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458" r:id="rId2"/>
    <p:sldId id="370" r:id="rId3"/>
    <p:sldId id="478" r:id="rId4"/>
    <p:sldId id="479" r:id="rId5"/>
    <p:sldId id="476" r:id="rId6"/>
    <p:sldId id="495" r:id="rId7"/>
    <p:sldId id="383" r:id="rId8"/>
    <p:sldId id="257" r:id="rId9"/>
    <p:sldId id="496" r:id="rId10"/>
    <p:sldId id="498" r:id="rId11"/>
    <p:sldId id="497" r:id="rId12"/>
    <p:sldId id="371" r:id="rId13"/>
    <p:sldId id="382" r:id="rId14"/>
    <p:sldId id="474" r:id="rId15"/>
    <p:sldId id="384" r:id="rId16"/>
    <p:sldId id="385" r:id="rId17"/>
    <p:sldId id="355" r:id="rId18"/>
    <p:sldId id="360" r:id="rId19"/>
    <p:sldId id="392" r:id="rId20"/>
    <p:sldId id="409" r:id="rId21"/>
    <p:sldId id="443" r:id="rId22"/>
    <p:sldId id="374" r:id="rId23"/>
    <p:sldId id="459" r:id="rId24"/>
    <p:sldId id="461" r:id="rId25"/>
    <p:sldId id="361" r:id="rId26"/>
    <p:sldId id="467" r:id="rId27"/>
    <p:sldId id="485" r:id="rId28"/>
    <p:sldId id="487" r:id="rId29"/>
    <p:sldId id="486" r:id="rId30"/>
    <p:sldId id="468" r:id="rId31"/>
    <p:sldId id="488" r:id="rId32"/>
    <p:sldId id="490" r:id="rId33"/>
    <p:sldId id="489" r:id="rId34"/>
    <p:sldId id="469" r:id="rId35"/>
    <p:sldId id="491" r:id="rId36"/>
    <p:sldId id="492" r:id="rId37"/>
    <p:sldId id="493" r:id="rId38"/>
    <p:sldId id="494" r:id="rId39"/>
    <p:sldId id="480" r:id="rId40"/>
    <p:sldId id="481" r:id="rId41"/>
    <p:sldId id="482" r:id="rId42"/>
    <p:sldId id="483" r:id="rId43"/>
    <p:sldId id="484" r:id="rId44"/>
    <p:sldId id="464" r:id="rId45"/>
    <p:sldId id="433" r:id="rId46"/>
    <p:sldId id="435" r:id="rId47"/>
    <p:sldId id="413" r:id="rId48"/>
    <p:sldId id="447" r:id="rId49"/>
    <p:sldId id="448" r:id="rId50"/>
    <p:sldId id="449" r:id="rId51"/>
    <p:sldId id="377" r:id="rId52"/>
    <p:sldId id="378" r:id="rId53"/>
    <p:sldId id="379" r:id="rId54"/>
    <p:sldId id="380" r:id="rId55"/>
    <p:sldId id="381" r:id="rId56"/>
    <p:sldId id="465" r:id="rId57"/>
    <p:sldId id="312" r:id="rId58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32" autoAdjust="0"/>
  </p:normalViewPr>
  <p:slideViewPr>
    <p:cSldViewPr snapToGrid="0">
      <p:cViewPr varScale="1">
        <p:scale>
          <a:sx n="70" d="100"/>
          <a:sy n="70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r">
              <a:defRPr sz="1200"/>
            </a:lvl1pPr>
          </a:lstStyle>
          <a:p>
            <a:fld id="{05E328FB-64CF-4504-9F9F-B4946CB0E535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1235075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88" tIns="45144" rIns="90288" bIns="4514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0288" tIns="45144" rIns="90288" bIns="45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r">
              <a:defRPr sz="1200"/>
            </a:lvl1pPr>
          </a:lstStyle>
          <a:p>
            <a:fld id="{2D34B835-52F8-4C38-BAFC-35F74EE7F0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8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88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03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60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055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differentiated main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11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83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269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E0EB2-80EA-46CD-88D8-4ABC003F116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841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Print this slide and the next slide two to a page and give to pupils to glue into</a:t>
            </a:r>
            <a:r>
              <a:rPr lang="en-GB" baseline="0" dirty="0"/>
              <a:t> their books</a:t>
            </a:r>
            <a:r>
              <a:rPr lang="en-GB" dirty="0"/>
              <a:t>. These should</a:t>
            </a:r>
            <a:r>
              <a:rPr lang="en-GB" baseline="0" dirty="0"/>
              <a:t> be printed to colour paper so that pupils can easily find them in their books. Pupils should be referring to these in most lessons.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E0EB2-80EA-46CD-88D8-4ABC003F116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522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858FC-33AF-4F04-97CA-C93A5093618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75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43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sticker that goes on the front of our pupils’ exercise books.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22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Setting a challenge question after marking an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452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45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938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08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52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1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860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88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122DE-6105-4B05-94EA-D3C63C1D11D5}" type="slidenum">
              <a:rPr lang="en-GB" smtClean="0"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01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43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Print slides 1-4, four to a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F6141-E23A-49E7-B20A-CBB2B9613EE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94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85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90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activity, with pupils’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58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activity, with pupils’ responses.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41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an Inquiry Prompt, with pupils’ responses. See www.inquirymaths.org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6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an Inquiry Prompt, with pupils’ responses. See www.inquirymaths.org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17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5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79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3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8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0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74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6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0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4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8175F-919B-430C-903A-4DAC5742D167}" type="datetimeFigureOut">
              <a:rPr lang="en-GB" smtClean="0"/>
              <a:t>16/07/2020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xedattainmentmath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9" Type="http://schemas.openxmlformats.org/officeDocument/2006/relationships/image" Target="../media/image71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41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Relationship Id="rId35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705" y="393896"/>
            <a:ext cx="8308670" cy="3025133"/>
          </a:xfrm>
        </p:spPr>
        <p:txBody>
          <a:bodyPr>
            <a:noAutofit/>
          </a:bodyPr>
          <a:lstStyle/>
          <a:p>
            <a:r>
              <a:rPr lang="en-GB" sz="4800" b="1" dirty="0" smtClean="0"/>
              <a:t>Welcome to today’s workshop</a:t>
            </a:r>
            <a:r>
              <a:rPr lang="en-GB" sz="4800" b="1" u="sng" dirty="0" smtClean="0"/>
              <a:t/>
            </a:r>
            <a:br>
              <a:rPr lang="en-GB" sz="4800" b="1" u="sng" dirty="0" smtClean="0"/>
            </a:br>
            <a:r>
              <a:rPr lang="en-GB" sz="4800" b="1" u="sng" dirty="0" smtClean="0"/>
              <a:t/>
            </a:r>
            <a:br>
              <a:rPr lang="en-GB" sz="4800" b="1" u="sng" dirty="0" smtClean="0"/>
            </a:br>
            <a:r>
              <a:rPr lang="en-GB" sz="4000" b="1" u="sng" dirty="0" smtClean="0"/>
              <a:t>Ensuring </a:t>
            </a:r>
            <a:r>
              <a:rPr lang="en-GB" sz="4000" b="1" u="sng" dirty="0"/>
              <a:t>support and challenge for all students in mixed attainment </a:t>
            </a:r>
            <a:r>
              <a:rPr lang="en-GB" sz="4000" b="1" u="sng" dirty="0" smtClean="0"/>
              <a:t>classes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298" y="4026551"/>
            <a:ext cx="7084358" cy="1916945"/>
          </a:xfrm>
        </p:spPr>
        <p:txBody>
          <a:bodyPr>
            <a:noAutofit/>
          </a:bodyPr>
          <a:lstStyle/>
          <a:p>
            <a:pPr algn="l"/>
            <a:r>
              <a:rPr lang="en-GB" sz="2700" dirty="0"/>
              <a:t>Helen Hindle</a:t>
            </a:r>
          </a:p>
          <a:p>
            <a:pPr algn="l"/>
            <a:r>
              <a:rPr lang="en-GB" sz="2700" dirty="0"/>
              <a:t>@</a:t>
            </a:r>
            <a:r>
              <a:rPr lang="en-GB" sz="2700" dirty="0" smtClean="0"/>
              <a:t>helenhindle1</a:t>
            </a:r>
          </a:p>
          <a:p>
            <a:pPr algn="l"/>
            <a:r>
              <a:rPr lang="en-GB" sz="2700" dirty="0" smtClean="0"/>
              <a:t>@mixedattainmen1</a:t>
            </a:r>
            <a:endParaRPr lang="en-GB" sz="2700" dirty="0"/>
          </a:p>
          <a:p>
            <a:pPr algn="l"/>
            <a:r>
              <a:rPr lang="en-GB" sz="2700" dirty="0" smtClean="0">
                <a:hlinkClick r:id="rId2"/>
              </a:rPr>
              <a:t>www.mixedattainmentmaths.com</a:t>
            </a:r>
            <a:endParaRPr lang="en-GB" sz="2700" dirty="0" smtClean="0"/>
          </a:p>
          <a:p>
            <a:pPr algn="l"/>
            <a:r>
              <a:rPr lang="en-GB" sz="2700" dirty="0" smtClean="0"/>
              <a:t>hhindle@parkview.haringey.sch.uk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19873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79" t="9143" r="14157"/>
          <a:stretch/>
        </p:blipFill>
        <p:spPr>
          <a:xfrm rot="10800000">
            <a:off x="1223888" y="239151"/>
            <a:ext cx="711031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7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23556" y="785355"/>
            <a:ext cx="8500621" cy="5812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963" y="126609"/>
            <a:ext cx="746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Focus on new skills learnt.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050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8561" y="955343"/>
            <a:ext cx="78664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Differentiation is essential to the meet the diverse needs of all the learners in the class.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Differentiation involves a range of techniques, strategies and organisational options.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59325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66" y="1168081"/>
            <a:ext cx="8093413" cy="3942184"/>
          </a:xfrm>
        </p:spPr>
        <p:txBody>
          <a:bodyPr>
            <a:noAutofit/>
          </a:bodyPr>
          <a:lstStyle/>
          <a:p>
            <a:r>
              <a:rPr lang="en-GB" sz="2400" dirty="0"/>
              <a:t>Task - Pupils work on different tasks / worksheets with the lesson.</a:t>
            </a:r>
          </a:p>
          <a:p>
            <a:r>
              <a:rPr lang="en-GB" sz="2400" dirty="0"/>
              <a:t>Support - Some pupils may work with a teaching assistant</a:t>
            </a:r>
          </a:p>
          <a:p>
            <a:r>
              <a:rPr lang="en-GB" sz="2400" dirty="0"/>
              <a:t>Questioning - Bringing all students in a class into a question and answer exchange.. adjusting the level of questioning to the student in a subtle way. </a:t>
            </a:r>
          </a:p>
          <a:p>
            <a:r>
              <a:rPr lang="en-GB" sz="2400" dirty="0"/>
              <a:t>Explanation - Pupils receive different teacher input at different times throughout the lesson.</a:t>
            </a:r>
          </a:p>
          <a:p>
            <a:r>
              <a:rPr lang="en-GB" sz="2400" dirty="0"/>
              <a:t>Outcome - The same stimulus leads to open ended responses. (‘Multiple Entry Point Tasks’ )</a:t>
            </a:r>
          </a:p>
          <a:p>
            <a:r>
              <a:rPr lang="en-GB" sz="2400" dirty="0"/>
              <a:t>Expectation - There are various learning goals that are shared with pupils. Pupils are taught how to and encouraged to self select the appropriate learning goal, for example through reference to a learning journey.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7770" y="89942"/>
            <a:ext cx="624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Differentiation by ………</a:t>
            </a:r>
          </a:p>
        </p:txBody>
      </p:sp>
    </p:spTree>
    <p:extLst>
      <p:ext uri="{BB962C8B-B14F-4D97-AF65-F5344CB8AC3E}">
        <p14:creationId xmlns:p14="http://schemas.microsoft.com/office/powerpoint/2010/main" val="22153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B9BC-076B-4B73-A93D-D4C43DFF0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1225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u="sng" dirty="0"/>
              <a:t>Discuss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 you use anything similar?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do you differentiate?</a:t>
            </a:r>
          </a:p>
        </p:txBody>
      </p:sp>
    </p:spTree>
    <p:extLst>
      <p:ext uri="{BB962C8B-B14F-4D97-AF65-F5344CB8AC3E}">
        <p14:creationId xmlns:p14="http://schemas.microsoft.com/office/powerpoint/2010/main" val="333772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5594" y="707722"/>
            <a:ext cx="10611567" cy="1776075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/>
              <a:t>Open Starters / Do Now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F4D81-D57A-469F-9720-3F849A341C83}"/>
              </a:ext>
            </a:extLst>
          </p:cNvPr>
          <p:cNvSpPr/>
          <p:nvPr/>
        </p:nvSpPr>
        <p:spPr>
          <a:xfrm>
            <a:off x="1524000" y="2828836"/>
            <a:ext cx="71854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Lead to a class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Explanations come from the pupils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Link to the main activity / task.</a:t>
            </a:r>
          </a:p>
        </p:txBody>
      </p:sp>
    </p:spTree>
    <p:extLst>
      <p:ext uri="{BB962C8B-B14F-4D97-AF65-F5344CB8AC3E}">
        <p14:creationId xmlns:p14="http://schemas.microsoft.com/office/powerpoint/2010/main" val="373109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8DA4F2-00E8-48F9-B8CA-D71379B021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2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0" y="457177"/>
            <a:ext cx="8739042" cy="49157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0EB8F7-1F0C-45A5-89E2-A4A07D45F3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95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3" y="447472"/>
            <a:ext cx="8350157" cy="622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0F2722-0C6D-46AD-8CB3-A60B293FCE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7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9" y="106154"/>
            <a:ext cx="8773881" cy="66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868" y="3147733"/>
            <a:ext cx="5271719" cy="3546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13" y="163774"/>
            <a:ext cx="5623268" cy="37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294" y="319730"/>
            <a:ext cx="8363272" cy="724373"/>
          </a:xfrm>
        </p:spPr>
        <p:txBody>
          <a:bodyPr/>
          <a:lstStyle/>
          <a:p>
            <a:r>
              <a:rPr lang="en-GB" dirty="0"/>
              <a:t>True or False? – Convince 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3527" y="1397000"/>
              <a:ext cx="8363272" cy="52003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81636">
                      <a:extLst>
                        <a:ext uri="{9D8B030D-6E8A-4147-A177-3AD203B41FA5}">
                          <a16:colId xmlns:a16="http://schemas.microsoft.com/office/drawing/2014/main" val="3376109902"/>
                        </a:ext>
                      </a:extLst>
                    </a:gridCol>
                    <a:gridCol w="4181636">
                      <a:extLst>
                        <a:ext uri="{9D8B030D-6E8A-4147-A177-3AD203B41FA5}">
                          <a16:colId xmlns:a16="http://schemas.microsoft.com/office/drawing/2014/main" val="4168293532"/>
                        </a:ext>
                      </a:extLst>
                    </a:gridCol>
                  </a:tblGrid>
                  <a:tr h="2600176">
                    <a:tc>
                      <a:txBody>
                        <a:bodyPr/>
                        <a:lstStyle/>
                        <a:p>
                          <a:pPr algn="ctr"/>
                          <a:endParaRPr lang="en-GB" sz="5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5400" dirty="0">
                              <a:solidFill>
                                <a:schemeClr val="tx1"/>
                              </a:solidFill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5400" dirty="0">
                              <a:solidFill>
                                <a:schemeClr val="tx1"/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0" lang="en-GB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𝟏𝟎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9364138"/>
                      </a:ext>
                    </a:extLst>
                  </a:tr>
                  <a:tr h="2600176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𝟑𝟓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- 3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2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0576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3527" y="1397000"/>
              <a:ext cx="8363272" cy="52003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81636">
                      <a:extLst>
                        <a:ext uri="{9D8B030D-6E8A-4147-A177-3AD203B41FA5}">
                          <a16:colId xmlns:a16="http://schemas.microsoft.com/office/drawing/2014/main" val="3376109902"/>
                        </a:ext>
                      </a:extLst>
                    </a:gridCol>
                    <a:gridCol w="4181636">
                      <a:extLst>
                        <a:ext uri="{9D8B030D-6E8A-4147-A177-3AD203B41FA5}">
                          <a16:colId xmlns:a16="http://schemas.microsoft.com/office/drawing/2014/main" val="4168293532"/>
                        </a:ext>
                      </a:extLst>
                    </a:gridCol>
                  </a:tblGrid>
                  <a:tr h="2600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6" t="-234" r="-100437" b="-1004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46" t="-234" r="-437" b="-100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9364138"/>
                      </a:ext>
                    </a:extLst>
                  </a:tr>
                  <a:tr h="2600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6" t="-100234" r="-100437" b="-4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46" t="-100234" r="-437" b="-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05766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3C7B78F-BFE4-4071-924B-301B5B683B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67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A5FF-72EC-46F1-8096-C8D08AF9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365126"/>
            <a:ext cx="8508459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Which is the odd one out?</a:t>
            </a:r>
            <a:br>
              <a:rPr lang="en-GB" dirty="0"/>
            </a:br>
            <a:r>
              <a:rPr lang="en-GB" dirty="0"/>
              <a:t>You must give a reason for your answer.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376AA952-A019-44FD-AEC0-FC85DB1BE6FA}"/>
              </a:ext>
            </a:extLst>
          </p:cNvPr>
          <p:cNvSpPr/>
          <p:nvPr/>
        </p:nvSpPr>
        <p:spPr>
          <a:xfrm>
            <a:off x="1374841" y="2178996"/>
            <a:ext cx="1971473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E2DD0DE-6757-4D49-B827-3710F6A3CF6E}"/>
              </a:ext>
            </a:extLst>
          </p:cNvPr>
          <p:cNvSpPr/>
          <p:nvPr/>
        </p:nvSpPr>
        <p:spPr>
          <a:xfrm>
            <a:off x="2451369" y="4577599"/>
            <a:ext cx="3547353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DA7524DE-E64D-4370-B793-BDC53D2FC94D}"/>
              </a:ext>
            </a:extLst>
          </p:cNvPr>
          <p:cNvSpPr/>
          <p:nvPr/>
        </p:nvSpPr>
        <p:spPr>
          <a:xfrm>
            <a:off x="5677710" y="2178995"/>
            <a:ext cx="1631005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CB2E3-EA46-413C-A617-FB362C327E53}"/>
              </a:ext>
            </a:extLst>
          </p:cNvPr>
          <p:cNvSpPr txBox="1"/>
          <p:nvPr/>
        </p:nvSpPr>
        <p:spPr>
          <a:xfrm>
            <a:off x="787939" y="265352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D00C0-5F36-4AE9-9E05-671B0F0A3EDC}"/>
              </a:ext>
            </a:extLst>
          </p:cNvPr>
          <p:cNvSpPr txBox="1"/>
          <p:nvPr/>
        </p:nvSpPr>
        <p:spPr>
          <a:xfrm>
            <a:off x="1789888" y="3748390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7D46E-FA0A-42CD-B551-7D83B4D19249}"/>
              </a:ext>
            </a:extLst>
          </p:cNvPr>
          <p:cNvSpPr txBox="1"/>
          <p:nvPr/>
        </p:nvSpPr>
        <p:spPr>
          <a:xfrm>
            <a:off x="3198777" y="3318244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26182-81C8-44B1-BFBA-10FF7C3D7985}"/>
              </a:ext>
            </a:extLst>
          </p:cNvPr>
          <p:cNvSpPr txBox="1"/>
          <p:nvPr/>
        </p:nvSpPr>
        <p:spPr>
          <a:xfrm>
            <a:off x="5210786" y="291513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5D61AB-4D8A-4388-9324-098512203E8C}"/>
              </a:ext>
            </a:extLst>
          </p:cNvPr>
          <p:cNvSpPr txBox="1"/>
          <p:nvPr/>
        </p:nvSpPr>
        <p:spPr>
          <a:xfrm>
            <a:off x="5998722" y="3748390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47034-D4AD-4507-9419-CF85D6DEF8BC}"/>
              </a:ext>
            </a:extLst>
          </p:cNvPr>
          <p:cNvSpPr txBox="1"/>
          <p:nvPr/>
        </p:nvSpPr>
        <p:spPr>
          <a:xfrm>
            <a:off x="7162798" y="3318244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5DA897-73F5-4885-AD9E-13FCAACA5B2E}"/>
              </a:ext>
            </a:extLst>
          </p:cNvPr>
          <p:cNvSpPr txBox="1"/>
          <p:nvPr/>
        </p:nvSpPr>
        <p:spPr>
          <a:xfrm>
            <a:off x="3594362" y="6146994"/>
            <a:ext cx="834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39107-C520-4F29-ABA5-96306251ECC7}"/>
              </a:ext>
            </a:extLst>
          </p:cNvPr>
          <p:cNvSpPr txBox="1"/>
          <p:nvPr/>
        </p:nvSpPr>
        <p:spPr>
          <a:xfrm>
            <a:off x="5700412" y="580204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18B41-83E6-4508-BC32-F2D0E5324EB8}"/>
              </a:ext>
            </a:extLst>
          </p:cNvPr>
          <p:cNvSpPr txBox="1"/>
          <p:nvPr/>
        </p:nvSpPr>
        <p:spPr>
          <a:xfrm>
            <a:off x="6011691" y="4871133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BB2330-991B-4766-947D-F9C9BCC158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90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u="sng" dirty="0"/>
              <a:t>Ask a question – make a comment starter activities.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014309" cy="4738013"/>
          </a:xfrm>
        </p:spPr>
        <p:txBody>
          <a:bodyPr>
            <a:normAutofit lnSpcReduction="10000"/>
          </a:bodyPr>
          <a:lstStyle/>
          <a:p>
            <a:endParaRPr lang="en-GB" sz="3600" dirty="0"/>
          </a:p>
          <a:p>
            <a:r>
              <a:rPr lang="en-GB" sz="3600" dirty="0"/>
              <a:t>What questions might pupils ask?</a:t>
            </a:r>
          </a:p>
          <a:p>
            <a:pPr marL="0" indent="0">
              <a:buNone/>
            </a:pPr>
            <a:r>
              <a:rPr lang="en-GB" sz="3600" dirty="0"/>
              <a:t> </a:t>
            </a:r>
          </a:p>
          <a:p>
            <a:r>
              <a:rPr lang="en-GB" sz="3600" dirty="0"/>
              <a:t>What conjectures might they make?</a:t>
            </a:r>
          </a:p>
          <a:p>
            <a:endParaRPr lang="en-GB" sz="3600" dirty="0"/>
          </a:p>
          <a:p>
            <a:r>
              <a:rPr lang="en-GB" sz="3600" dirty="0"/>
              <a:t>What explanations might they offer?</a:t>
            </a:r>
          </a:p>
          <a:p>
            <a:endParaRPr lang="en-GB" sz="3600" dirty="0"/>
          </a:p>
          <a:p>
            <a:r>
              <a:rPr lang="en-GB" sz="3600" dirty="0"/>
              <a:t>What misconceptions might they reveal?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46838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1">
            <a:extLst>
              <a:ext uri="{FF2B5EF4-FFF2-40B4-BE49-F238E27FC236}">
                <a16:creationId xmlns:a16="http://schemas.microsoft.com/office/drawing/2014/main" id="{CBE2BA82-CB5B-47F1-9FBA-65BCEA7A768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4763"/>
            <a:ext cx="6858000" cy="6858001"/>
            <a:chOff x="1143000" y="-4722"/>
            <a:chExt cx="6858000" cy="6858000"/>
          </a:xfrm>
        </p:grpSpPr>
        <p:pic>
          <p:nvPicPr>
            <p:cNvPr id="21507" name="Picture 2" descr="Image result for regular pentagon">
              <a:extLst>
                <a:ext uri="{FF2B5EF4-FFF2-40B4-BE49-F238E27FC236}">
                  <a16:creationId xmlns:a16="http://schemas.microsoft.com/office/drawing/2014/main" id="{B0103B47-BBCD-4407-9D75-F439777CD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4722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48A01B-5E2F-46CF-A9F5-67390EDC9512}"/>
                </a:ext>
              </a:extLst>
            </p:cNvPr>
            <p:cNvCxnSpPr/>
            <p:nvPr/>
          </p:nvCxnSpPr>
          <p:spPr>
            <a:xfrm flipV="1">
              <a:off x="2627313" y="476291"/>
              <a:ext cx="1944687" cy="59054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AF9B88-5218-402B-92A3-87C487E772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863" y="2708316"/>
              <a:ext cx="626427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61FECA4-8485-49EF-9860-38958C66B245}"/>
                </a:ext>
              </a:extLst>
            </p:cNvPr>
            <p:cNvSpPr/>
            <p:nvPr/>
          </p:nvSpPr>
          <p:spPr>
            <a:xfrm rot="18190657">
              <a:off x="3489325" y="2022517"/>
              <a:ext cx="681037" cy="1001712"/>
            </a:xfrm>
            <a:prstGeom prst="arc">
              <a:avLst>
                <a:gd name="adj1" fmla="val 11928028"/>
                <a:gd name="adj2" fmla="val 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C31DC8-007F-40B9-8B1B-9B658D8F437D}"/>
              </a:ext>
            </a:extLst>
          </p:cNvPr>
          <p:cNvSpPr txBox="1"/>
          <p:nvPr/>
        </p:nvSpPr>
        <p:spPr>
          <a:xfrm>
            <a:off x="107576" y="113279"/>
            <a:ext cx="2872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Make a comment or ask a question.</a:t>
            </a:r>
          </a:p>
        </p:txBody>
      </p:sp>
    </p:spTree>
    <p:extLst>
      <p:ext uri="{BB962C8B-B14F-4D97-AF65-F5344CB8AC3E}">
        <p14:creationId xmlns:p14="http://schemas.microsoft.com/office/powerpoint/2010/main" val="1694669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1">
            <a:extLst>
              <a:ext uri="{FF2B5EF4-FFF2-40B4-BE49-F238E27FC236}">
                <a16:creationId xmlns:a16="http://schemas.microsoft.com/office/drawing/2014/main" id="{CBE2BA82-CB5B-47F1-9FBA-65BCEA7A768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4763"/>
            <a:ext cx="6858000" cy="6858001"/>
            <a:chOff x="1143000" y="-4722"/>
            <a:chExt cx="6858000" cy="6858000"/>
          </a:xfrm>
        </p:grpSpPr>
        <p:pic>
          <p:nvPicPr>
            <p:cNvPr id="21507" name="Picture 2" descr="Image result for regular pentagon">
              <a:extLst>
                <a:ext uri="{FF2B5EF4-FFF2-40B4-BE49-F238E27FC236}">
                  <a16:creationId xmlns:a16="http://schemas.microsoft.com/office/drawing/2014/main" id="{B0103B47-BBCD-4407-9D75-F439777CD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4722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48A01B-5E2F-46CF-A9F5-67390EDC9512}"/>
                </a:ext>
              </a:extLst>
            </p:cNvPr>
            <p:cNvCxnSpPr/>
            <p:nvPr/>
          </p:nvCxnSpPr>
          <p:spPr>
            <a:xfrm flipV="1">
              <a:off x="2627313" y="476291"/>
              <a:ext cx="1944687" cy="59054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AF9B88-5218-402B-92A3-87C487E772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863" y="2708316"/>
              <a:ext cx="626427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61FECA4-8485-49EF-9860-38958C66B245}"/>
                </a:ext>
              </a:extLst>
            </p:cNvPr>
            <p:cNvSpPr/>
            <p:nvPr/>
          </p:nvSpPr>
          <p:spPr>
            <a:xfrm rot="18190657">
              <a:off x="3489325" y="2022517"/>
              <a:ext cx="681037" cy="1001712"/>
            </a:xfrm>
            <a:prstGeom prst="arc">
              <a:avLst>
                <a:gd name="adj1" fmla="val 11928028"/>
                <a:gd name="adj2" fmla="val 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C31DC8-007F-40B9-8B1B-9B658D8F437D}"/>
              </a:ext>
            </a:extLst>
          </p:cNvPr>
          <p:cNvSpPr txBox="1"/>
          <p:nvPr/>
        </p:nvSpPr>
        <p:spPr>
          <a:xfrm>
            <a:off x="107576" y="113279"/>
            <a:ext cx="2872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a regular pentagon, find the value of the missing angle.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58F1F-B1BC-4325-835D-9B62BF60B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03" y="4508827"/>
            <a:ext cx="2081821" cy="20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64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55" y="309976"/>
            <a:ext cx="8482519" cy="6097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u="sng" dirty="0"/>
              <a:t>Differentiated Tasks Discussion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is the most Effective?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has the greatest depth of Maths?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is the most Open?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1779" y="4426617"/>
            <a:ext cx="8228919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What further adaptions might you make?</a:t>
            </a:r>
          </a:p>
          <a:p>
            <a:endParaRPr lang="en-GB" sz="3200" b="1" dirty="0">
              <a:solidFill>
                <a:srgbClr val="7030A0"/>
              </a:solidFill>
            </a:endParaRPr>
          </a:p>
          <a:p>
            <a:r>
              <a:rPr lang="en-GB" sz="3200" b="1" dirty="0">
                <a:solidFill>
                  <a:srgbClr val="7030A0"/>
                </a:solidFill>
              </a:rPr>
              <a:t>What concrete resources might you use?</a:t>
            </a:r>
          </a:p>
        </p:txBody>
      </p:sp>
    </p:spTree>
    <p:extLst>
      <p:ext uri="{BB962C8B-B14F-4D97-AF65-F5344CB8AC3E}">
        <p14:creationId xmlns:p14="http://schemas.microsoft.com/office/powerpoint/2010/main" val="875858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4F033-DD00-48C8-AF59-8067BA0A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F79F9-21DF-4384-953A-DC385470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04CDE-E254-4600-BE84-AAA7F87C2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604" y="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C4E7C-20F3-4B33-9964-EB60F0115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04" y="34290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34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2" y="412117"/>
            <a:ext cx="8119508" cy="60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5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04CDE-E254-4600-BE84-AAA7F87C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269544"/>
            <a:ext cx="8516203" cy="63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1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DC4E7C-20F3-4B33-9964-EB60F0115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2" y="163773"/>
            <a:ext cx="8730018" cy="654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58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4150" y="161964"/>
            <a:ext cx="803853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800" dirty="0"/>
              <a:t>The misallocation of students to academic sets in maths</a:t>
            </a:r>
          </a:p>
          <a:p>
            <a:pPr fontAlgn="base"/>
            <a:r>
              <a:rPr lang="en-GB" sz="2800" dirty="0"/>
              <a:t>By Becky Taylor, on 21 June </a:t>
            </a:r>
            <a:r>
              <a:rPr lang="en-GB" sz="2800" dirty="0" smtClean="0"/>
              <a:t>2019</a:t>
            </a:r>
          </a:p>
          <a:p>
            <a:pPr fontAlgn="base"/>
            <a:endParaRPr lang="en-GB" sz="2800" dirty="0"/>
          </a:p>
          <a:p>
            <a:pPr fontAlgn="base"/>
            <a:r>
              <a:rPr lang="en-GB" sz="2800" dirty="0" smtClean="0"/>
              <a:t>Findings from the </a:t>
            </a:r>
            <a:r>
              <a:rPr lang="en-GB" cap="all" dirty="0"/>
              <a:t>BEST PRACTICE IN GROUPING </a:t>
            </a:r>
            <a:r>
              <a:rPr lang="en-GB" cap="all" dirty="0" smtClean="0"/>
              <a:t>STUDENTS Research </a:t>
            </a:r>
            <a:r>
              <a:rPr lang="en-GB" cap="all" dirty="0" err="1" smtClean="0"/>
              <a:t>ucl</a:t>
            </a:r>
            <a:endParaRPr lang="en-GB" cap="all" dirty="0" smtClean="0"/>
          </a:p>
          <a:p>
            <a:pPr fontAlgn="base"/>
            <a:endParaRPr lang="en-GB" sz="2800" cap="all" dirty="0" smtClean="0"/>
          </a:p>
          <a:p>
            <a:pPr fontAlgn="base"/>
            <a:r>
              <a:rPr lang="en-GB" dirty="0" smtClean="0"/>
              <a:t>@</a:t>
            </a:r>
            <a:r>
              <a:rPr lang="en-GB" dirty="0" err="1" smtClean="0"/>
              <a:t>GroupingStudy</a:t>
            </a:r>
            <a:r>
              <a:rPr lang="en-GB" dirty="0" smtClean="0"/>
              <a:t> 					@BeckyFrancis7</a:t>
            </a:r>
          </a:p>
          <a:p>
            <a:pPr fontAlgn="base"/>
            <a:endParaRPr lang="en-GB" dirty="0"/>
          </a:p>
          <a:p>
            <a:pPr fontAlgn="base"/>
            <a:endParaRPr lang="en-GB" dirty="0" smtClean="0"/>
          </a:p>
          <a:p>
            <a:r>
              <a:rPr lang="en-GB" sz="2400" dirty="0" smtClean="0"/>
              <a:t>Black students were 2.43 times more likely than White students to be allocated to a lower maths set.</a:t>
            </a:r>
          </a:p>
          <a:p>
            <a:endParaRPr lang="en-GB" sz="2400" dirty="0" smtClean="0"/>
          </a:p>
          <a:p>
            <a:r>
              <a:rPr lang="en-GB" sz="2400" dirty="0" smtClean="0"/>
              <a:t>Asian </a:t>
            </a:r>
            <a:r>
              <a:rPr lang="en-GB" sz="2400" dirty="0"/>
              <a:t>students were 1.65 times more likely than White students to be allocated to a lower maths set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/>
              <a:t>Female students were 1.53 times more likely than males to be allocated to a lower maths set</a:t>
            </a:r>
            <a:r>
              <a:rPr lang="en-GB" sz="24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44697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497CB-33EF-4073-A202-B7B9D5A40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FC025-42E3-4E41-B478-8AADD883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C7DD2-942A-4EFE-AC89-58EFE585E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604" y="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97C2E-5FC9-46DC-98A6-F18836592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04" y="3428703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81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419367"/>
            <a:ext cx="9144396" cy="3429297"/>
            <a:chOff x="-396" y="0"/>
            <a:chExt cx="9144396" cy="34292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9497CB-33EF-4073-A202-B7B9D5A4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96" y="0"/>
              <a:ext cx="4572396" cy="342929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FC025-42E3-4E41-B478-8AADD883B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604" y="0"/>
              <a:ext cx="4572396" cy="3429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412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C7DD2-942A-4EFE-AC89-58EFE585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327546"/>
            <a:ext cx="8461612" cy="63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00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697C2E-5FC9-46DC-98A6-F18836592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27" y="289718"/>
            <a:ext cx="8002533" cy="60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86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07589-8831-4B5C-BFC6-4229BF6CE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029A8-15E4-4B63-8C74-6B6C54C67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D1609-5934-4F23-9BC3-EF3B6770A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297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8D338-DCA3-4B3E-81D7-A5E2A05B4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28703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3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6029A8-15E4-4B63-8C74-6B6C54C67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32" y="276665"/>
            <a:ext cx="8120418" cy="609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94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8D1609-5934-4F23-9BC3-EF3B6770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1" y="163477"/>
            <a:ext cx="8325530" cy="62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18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F8D338-DCA3-4B3E-81D7-A5E2A05B4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5" y="255598"/>
            <a:ext cx="8803202" cy="660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67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42810"/>
              </p:ext>
            </p:extLst>
          </p:nvPr>
        </p:nvGraphicFramePr>
        <p:xfrm>
          <a:off x="218362" y="109180"/>
          <a:ext cx="8761864" cy="6550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0932">
                  <a:extLst>
                    <a:ext uri="{9D8B030D-6E8A-4147-A177-3AD203B41FA5}">
                      <a16:colId xmlns:a16="http://schemas.microsoft.com/office/drawing/2014/main" val="149050545"/>
                    </a:ext>
                  </a:extLst>
                </a:gridCol>
                <a:gridCol w="4380932">
                  <a:extLst>
                    <a:ext uri="{9D8B030D-6E8A-4147-A177-3AD203B41FA5}">
                      <a16:colId xmlns:a16="http://schemas.microsoft.com/office/drawing/2014/main" val="247024369"/>
                    </a:ext>
                  </a:extLst>
                </a:gridCol>
              </a:tblGrid>
              <a:tr h="32754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424260"/>
                  </a:ext>
                </a:extLst>
              </a:tr>
              <a:tr h="32754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07863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99" y="226654"/>
            <a:ext cx="4156062" cy="3117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098" y="226654"/>
            <a:ext cx="4046878" cy="3035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99" y="3487975"/>
            <a:ext cx="4037141" cy="3027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098" y="3539649"/>
            <a:ext cx="4160609" cy="31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11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7" y="1358346"/>
            <a:ext cx="8763798" cy="506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9732" y="323813"/>
            <a:ext cx="619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u="sng" dirty="0" smtClean="0"/>
              <a:t>Do Now Activity</a:t>
            </a:r>
            <a:endParaRPr lang="en-GB" sz="4400" u="sng" dirty="0"/>
          </a:p>
        </p:txBody>
      </p:sp>
    </p:spTree>
    <p:extLst>
      <p:ext uri="{BB962C8B-B14F-4D97-AF65-F5344CB8AC3E}">
        <p14:creationId xmlns:p14="http://schemas.microsoft.com/office/powerpoint/2010/main" val="272832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471" y="443621"/>
            <a:ext cx="3889611" cy="58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209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1520" y="129928"/>
          <a:ext cx="8748789" cy="6522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5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9638">
                <a:tc gridSpan="6"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 marT="45702" marB="45702"/>
                </a:tc>
                <a:tc hMerge="1">
                  <a:txBody>
                    <a:bodyPr/>
                    <a:lstStyle/>
                    <a:p>
                      <a:pPr algn="ctr"/>
                      <a:endParaRPr lang="en-GB" b="1" dirty="0"/>
                    </a:p>
                  </a:txBody>
                  <a:tcPr marT="45702" marB="45702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2" marB="45702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 marT="45702" marB="45702"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 marT="45702" marB="45702"/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 marT="45702" marB="457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4114"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Percentages</a:t>
                      </a:r>
                      <a:endParaRPr lang="en-GB" sz="2800" dirty="0"/>
                    </a:p>
                  </a:txBody>
                  <a:tcPr marT="45702" marB="45702" vert="vert270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a) I</a:t>
                      </a:r>
                      <a:r>
                        <a:rPr lang="en-GB" sz="160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understand 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percentage as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out of 100.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HM </a:t>
                      </a:r>
                      <a:r>
                        <a:rPr lang="en-GB" sz="1400" b="1" u="sng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81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kern="120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600" b="1" kern="120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I 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can find simple percentages of an amount, e.g. 25%, 50%, 75%, 10%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HM </a:t>
                      </a:r>
                      <a:r>
                        <a:rPr lang="en-GB" sz="1400" b="1" u="sng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84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kern="120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Task 1 &amp; 2</a:t>
                      </a:r>
                      <a:endParaRPr lang="en-GB" sz="1400" b="1" u="sng" kern="1200" dirty="0">
                        <a:solidFill>
                          <a:srgbClr val="FF0000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600" b="1" kern="120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T="45736" marB="4573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0" kern="1200" baseline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b) I can calculate any </a:t>
                      </a:r>
                      <a:r>
                        <a:rPr lang="en-GB" sz="1600" b="0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percentage of </a:t>
                      </a:r>
                      <a:r>
                        <a:rPr lang="en-GB" sz="1600" b="0" kern="1200" baseline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an amount, using either calculator or non-calculator methods.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baseline="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HM 85, 86, </a:t>
                      </a:r>
                      <a:r>
                        <a:rPr lang="en-GB" sz="1400" b="1" u="sng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87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kern="12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baseline="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Task 3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kern="1200" baseline="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0" u="none" kern="120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c) 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I can compare two quantities using percentages.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600" b="0" baseline="0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I can express one quantity as a percentage of another.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0" u="none" kern="1200" baseline="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T="45736" marB="45736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d) I can work with percentages greater than 100%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GB" sz="1600" b="0" baseline="0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GB" sz="1600" b="0" baseline="0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e)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I can find the outcome of a given percentage increase or</a:t>
                      </a:r>
                      <a:r>
                        <a:rPr lang="en-GB" sz="16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decrease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600" b="0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1" u="sng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cs typeface="Arial" pitchFamily="34" charset="0"/>
                        </a:rPr>
                        <a:t>Task 4</a:t>
                      </a:r>
                      <a:endParaRPr lang="en-GB" sz="1600" b="1" u="sng" dirty="0">
                        <a:solidFill>
                          <a:srgbClr val="FF0000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600" b="0" dirty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HM 88, 89, </a:t>
                      </a:r>
                      <a:r>
                        <a:rPr lang="en-GB" sz="1400" b="1" u="sng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90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600" b="0" baseline="0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T="45736" marB="4573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f</a:t>
                      </a: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I can calculate the original price when I know the new price and the percentage increase / decrease.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HM, 96, </a:t>
                      </a:r>
                      <a:r>
                        <a:rPr lang="en-GB" sz="1400" b="1" u="sng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97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kern="1200" dirty="0" smtClean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Task 5</a:t>
                      </a:r>
                      <a:endParaRPr lang="en-GB" sz="1400" b="1" u="sng" kern="1200" dirty="0">
                        <a:solidFill>
                          <a:srgbClr val="FF0000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600" b="0" kern="120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) </a:t>
                      </a:r>
                      <a:r>
                        <a:rPr lang="en-GB" sz="1600" b="0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I can solve problems involving repeated percentage increase or decrease.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kern="1200" dirty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HM 91, 92</a:t>
                      </a:r>
                    </a:p>
                  </a:txBody>
                  <a:tcPr marT="45736" marB="45736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)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I</a:t>
                      </a:r>
                      <a:r>
                        <a:rPr lang="en-GB" sz="1600" b="0" baseline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 can s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olve problems involving, for example compound interest and population growth using multiplicative methods.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dirty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HM 94, 95, </a:t>
                      </a:r>
                      <a:r>
                        <a:rPr lang="en-GB" sz="1400" b="1" u="sng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cs typeface="Arial" pitchFamily="34" charset="0"/>
                        </a:rPr>
                        <a:t>97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GB" sz="1400" b="1" u="sng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cs typeface="Arial" pitchFamily="34" charset="0"/>
                        </a:rPr>
                        <a:t>Task 6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GB" sz="1400" b="1" u="sng" dirty="0" smtClean="0">
                        <a:solidFill>
                          <a:schemeClr val="tx1"/>
                        </a:solidFill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T="45736" marB="45736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467544" y="332656"/>
            <a:ext cx="8352928" cy="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2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3" y="100711"/>
            <a:ext cx="12477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59" y="1141737"/>
            <a:ext cx="9715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65" y="100711"/>
            <a:ext cx="13335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77" y="1117786"/>
            <a:ext cx="9810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79" y="168928"/>
            <a:ext cx="13144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78"/>
          <a:stretch/>
        </p:blipFill>
        <p:spPr bwMode="auto">
          <a:xfrm>
            <a:off x="4073654" y="1021838"/>
            <a:ext cx="1028700" cy="33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05" y="1778651"/>
            <a:ext cx="1125473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9"/>
          <a:stretch/>
        </p:blipFill>
        <p:spPr bwMode="auto">
          <a:xfrm>
            <a:off x="6095603" y="2787041"/>
            <a:ext cx="1019175" cy="37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899" y="1809608"/>
            <a:ext cx="12287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86" y="2766030"/>
            <a:ext cx="9715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03" y="1988840"/>
            <a:ext cx="1171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2" y="2847975"/>
            <a:ext cx="981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65" y="2045989"/>
            <a:ext cx="11239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65" y="2801190"/>
            <a:ext cx="952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52" y="1923209"/>
            <a:ext cx="12668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004" y="2867865"/>
            <a:ext cx="9715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91" y="1634657"/>
            <a:ext cx="82867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91" y="2844332"/>
            <a:ext cx="828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47" y="3323121"/>
            <a:ext cx="10382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32" y="4589267"/>
            <a:ext cx="10382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49" y="3501135"/>
            <a:ext cx="10191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12" y="4673551"/>
            <a:ext cx="9620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6" y="3717032"/>
            <a:ext cx="11525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4" y="4974332"/>
            <a:ext cx="9620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77" y="3469341"/>
            <a:ext cx="92392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365" y="4793357"/>
            <a:ext cx="971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29" y="3455894"/>
            <a:ext cx="9239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39" y="4750173"/>
            <a:ext cx="8572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3574157"/>
            <a:ext cx="809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2" y="4774306"/>
            <a:ext cx="9620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" y="5600369"/>
            <a:ext cx="1107388" cy="101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3" y="5996604"/>
            <a:ext cx="10001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24" y="5608326"/>
            <a:ext cx="13049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7" y="5984563"/>
            <a:ext cx="9715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" name="Picture 41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269" y="5179817"/>
            <a:ext cx="1177666" cy="87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42" y="6151805"/>
            <a:ext cx="8286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662" y="5270380"/>
            <a:ext cx="813218" cy="63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236" y="6053530"/>
            <a:ext cx="8858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02" y="5643339"/>
            <a:ext cx="12001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78" y="5758255"/>
            <a:ext cx="85725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8289" y="785006"/>
            <a:ext cx="3698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/>
              <a:t>These are all real prices from the technology section of the Argos catalogue.  </a:t>
            </a:r>
          </a:p>
        </p:txBody>
      </p:sp>
      <p:pic>
        <p:nvPicPr>
          <p:cNvPr id="1071" name="Picture 47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545" y="56325"/>
            <a:ext cx="1428854" cy="75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2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17F09A-0B13-461E-B089-9BD67797335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504" y="116632"/>
          <a:ext cx="8928993" cy="6437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1">
                  <a:extLst>
                    <a:ext uri="{9D8B030D-6E8A-4147-A177-3AD203B41FA5}">
                      <a16:colId xmlns:a16="http://schemas.microsoft.com/office/drawing/2014/main" val="3236702347"/>
                    </a:ext>
                  </a:extLst>
                </a:gridCol>
                <a:gridCol w="2976331">
                  <a:extLst>
                    <a:ext uri="{9D8B030D-6E8A-4147-A177-3AD203B41FA5}">
                      <a16:colId xmlns:a16="http://schemas.microsoft.com/office/drawing/2014/main" val="3982013910"/>
                    </a:ext>
                  </a:extLst>
                </a:gridCol>
                <a:gridCol w="2976331">
                  <a:extLst>
                    <a:ext uri="{9D8B030D-6E8A-4147-A177-3AD203B41FA5}">
                      <a16:colId xmlns:a16="http://schemas.microsoft.com/office/drawing/2014/main" val="558570882"/>
                    </a:ext>
                  </a:extLst>
                </a:gridCol>
              </a:tblGrid>
              <a:tr h="3176304"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>
                          <a:solidFill>
                            <a:schemeClr val="tx1"/>
                          </a:solidFill>
                        </a:rPr>
                        <a:t>Task </a:t>
                      </a: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600" b="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Round each price to the nearest £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Find 50% of all of the prices.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Do this without using a calculator.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>
                          <a:solidFill>
                            <a:schemeClr val="tx1"/>
                          </a:solidFill>
                        </a:rPr>
                        <a:t>Task </a:t>
                      </a: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600" b="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Round the price to the nearest £. 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Find the following percentages of the price:- 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75%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Do this without using a calculator.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>
                          <a:solidFill>
                            <a:schemeClr val="tx1"/>
                          </a:solidFill>
                        </a:rPr>
                        <a:t>Task </a:t>
                      </a: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1600" b="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Round the price to the nearest £. 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Find the following percentages of the price:- </a:t>
                      </a:r>
                    </a:p>
                    <a:p>
                      <a:endParaRPr lang="en-GB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18%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79%</a:t>
                      </a:r>
                    </a:p>
                    <a:p>
                      <a:endParaRPr lang="en-GB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Do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this without using a calculator.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970271"/>
                  </a:ext>
                </a:extLst>
              </a:tr>
              <a:tr h="3176304"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>
                          <a:solidFill>
                            <a:schemeClr val="tx1"/>
                          </a:solidFill>
                        </a:rPr>
                        <a:t>Task </a:t>
                      </a: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GB" sz="1600" b="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Increase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the price by the following percentages:-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Repeat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the task but this time decrease the price by each percentage.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>
                          <a:solidFill>
                            <a:schemeClr val="tx1"/>
                          </a:solidFill>
                        </a:rPr>
                        <a:t>Task </a:t>
                      </a:r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1600" b="0" u="sng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Decrease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the price by the following percentages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:-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39%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48%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76%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Round your answers</a:t>
                      </a:r>
                    </a:p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to the nearest penny.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u="sng" dirty="0" smtClean="0">
                          <a:solidFill>
                            <a:schemeClr val="tx1"/>
                          </a:solidFill>
                        </a:rPr>
                        <a:t>Task</a:t>
                      </a:r>
                      <a:r>
                        <a:rPr lang="en-GB" sz="1600" b="0" u="sng" baseline="0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endParaRPr lang="en-GB" sz="1600" b="0" u="sng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All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 of the prices shown are the sale price.</a:t>
                      </a: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Choose 5 items</a:t>
                      </a: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Work out the original price for the following reductions.</a:t>
                      </a:r>
                    </a:p>
                    <a:p>
                      <a:endParaRPr lang="en-GB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Item 1 - 20% off</a:t>
                      </a: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Item 2 - 75% off</a:t>
                      </a: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Item 3 - 80% off</a:t>
                      </a: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Item 4 - 23% off</a:t>
                      </a:r>
                    </a:p>
                    <a:p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</a:rPr>
                        <a:t>Item 5  - 65% off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12067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4A07B1D7-1A96-493D-A204-499C98EB1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4727330"/>
            <a:ext cx="1052513" cy="1292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2A39AA-D391-4A15-8CD6-A5FF7F941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196752"/>
            <a:ext cx="1268078" cy="12924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86D78-EB39-4434-979C-419C92481A82}"/>
              </a:ext>
            </a:extLst>
          </p:cNvPr>
          <p:cNvGrpSpPr/>
          <p:nvPr/>
        </p:nvGrpSpPr>
        <p:grpSpPr>
          <a:xfrm>
            <a:off x="7446600" y="1340020"/>
            <a:ext cx="1109568" cy="1005927"/>
            <a:chOff x="7812360" y="1124744"/>
            <a:chExt cx="1109568" cy="10059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08EDF7-6C41-4832-9AAE-7256A1B66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2360" y="1124744"/>
              <a:ext cx="1109568" cy="10059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7B2AAC-70D9-4DC2-9FB2-A1FA95AC6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2360" y="1483289"/>
              <a:ext cx="999831" cy="35969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904C79B-5A09-4B66-983B-E7413E852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4509120"/>
            <a:ext cx="1109568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0" t="13100" r="22675" b="24248"/>
          <a:stretch>
            <a:fillRect/>
          </a:stretch>
        </p:blipFill>
        <p:spPr bwMode="auto">
          <a:xfrm>
            <a:off x="1259632" y="561507"/>
            <a:ext cx="7377956" cy="618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7336" y="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Task 7: Compound interest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9301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682" y="61633"/>
            <a:ext cx="895574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All pupils must have access to the full range of differentiated tasks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must be given the opportunity to select the appropriate task for themselves (the teacher should re-direct when necessary.)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should be aware that every lesson they should be engaged in a task which challenges them but which is also achievable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should be given frequent opportunities to reflect on their learning / progress against their learning journey.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721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8891" y="198470"/>
            <a:ext cx="746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/>
              <a:t>Student Reflection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705" r="12320"/>
          <a:stretch/>
        </p:blipFill>
        <p:spPr>
          <a:xfrm>
            <a:off x="693905" y="1005997"/>
            <a:ext cx="7534861" cy="55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0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" y="50104"/>
            <a:ext cx="8974899" cy="67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14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>
                <a:solidFill>
                  <a:srgbClr val="00B050"/>
                </a:solidFill>
              </a:rPr>
              <a:t>GREEN PEN </a:t>
            </a:r>
            <a:r>
              <a:rPr lang="en-GB" sz="6000" b="1" u="sng" dirty="0" smtClean="0">
                <a:solidFill>
                  <a:srgbClr val="00B050"/>
                </a:solidFill>
              </a:rPr>
              <a:t>REFLECTION</a:t>
            </a:r>
            <a:endParaRPr lang="en-GB" sz="6000" b="1" u="sng" dirty="0">
              <a:solidFill>
                <a:srgbClr val="00B050"/>
              </a:solidFill>
            </a:endParaRPr>
          </a:p>
          <a:p>
            <a:endParaRPr lang="en-GB" sz="3600" dirty="0">
              <a:solidFill>
                <a:srgbClr val="00B050"/>
              </a:solidFill>
              <a:latin typeface="Segoe Print" pitchFamily="2" charset="0"/>
            </a:endParaRP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Today I learned…</a:t>
            </a: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The steps to do this are…</a:t>
            </a: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To remember this I will… or I need to remember to….</a:t>
            </a:r>
          </a:p>
        </p:txBody>
      </p:sp>
    </p:spTree>
    <p:extLst>
      <p:ext uri="{BB962C8B-B14F-4D97-AF65-F5344CB8AC3E}">
        <p14:creationId xmlns:p14="http://schemas.microsoft.com/office/powerpoint/2010/main" val="1954333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475" y="78378"/>
            <a:ext cx="5917565" cy="4310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1800" dirty="0"/>
              <a:t>Notes To Myself – Directed Number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17475" y="627016"/>
          <a:ext cx="8896350" cy="6061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5450">
                  <a:extLst>
                    <a:ext uri="{9D8B030D-6E8A-4147-A177-3AD203B41FA5}">
                      <a16:colId xmlns:a16="http://schemas.microsoft.com/office/drawing/2014/main" val="1644636843"/>
                    </a:ext>
                  </a:extLst>
                </a:gridCol>
                <a:gridCol w="2965450">
                  <a:extLst>
                    <a:ext uri="{9D8B030D-6E8A-4147-A177-3AD203B41FA5}">
                      <a16:colId xmlns:a16="http://schemas.microsoft.com/office/drawing/2014/main" val="2555052462"/>
                    </a:ext>
                  </a:extLst>
                </a:gridCol>
                <a:gridCol w="2965450">
                  <a:extLst>
                    <a:ext uri="{9D8B030D-6E8A-4147-A177-3AD203B41FA5}">
                      <a16:colId xmlns:a16="http://schemas.microsoft.com/office/drawing/2014/main" val="179176366"/>
                    </a:ext>
                  </a:extLst>
                </a:gridCol>
              </a:tblGrid>
              <a:tr h="3030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Adding positives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Adding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Subtracting positives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779122"/>
                  </a:ext>
                </a:extLst>
              </a:tr>
              <a:tr h="3030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Subtracting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Multiplying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Dividing negatives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30152"/>
                  </a:ext>
                </a:extLst>
              </a:tr>
            </a:tbl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6035040" y="78378"/>
            <a:ext cx="2958782" cy="431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Name:</a:t>
            </a:r>
          </a:p>
        </p:txBody>
      </p:sp>
    </p:spTree>
    <p:extLst>
      <p:ext uri="{BB962C8B-B14F-4D97-AF65-F5344CB8AC3E}">
        <p14:creationId xmlns:p14="http://schemas.microsoft.com/office/powerpoint/2010/main" val="2243904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51AF6B-E008-4C41-BB6C-65AD16BA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47021" y="-900963"/>
            <a:ext cx="5931460" cy="83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1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4" y="669713"/>
            <a:ext cx="8397258" cy="47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0E82C-8060-42CF-90ED-5960D094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99408" y="-1046919"/>
            <a:ext cx="6196029" cy="87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51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6000" y="1196752"/>
          <a:ext cx="85320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4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I’m so confident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- I could explain this to someone else!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 can get to the right answer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but I don’t understand well enough to explain it yet.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 understand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some of this but I don’t understand all of it yet.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tried hard and I listened but I am finding this challenging. I will make sure that I get help with this next lesson.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I do not understand any of this yet. There are things I could do to be a better learner next lesson.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Down Arrow 4"/>
          <p:cNvSpPr/>
          <p:nvPr/>
        </p:nvSpPr>
        <p:spPr>
          <a:xfrm rot="10800000">
            <a:off x="323527" y="1268760"/>
            <a:ext cx="1080120" cy="525658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9513" y="156724"/>
            <a:ext cx="85880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Colour in the arrow, up to the statement which best describes your current understanding.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44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50"/>
            <a:ext cx="8496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My Favourite MISTAKES </a:t>
            </a:r>
          </a:p>
          <a:p>
            <a:endParaRPr lang="en-GB" sz="3600" dirty="0"/>
          </a:p>
          <a:p>
            <a:r>
              <a:rPr lang="en-GB" sz="3600" b="1" dirty="0">
                <a:solidFill>
                  <a:srgbClr val="FF0000"/>
                </a:solidFill>
              </a:rPr>
              <a:t>M</a:t>
            </a:r>
            <a:r>
              <a:rPr lang="en-GB" sz="3600" dirty="0"/>
              <a:t>eans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I</a:t>
            </a:r>
            <a:r>
              <a:rPr lang="en-GB" sz="3600" dirty="0"/>
              <a:t>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sz="3600" dirty="0"/>
              <a:t>tart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T</a:t>
            </a:r>
            <a:r>
              <a:rPr lang="en-GB" sz="3600" dirty="0"/>
              <a:t>o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A</a:t>
            </a:r>
            <a:r>
              <a:rPr lang="en-GB" sz="3600" dirty="0"/>
              <a:t>cquire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K</a:t>
            </a:r>
            <a:r>
              <a:rPr lang="en-GB" sz="3600" dirty="0"/>
              <a:t>nowledge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E</a:t>
            </a:r>
            <a:r>
              <a:rPr lang="en-GB" sz="3600" dirty="0"/>
              <a:t>xperience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sz="3600" dirty="0"/>
              <a:t>kills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03848" y="1916832"/>
            <a:ext cx="5616624" cy="45365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91880" y="2060850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mistake that moved my learning on……</a:t>
            </a:r>
          </a:p>
        </p:txBody>
      </p:sp>
      <p:pic>
        <p:nvPicPr>
          <p:cNvPr id="3076" name="Picture 4" descr="C:\Program Files\Microsoft Office\Media\CntCD1\ClipArt2\j021570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15" y="5350103"/>
            <a:ext cx="808367" cy="87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63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23530" y="188642"/>
          <a:ext cx="8568951" cy="655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Tips I would give a friend to solve this problem are .........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I have made a link between this topic and …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To help me move forward, when I got stuck today, I ….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interacted with the teacher by ……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am still unsure about ………………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 fill in this gap I intend to …………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A barrier to my learning today was………..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I will try to overcome this by …..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explained to ……….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how to …………..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Something I have learnt today about the way I learn is ………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At home, I need to look at ………………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24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7504" y="188640"/>
          <a:ext cx="8928992" cy="657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435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Which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mindset did I demonstrate?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Mark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each scale with an arrow.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use whole class discussions / explanations as learning opportunities? (Did I listen? Did I ask questions? Did I contribute answers or make suggestions?)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work on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tasks that challenged me?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use strategies to ‘un-stick’ myself when I  found the tasks difficult?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 check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my work for mistakes and correct them?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/>
                        <a:t>Did I</a:t>
                      </a:r>
                      <a:r>
                        <a:rPr lang="en-GB" sz="1800" baseline="0" dirty="0"/>
                        <a:t> put as much effort as I possibly could into the tasks?</a:t>
                      </a:r>
                      <a:endParaRPr lang="en-GB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44" y="3593437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4653136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5805264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2564904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251067" y="1412564"/>
            <a:ext cx="3600400" cy="618956"/>
            <a:chOff x="611560" y="2608874"/>
            <a:chExt cx="8136906" cy="993309"/>
          </a:xfrm>
        </p:grpSpPr>
        <p:pic>
          <p:nvPicPr>
            <p:cNvPr id="37" name="Picture 2" descr="http://www.nm.stir.ac.uk/img/site-images/olivers-continuum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45" b="45546"/>
            <a:stretch/>
          </p:blipFill>
          <p:spPr bwMode="auto">
            <a:xfrm>
              <a:off x="611560" y="2812473"/>
              <a:ext cx="7776859" cy="789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11560" y="2608874"/>
              <a:ext cx="1326760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Never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95936" y="2627808"/>
              <a:ext cx="2088509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Sometimes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45362" y="2654658"/>
              <a:ext cx="1503104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Always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813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1752600" y="1349139"/>
            <a:ext cx="1295400" cy="56635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>
            <a:off x="7380312" y="2514600"/>
            <a:ext cx="734988" cy="9144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885826" y="4207884"/>
            <a:ext cx="589831" cy="511889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52400" y="799018"/>
            <a:ext cx="2933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One question I would like answered…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553200" y="1806714"/>
            <a:ext cx="2411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Two things I am not sure about yet….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52401" y="2431690"/>
            <a:ext cx="170140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Three things I understand well enough to explain to someone else…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7326" y="980729"/>
            <a:ext cx="8097122" cy="5616624"/>
            <a:chOff x="1943100" y="1948249"/>
            <a:chExt cx="6388921" cy="4217055"/>
          </a:xfrm>
        </p:grpSpPr>
        <p:sp>
          <p:nvSpPr>
            <p:cNvPr id="2" name="Rectangle 1"/>
            <p:cNvSpPr/>
            <p:nvPr/>
          </p:nvSpPr>
          <p:spPr>
            <a:xfrm>
              <a:off x="1943100" y="476163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82333" y="476163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07177" y="4761636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87088" y="335191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44755" y="3357970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9647" y="1948249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27784" y="169464"/>
            <a:ext cx="425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Progress Pyramid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4110" grpId="0" animBg="1"/>
      <p:bldP spid="4111" grpId="0" animBg="1"/>
      <p:bldP spid="4113" grpId="0"/>
      <p:bldP spid="41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6804025" y="2133600"/>
            <a:ext cx="2339975" cy="2016125"/>
          </a:xfrm>
          <a:prstGeom prst="wedgeRoundRectCallout">
            <a:avLst>
              <a:gd name="adj1" fmla="val -65620"/>
              <a:gd name="adj2" fmla="val 27773"/>
              <a:gd name="adj3" fmla="val 16667"/>
            </a:avLst>
          </a:pr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I have been able to…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But I got stuck on...</a:t>
            </a:r>
            <a:endParaRPr lang="en-US" altLang="en-US" sz="2000" b="1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276600" y="188913"/>
            <a:ext cx="3598863" cy="1727200"/>
          </a:xfrm>
          <a:prstGeom prst="wedgeRoundRectCallout">
            <a:avLst>
              <a:gd name="adj1" fmla="val 44866"/>
              <a:gd name="adj2" fmla="val 14700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Today I have tried to...</a:t>
            </a:r>
          </a:p>
          <a:p>
            <a:pPr defTabSz="914400" eaLnBrk="1" hangingPunct="1"/>
            <a:endParaRPr lang="en-GB" altLang="en-US" sz="2000" b="1">
              <a:latin typeface="Comic Sans MS" panose="030F0702030302020204" pitchFamily="66" charset="0"/>
            </a:endParaRPr>
          </a:p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 progress I need to...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696075" y="404813"/>
            <a:ext cx="2447925" cy="1079500"/>
          </a:xfrm>
          <a:prstGeom prst="wedgeRoundRectCallout">
            <a:avLst>
              <a:gd name="adj1" fmla="val -54611"/>
              <a:gd name="adj2" fmla="val 172329"/>
              <a:gd name="adj3" fmla="val 16667"/>
            </a:avLst>
          </a:prstGeom>
          <a:solidFill>
            <a:srgbClr val="00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Today I have learned that...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795963" y="5229225"/>
            <a:ext cx="2628900" cy="1008063"/>
          </a:xfrm>
          <a:prstGeom prst="wedgeRoundRectCallout">
            <a:avLst>
              <a:gd name="adj1" fmla="val -51491"/>
              <a:gd name="adj2" fmla="val -156421"/>
              <a:gd name="adj3" fmla="val 16667"/>
            </a:avLst>
          </a:prstGeom>
          <a:solidFill>
            <a:srgbClr val="CC99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b="1">
                <a:latin typeface="Comic Sans MS" panose="030F0702030302020204" pitchFamily="66" charset="0"/>
              </a:rPr>
              <a:t>I did not know how to…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b="1">
                <a:latin typeface="Comic Sans MS" panose="030F0702030302020204" pitchFamily="66" charset="0"/>
              </a:rPr>
              <a:t>But now I can…</a:t>
            </a:r>
          </a:p>
          <a:p>
            <a:pPr defTabSz="914400" eaLnBrk="1" hangingPunct="1"/>
            <a:endParaRPr lang="en-US" altLang="en-US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84438" y="4365625"/>
            <a:ext cx="2735262" cy="1295400"/>
          </a:xfrm>
          <a:prstGeom prst="wedgeRoundRectCallout">
            <a:avLst>
              <a:gd name="adj1" fmla="val 25583"/>
              <a:gd name="adj2" fmla="val -71528"/>
              <a:gd name="adj3" fmla="val 16667"/>
            </a:avLst>
          </a:prstGeom>
          <a:solidFill>
            <a:srgbClr val="33CC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One thing I need to remember from today’s lesson is...</a:t>
            </a:r>
          </a:p>
          <a:p>
            <a:pPr defTabSz="914400" eaLnBrk="1" hangingPunct="1">
              <a:spcAft>
                <a:spcPts val="1000"/>
              </a:spcAft>
            </a:pPr>
            <a:endParaRPr lang="en-GB" altLang="en-US" sz="1100" b="1">
              <a:latin typeface="SassoonPrimaryInfant"/>
            </a:endParaRPr>
          </a:p>
          <a:p>
            <a:pPr defTabSz="914400" eaLnBrk="1" hangingPunct="1"/>
            <a:endParaRPr lang="en-US" altLang="en-US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6743700" y="4292600"/>
            <a:ext cx="2400300" cy="865188"/>
          </a:xfrm>
          <a:prstGeom prst="wedgeRoundRectCallout">
            <a:avLst>
              <a:gd name="adj1" fmla="val -54356"/>
              <a:gd name="adj2" fmla="val -96986"/>
              <a:gd name="adj3" fmla="val 16667"/>
            </a:avLst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was successful when I…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92275" y="2492375"/>
            <a:ext cx="5005388" cy="1584325"/>
          </a:xfrm>
          <a:prstGeom prst="rect">
            <a:avLst/>
          </a:prstGeom>
          <a:solidFill>
            <a:srgbClr val="FF99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en-GB" altLang="en-US" sz="4400" b="1" dirty="0">
                <a:latin typeface="Comic Sans MS" panose="030F0702030302020204" pitchFamily="66" charset="0"/>
              </a:rPr>
              <a:t>Self Reflection</a:t>
            </a:r>
          </a:p>
          <a:p>
            <a:pPr algn="ctr" defTabSz="914400" eaLnBrk="1" hangingPunct="1"/>
            <a:endParaRPr lang="en-GB" altLang="en-US" sz="2400" b="1" dirty="0">
              <a:latin typeface="Times New Roman" panose="02020603050405020304" pitchFamily="18" charset="0"/>
            </a:endParaRPr>
          </a:p>
          <a:p>
            <a:pPr algn="ctr" defTabSz="914400" eaLnBrk="1" hangingPunct="1"/>
            <a:endParaRPr lang="en-GB" altLang="en-US" sz="2400" b="1" dirty="0">
              <a:latin typeface="Times New Roman" panose="02020603050405020304" pitchFamily="18" charset="0"/>
            </a:endParaRPr>
          </a:p>
          <a:p>
            <a:pPr algn="ctr" defTabSz="914400" eaLnBrk="1" hangingPunct="1"/>
            <a:endParaRPr lang="en-US" alt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0" y="981075"/>
            <a:ext cx="2376488" cy="1295400"/>
          </a:xfrm>
          <a:prstGeom prst="wedgeRoundRectCallout">
            <a:avLst>
              <a:gd name="adj1" fmla="val 56222"/>
              <a:gd name="adj2" fmla="val 66852"/>
              <a:gd name="adj3" fmla="val 16667"/>
            </a:avLst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In these questions I have learnt that…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0" y="5589588"/>
            <a:ext cx="2628900" cy="1008062"/>
          </a:xfrm>
          <a:prstGeom prst="wedgeRoundRectCallout">
            <a:avLst>
              <a:gd name="adj1" fmla="val 48116"/>
              <a:gd name="adj2" fmla="val -188028"/>
              <a:gd name="adj3" fmla="val 16667"/>
            </a:avLst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b="1">
                <a:latin typeface="Comic Sans MS" panose="030F0702030302020204" pitchFamily="66" charset="0"/>
              </a:rPr>
              <a:t>The most important thing I learned today is...</a:t>
            </a:r>
          </a:p>
          <a:p>
            <a:pPr defTabSz="914400" eaLnBrk="1" hangingPunct="1"/>
            <a:endParaRPr lang="en-US" altLang="en-US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0" y="2924175"/>
            <a:ext cx="1619250" cy="2520950"/>
          </a:xfrm>
          <a:prstGeom prst="wedgeRoundRectCallout">
            <a:avLst>
              <a:gd name="adj1" fmla="val 68204"/>
              <a:gd name="adj2" fmla="val -31319"/>
              <a:gd name="adj3" fmla="val 16667"/>
            </a:avLst>
          </a:pr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Before this lesson I could already...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Now I can also...</a:t>
            </a:r>
            <a:endParaRPr lang="en-US" altLang="en-US" sz="2000" b="1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132138" y="6065838"/>
            <a:ext cx="2735262" cy="792162"/>
          </a:xfrm>
          <a:prstGeom prst="wedgeRoundRectCallout">
            <a:avLst>
              <a:gd name="adj1" fmla="val 38241"/>
              <a:gd name="adj2" fmla="val -290167"/>
              <a:gd name="adj3" fmla="val 16667"/>
            </a:avLst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can see the link between...</a:t>
            </a:r>
          </a:p>
          <a:p>
            <a:pPr defTabSz="914400" eaLnBrk="1" hangingPunct="1">
              <a:spcAft>
                <a:spcPts val="1000"/>
              </a:spcAft>
            </a:pPr>
            <a:endParaRPr lang="en-GB" altLang="en-US" sz="1100" b="1">
              <a:latin typeface="SassoonPrimaryInfant"/>
            </a:endParaRPr>
          </a:p>
          <a:p>
            <a:pPr defTabSz="914400" eaLnBrk="1" hangingPunct="1"/>
            <a:endParaRPr lang="en-US" altLang="en-US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27088" y="188913"/>
            <a:ext cx="2447925" cy="792162"/>
          </a:xfrm>
          <a:prstGeom prst="wedgeRoundRectCallout">
            <a:avLst>
              <a:gd name="adj1" fmla="val 54653"/>
              <a:gd name="adj2" fmla="val 246958"/>
              <a:gd name="adj3" fmla="val 16667"/>
            </a:avLst>
          </a:prstGeom>
          <a:solidFill>
            <a:srgbClr val="00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am really pleased with...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571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05" y="219824"/>
            <a:ext cx="9770302" cy="64252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Set high expectations and encourage 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Challenge</a:t>
            </a:r>
          </a:p>
          <a:p>
            <a:r>
              <a:rPr lang="en-GB" sz="3600" dirty="0"/>
              <a:t>Collaboration</a:t>
            </a:r>
          </a:p>
          <a:p>
            <a:r>
              <a:rPr lang="en-GB" sz="3600" dirty="0"/>
              <a:t>Choice</a:t>
            </a:r>
          </a:p>
        </p:txBody>
      </p:sp>
    </p:spTree>
    <p:extLst>
      <p:ext uri="{BB962C8B-B14F-4D97-AF65-F5344CB8AC3E}">
        <p14:creationId xmlns:p14="http://schemas.microsoft.com/office/powerpoint/2010/main" val="403423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9" y="211015"/>
            <a:ext cx="8574645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65" y="1157491"/>
            <a:ext cx="7208373" cy="5408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70509-1A97-46ED-BB68-A0CED4600C6F}"/>
              </a:ext>
            </a:extLst>
          </p:cNvPr>
          <p:cNvSpPr txBox="1"/>
          <p:nvPr/>
        </p:nvSpPr>
        <p:spPr>
          <a:xfrm>
            <a:off x="272374" y="291830"/>
            <a:ext cx="8631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Changing the culture of the classroom…..</a:t>
            </a:r>
          </a:p>
        </p:txBody>
      </p:sp>
    </p:spTree>
    <p:extLst>
      <p:ext uri="{BB962C8B-B14F-4D97-AF65-F5344CB8AC3E}">
        <p14:creationId xmlns:p14="http://schemas.microsoft.com/office/powerpoint/2010/main" val="299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325937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51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689">
                <a:tc gridSpan="6">
                  <a:txBody>
                    <a:bodyPr/>
                    <a:lstStyle/>
                    <a:p>
                      <a:pPr algn="ctr"/>
                      <a:endParaRPr lang="en-GB" sz="1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62136" marR="6213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endParaRPr lang="en-GB" sz="1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j-lt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j-lt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j-lt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endParaRPr lang="en-GB" sz="1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9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</a:rPr>
                        <a:t>GCSE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 Sequences</a:t>
                      </a:r>
                    </a:p>
                  </a:txBody>
                  <a:tcPr marL="62136" marR="62136" marT="0" marB="0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600" b="0" i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a) I can draw the next two patterns in a sequence. 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600" b="1" i="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HM 196</a:t>
                      </a:r>
                    </a:p>
                    <a:p>
                      <a:endParaRPr lang="en-GB" sz="1600" b="1" i="1" u="sng" dirty="0">
                        <a:latin typeface="+mj-lt"/>
                      </a:endParaRPr>
                    </a:p>
                    <a:p>
                      <a:r>
                        <a:rPr lang="en-GB" sz="1600" b="0" i="0" u="none" dirty="0">
                          <a:latin typeface="+mj-lt"/>
                        </a:rPr>
                        <a:t>b) I can find the next two terms in a sequence.</a:t>
                      </a:r>
                    </a:p>
                    <a:p>
                      <a:r>
                        <a:rPr lang="en-GB" sz="1600" b="1" i="0" u="sng" dirty="0">
                          <a:latin typeface="+mj-lt"/>
                        </a:rPr>
                        <a:t>HM 197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c) I can find</a:t>
                      </a:r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 term to term rule for a linear sequence. (Describe a sequence in words.)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HM 197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d) I can generate terms of a sequence from a term to term rule.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HM 197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b="1" i="1" u="sng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e) I recognise and I can use sequences of triangular, square and cube numbers, simple arithmetic progressions, and other sequences.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HM 261,</a:t>
                      </a:r>
                      <a:r>
                        <a:rPr lang="en-GB" sz="1600" b="1" i="1" u="sng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262, </a:t>
                      </a:r>
                      <a:r>
                        <a:rPr lang="en-GB" sz="1600" b="1" i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263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f) I can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find a position to term rule for a linear sequence and explain how I worked it out.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HM 198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g) I can generate terms of a  linear sequence from a position-to-term rule and decide whether a number is a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term in a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sequence.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HM 198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h) I understand the difference between a linear sequence and a quadratic sequence.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HM 247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dirty="0">
                          <a:latin typeface="+mj-lt"/>
                        </a:rPr>
                        <a:t>I) I can find the next two terms of a quadratic sequence.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sng" dirty="0">
                          <a:latin typeface="+mj-lt"/>
                        </a:rPr>
                        <a:t>HM 249 &amp; 250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i="0" u="none" dirty="0"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dirty="0">
                          <a:latin typeface="+mj-lt"/>
                        </a:rPr>
                        <a:t>j) I can generate terms of a quadratic sequence from a position to term rule and decide whether a number is a term in a sequence.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sng" dirty="0">
                          <a:latin typeface="+mj-lt"/>
                        </a:rPr>
                        <a:t>HM 249 &amp; 250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k) I can find a position to term rule for a quadratic sequence.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600" b="1" i="1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HM 248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l) I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 r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ecognise and can use simple geometric progressions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(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r</a:t>
                      </a:r>
                      <a:r>
                        <a:rPr lang="en-GB" sz="1600" baseline="30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n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  where n is an integer, and r is a rational number &gt; 0 or a surd).</a:t>
                      </a:r>
                    </a:p>
                    <a:p>
                      <a:r>
                        <a:rPr lang="en-GB" sz="1600" b="1" i="1" u="sng" dirty="0">
                          <a:latin typeface="+mj-lt"/>
                        </a:rPr>
                        <a:t>HM 264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23528" y="188640"/>
            <a:ext cx="8496944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76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54644" y="-494486"/>
            <a:ext cx="5695804" cy="817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451" y="126609"/>
            <a:ext cx="797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/>
              <a:t>Learning Journey</a:t>
            </a:r>
            <a:endParaRPr lang="en-GB" sz="2400" u="sng" dirty="0"/>
          </a:p>
        </p:txBody>
      </p:sp>
    </p:spTree>
    <p:extLst>
      <p:ext uri="{BB962C8B-B14F-4D97-AF65-F5344CB8AC3E}">
        <p14:creationId xmlns:p14="http://schemas.microsoft.com/office/powerpoint/2010/main" val="1502407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2797</TotalTime>
  <Words>1934</Words>
  <Application>Microsoft Office PowerPoint</Application>
  <PresentationFormat>On-screen Show (4:3)</PresentationFormat>
  <Paragraphs>374</Paragraphs>
  <Slides>57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ＭＳ Ｐゴシック</vt:lpstr>
      <vt:lpstr>Arial</vt:lpstr>
      <vt:lpstr>Calibri</vt:lpstr>
      <vt:lpstr>Calibri Light</vt:lpstr>
      <vt:lpstr>Cambria Math</vt:lpstr>
      <vt:lpstr>Comic Sans MS</vt:lpstr>
      <vt:lpstr>SassoonPrimaryInfant</vt:lpstr>
      <vt:lpstr>Segoe Print</vt:lpstr>
      <vt:lpstr>Times New Roman</vt:lpstr>
      <vt:lpstr>Office Theme</vt:lpstr>
      <vt:lpstr>Welcome to today’s workshop  Ensuring support and challenge for all students in mixed attainment classes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Starters / Do Now </vt:lpstr>
      <vt:lpstr>PowerPoint Presentation</vt:lpstr>
      <vt:lpstr>PowerPoint Presentation</vt:lpstr>
      <vt:lpstr>PowerPoint Presentation</vt:lpstr>
      <vt:lpstr>PowerPoint Presentation</vt:lpstr>
      <vt:lpstr>True or False? – Convince Me</vt:lpstr>
      <vt:lpstr>Which is the odd one out? You must give a reason for your answer.</vt:lpstr>
      <vt:lpstr>Ask a question – make a comment starter activities.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Notes To Myself – Directed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Glyn Derw and Michaelston Federation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Zeb Friedman</dc:creator>
  <cp:lastModifiedBy>Customer</cp:lastModifiedBy>
  <cp:revision>180</cp:revision>
  <cp:lastPrinted>2018-04-03T07:47:22Z</cp:lastPrinted>
  <dcterms:created xsi:type="dcterms:W3CDTF">2015-09-20T13:21:49Z</dcterms:created>
  <dcterms:modified xsi:type="dcterms:W3CDTF">2020-07-16T15:03:12Z</dcterms:modified>
</cp:coreProperties>
</file>