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76" r:id="rId13"/>
    <p:sldId id="268" r:id="rId14"/>
    <p:sldId id="272" r:id="rId15"/>
    <p:sldId id="273" r:id="rId16"/>
    <p:sldId id="277" r:id="rId17"/>
    <p:sldId id="269" r:id="rId18"/>
    <p:sldId id="274" r:id="rId19"/>
    <p:sldId id="270" r:id="rId20"/>
    <p:sldId id="275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FFF99-2265-468A-A5AF-96A17D772624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D702-F306-43F8-9E9F-AF3B5D0753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FA95A-7B0E-42E8-9C3F-23B48F15F9EF}" type="slidenum">
              <a:rPr lang="en-GB"/>
              <a:pPr/>
              <a:t>2</a:t>
            </a:fld>
            <a:endParaRPr 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9EA70-72F8-4688-ACE9-01DBAA9DDAE7}" type="slidenum">
              <a:rPr lang="en-GB"/>
              <a:pPr/>
              <a:t>8</a:t>
            </a:fld>
            <a:endParaRPr lang="en-GB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69D0E-84D0-4FC5-B940-1F44FECFF295}" type="slidenum">
              <a:rPr lang="en-GB"/>
              <a:pPr/>
              <a:t>9</a:t>
            </a:fld>
            <a:endParaRPr lang="en-GB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18D78-C8C1-41B7-BD58-C010EE9B989C}" type="slidenum">
              <a:rPr lang="en-GB"/>
              <a:pPr/>
              <a:t>10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4906E-FC09-4012-BA6B-0FBA9617D211}" type="slidenum">
              <a:rPr lang="en-GB"/>
              <a:pPr/>
              <a:t>17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2EBC-4529-44D4-A5F7-C2D298752013}" type="datetimeFigureOut">
              <a:rPr lang="en-GB" smtClean="0"/>
              <a:pPr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E86E4-E029-4E12-9BCD-C7431466E7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en-GB" sz="5400" b="1" dirty="0"/>
              <a:t>Teaching &amp; learning trigonometry with </a:t>
            </a:r>
            <a:br>
              <a:rPr lang="en-GB" sz="5400" b="1" dirty="0"/>
            </a:br>
            <a:r>
              <a:rPr lang="en-GB" sz="5400" b="1" dirty="0"/>
              <a:t>KS4 all-attainment groups: </a:t>
            </a:r>
            <a:br>
              <a:rPr lang="en-GB" sz="5400" b="1" dirty="0"/>
            </a:br>
            <a:r>
              <a:rPr lang="en-GB" sz="4000" b="1" dirty="0"/>
              <a:t>an exploration on a coordinate grid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404" name="Picture 4" descr="mogrid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813"/>
            <a:ext cx="8394898" cy="6041574"/>
          </a:xfrm>
          <a:prstGeom prst="rect">
            <a:avLst/>
          </a:prstGeom>
          <a:noFill/>
        </p:spPr>
      </p:pic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724128" y="1124744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3600" b="1" dirty="0"/>
              <a:t>(   ,   )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23528" y="1412776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000000"/>
                </a:solidFill>
              </a:rPr>
              <a:t>0.6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23528" y="90872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000000"/>
                </a:solidFill>
              </a:rPr>
              <a:t>0.7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95536" y="476672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000000"/>
                </a:solidFill>
              </a:rPr>
              <a:t>0.8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>
            <a:normAutofit/>
          </a:bodyPr>
          <a:lstStyle/>
          <a:p>
            <a:r>
              <a:rPr lang="en-GB" sz="5400" b="1" dirty="0"/>
              <a:t>Estimate </a:t>
            </a:r>
            <a:r>
              <a:rPr lang="en-GB" sz="5400" b="1" i="1" dirty="0">
                <a:latin typeface="Times New Roman" pitchFamily="18" charset="0"/>
              </a:rPr>
              <a:t>x</a:t>
            </a:r>
            <a:r>
              <a:rPr lang="en-GB" sz="5400" b="1" dirty="0">
                <a:latin typeface="Times New Roman" pitchFamily="18" charset="0"/>
              </a:rPr>
              <a:t> </a:t>
            </a:r>
            <a:r>
              <a:rPr lang="en-GB" sz="5400" b="1" dirty="0"/>
              <a:t>and </a:t>
            </a:r>
            <a:r>
              <a:rPr lang="en-GB" sz="5400" b="1" i="1" dirty="0">
                <a:latin typeface="Times New Roman" pitchFamily="18" charset="0"/>
              </a:rPr>
              <a:t>y</a:t>
            </a:r>
            <a:r>
              <a:rPr lang="en-GB" sz="5400" b="1" dirty="0"/>
              <a:t> ordinates for angles from 0</a:t>
            </a:r>
            <a:r>
              <a:rPr lang="en-US" sz="5400" b="1" dirty="0">
                <a:cs typeface="Arial" charset="0"/>
              </a:rPr>
              <a:t>°</a:t>
            </a:r>
            <a:r>
              <a:rPr lang="en-GB" sz="5400" b="1" dirty="0"/>
              <a:t> to 90</a:t>
            </a:r>
            <a:r>
              <a:rPr lang="en-US" sz="5400" b="1" dirty="0">
                <a:cs typeface="Arial" charset="0"/>
              </a:rPr>
              <a:t>°</a:t>
            </a:r>
            <a:r>
              <a:rPr lang="en-GB" sz="5400" b="1" dirty="0"/>
              <a:t> </a:t>
            </a:r>
            <a:br>
              <a:rPr lang="en-GB" sz="5400" b="1" dirty="0"/>
            </a:br>
            <a:r>
              <a:rPr lang="en-GB" sz="5400" b="1" dirty="0"/>
              <a:t>to 2-decimal places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35449" y="548680"/>
          <a:ext cx="7329483" cy="532858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43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3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417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Angle</a:t>
                      </a: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i="1" dirty="0">
                          <a:solidFill>
                            <a:schemeClr val="tx1"/>
                          </a:solidFill>
                        </a:rPr>
                        <a:t>x-</a:t>
                      </a:r>
                      <a:r>
                        <a:rPr lang="en-GB" sz="2100" i="0" dirty="0">
                          <a:solidFill>
                            <a:schemeClr val="tx1"/>
                          </a:solidFill>
                        </a:rPr>
                        <a:t>ordinate</a:t>
                      </a:r>
                      <a:endParaRPr lang="en-GB" sz="2100" i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i="1" dirty="0">
                          <a:solidFill>
                            <a:schemeClr val="tx1"/>
                          </a:solidFill>
                        </a:rPr>
                        <a:t>y-</a:t>
                      </a:r>
                      <a:r>
                        <a:rPr lang="en-GB" sz="2100" i="0" dirty="0">
                          <a:solidFill>
                            <a:schemeClr val="tx1"/>
                          </a:solidFill>
                        </a:rPr>
                        <a:t>ordinate</a:t>
                      </a:r>
                      <a:endParaRPr lang="en-GB" sz="2100" dirty="0"/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alibri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+mn-lt"/>
                        </a:rPr>
                        <a:t>⁰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942" marR="109942" marT="54971" marB="549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75375"/>
          </a:xfrm>
        </p:spPr>
        <p:txBody>
          <a:bodyPr>
            <a:normAutofit/>
          </a:bodyPr>
          <a:lstStyle/>
          <a:p>
            <a:r>
              <a:rPr lang="en-GB" sz="5400" b="1" dirty="0"/>
              <a:t>Students discussing and writing about what they notice – leading to journal writing; creating a record of achievement. </a:t>
            </a:r>
            <a:br>
              <a:rPr lang="en-GB" sz="5400" dirty="0"/>
            </a:br>
            <a:endParaRPr lang="en-GB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en-GB" dirty="0"/>
              <a:t>- </a:t>
            </a:r>
            <a:r>
              <a:rPr lang="en-GB" b="1" dirty="0"/>
              <a:t>looking for patterns</a:t>
            </a:r>
            <a:br>
              <a:rPr lang="en-GB" b="1" dirty="0"/>
            </a:br>
            <a:r>
              <a:rPr lang="en-GB" b="1" dirty="0"/>
              <a:t>- making conjectures </a:t>
            </a:r>
            <a:br>
              <a:rPr lang="en-GB" b="1" dirty="0"/>
            </a:br>
            <a:r>
              <a:rPr lang="en-GB" b="1" dirty="0"/>
              <a:t>- seeking generality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en-GB" b="1" dirty="0"/>
              <a:t>Further questions could be...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5400" b="1" dirty="0"/>
              <a:t>At what angle are </a:t>
            </a:r>
          </a:p>
          <a:p>
            <a:pPr algn="ctr">
              <a:buFont typeface="Wingdings" pitchFamily="2" charset="2"/>
              <a:buNone/>
            </a:pPr>
            <a:r>
              <a:rPr lang="en-GB" sz="5400" b="1" dirty="0"/>
              <a:t>the </a:t>
            </a:r>
            <a:r>
              <a:rPr lang="en-GB" sz="5400" b="1" i="1" dirty="0">
                <a:latin typeface="Times New Roman" pitchFamily="18" charset="0"/>
              </a:rPr>
              <a:t>x</a:t>
            </a:r>
            <a:r>
              <a:rPr lang="en-GB" sz="5400" b="1" dirty="0"/>
              <a:t> and </a:t>
            </a:r>
            <a:r>
              <a:rPr lang="en-GB" sz="5400" b="1" i="1" dirty="0">
                <a:latin typeface="Times New Roman" pitchFamily="18" charset="0"/>
              </a:rPr>
              <a:t>y</a:t>
            </a:r>
            <a:r>
              <a:rPr lang="en-GB" sz="5400" b="1" dirty="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GB" sz="5400" b="1" dirty="0"/>
              <a:t>ordinates the same?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en-GB" b="1" dirty="0"/>
              <a:t>From your data make estimates of angles such as 37</a:t>
            </a:r>
            <a:r>
              <a:rPr lang="en-GB" b="1" dirty="0">
                <a:latin typeface="Calibri"/>
              </a:rPr>
              <a:t>⁰, 64⁰, etc.</a:t>
            </a:r>
            <a:endParaRPr lang="en-GB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GB" sz="5400" b="1" dirty="0"/>
              <a:t>What will the co-ordinates be for 100</a:t>
            </a:r>
            <a:r>
              <a:rPr lang="en-US" sz="5400" b="1" dirty="0">
                <a:cs typeface="Arial" charset="0"/>
              </a:rPr>
              <a:t>°?</a:t>
            </a:r>
            <a:br>
              <a:rPr lang="en-US" sz="5400" b="1" dirty="0">
                <a:cs typeface="Arial" charset="0"/>
              </a:rPr>
            </a:br>
            <a:br>
              <a:rPr lang="en-US" sz="5400" b="1" dirty="0">
                <a:cs typeface="Arial" charset="0"/>
              </a:rPr>
            </a:br>
            <a:r>
              <a:rPr lang="en-US" sz="5400" b="1" dirty="0">
                <a:cs typeface="Arial" charset="0"/>
              </a:rPr>
              <a:t>140°, 230°… 400°? </a:t>
            </a:r>
            <a:endParaRPr lang="en-GB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8229600" cy="5039841"/>
          </a:xfrm>
        </p:spPr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None/>
            </a:pPr>
            <a:endParaRPr lang="en-GB" b="1" dirty="0"/>
          </a:p>
          <a:p>
            <a:pPr algn="ctr">
              <a:buFont typeface="Wingdings" pitchFamily="2" charset="2"/>
              <a:buNone/>
            </a:pPr>
            <a:endParaRPr lang="en-GB" b="1" dirty="0"/>
          </a:p>
          <a:p>
            <a:pPr algn="ctr">
              <a:buFont typeface="Wingdings" pitchFamily="2" charset="2"/>
              <a:buNone/>
            </a:pPr>
            <a:endParaRPr lang="en-GB" sz="4400" dirty="0"/>
          </a:p>
          <a:p>
            <a:pPr algn="ctr">
              <a:buFont typeface="Wingdings" pitchFamily="2" charset="2"/>
              <a:buNone/>
            </a:pPr>
            <a:r>
              <a:rPr lang="en-GB" sz="6000" b="1" dirty="0"/>
              <a:t>To begin to make sense of trigonometry students need to have fluency with the following first principles:</a:t>
            </a:r>
          </a:p>
          <a:p>
            <a:pPr algn="ctr">
              <a:buFont typeface="Wingdings" pitchFamily="2" charset="2"/>
              <a:buNone/>
            </a:pPr>
            <a:endParaRPr lang="en-GB" sz="6000" b="1" dirty="0"/>
          </a:p>
          <a:p>
            <a:pPr algn="ctr">
              <a:buFont typeface="Wingdings" pitchFamily="2" charset="2"/>
              <a:buNone/>
            </a:pPr>
            <a:endParaRPr lang="en-GB" sz="6000" b="1" dirty="0"/>
          </a:p>
          <a:p>
            <a:pPr algn="ctr">
              <a:buFont typeface="Wingdings" pitchFamily="2" charset="2"/>
              <a:buNone/>
            </a:pPr>
            <a:endParaRPr lang="en-GB" sz="4400" b="1" dirty="0"/>
          </a:p>
          <a:p>
            <a:pPr algn="ctr">
              <a:buFont typeface="Wingdings" pitchFamily="2" charset="2"/>
              <a:buNone/>
            </a:pPr>
            <a:endParaRPr lang="en-GB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="1" dirty="0"/>
              <a:t>sing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GB" b="1" dirty="0"/>
              <a:t> and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GB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/>
              <a:t>keys to check how close, rounded to 2-decimal places, their original estimated measures were for the </a:t>
            </a:r>
            <a:br>
              <a:rPr lang="en-GB" b="1" dirty="0"/>
            </a:br>
            <a:r>
              <a:rPr lang="en-GB" b="1" i="1" dirty="0">
                <a:latin typeface="Times New Roman" pitchFamily="18" charset="0"/>
              </a:rPr>
              <a:t>x</a:t>
            </a:r>
            <a:r>
              <a:rPr lang="en-GB" b="1" dirty="0"/>
              <a:t> and </a:t>
            </a:r>
            <a:r>
              <a:rPr lang="en-GB" b="1" i="1" dirty="0">
                <a:latin typeface="Times New Roman" pitchFamily="18" charset="0"/>
              </a:rPr>
              <a:t>y</a:t>
            </a:r>
            <a:r>
              <a:rPr lang="en-GB" b="1" dirty="0"/>
              <a:t> ordinates...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GB" sz="4800" b="1" dirty="0"/>
              <a:t>The last time I used this approach (April 2017) some pairs of students drew graphs of angles (from 0</a:t>
            </a:r>
            <a:r>
              <a:rPr lang="en-GB" sz="4800" b="1" dirty="0">
                <a:latin typeface="Calibri"/>
              </a:rPr>
              <a:t>⁰ </a:t>
            </a:r>
            <a:r>
              <a:rPr lang="en-GB" sz="4800" b="1" dirty="0"/>
              <a:t>to 450⁰) against </a:t>
            </a:r>
            <a:r>
              <a:rPr lang="en-GB" sz="4800" b="1" i="1" dirty="0">
                <a:latin typeface="Times New Roman" pitchFamily="18" charset="0"/>
              </a:rPr>
              <a:t>x </a:t>
            </a:r>
            <a:r>
              <a:rPr lang="en-GB" sz="4800" b="1" dirty="0">
                <a:latin typeface="+mn-lt"/>
              </a:rPr>
              <a:t>ordinates followed by </a:t>
            </a:r>
            <a:br>
              <a:rPr lang="en-GB" sz="4800" b="1" dirty="0">
                <a:latin typeface="+mn-lt"/>
              </a:rPr>
            </a:br>
            <a:r>
              <a:rPr lang="en-GB" sz="4800" b="1" dirty="0">
                <a:latin typeface="+mn-lt"/>
              </a:rPr>
              <a:t>angles against </a:t>
            </a:r>
            <a:r>
              <a:rPr lang="en-GB" sz="4800" b="1" i="1" dirty="0">
                <a:latin typeface="Times New Roman" pitchFamily="18" charset="0"/>
              </a:rPr>
              <a:t>y </a:t>
            </a:r>
            <a:r>
              <a:rPr lang="en-GB" sz="4800" b="1" dirty="0"/>
              <a:t>ordinates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r>
              <a:rPr lang="en-GB" sz="5400" b="1" dirty="0">
                <a:solidFill>
                  <a:srgbClr val="000000"/>
                </a:solidFill>
              </a:rPr>
              <a:t>A line of length 1 can be divided into decimal parts, 0,    0.1,    0.2,    0.3...  1</a:t>
            </a:r>
            <a:br>
              <a:rPr lang="en-GB" sz="4000" dirty="0">
                <a:solidFill>
                  <a:schemeClr val="tx1"/>
                </a:solidFill>
                <a:effectLst/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br>
              <a:rPr lang="en-GB" sz="4000" dirty="0">
                <a:solidFill>
                  <a:schemeClr val="tx1"/>
                </a:solidFill>
              </a:rPr>
            </a:b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5400" b="1" dirty="0">
                <a:solidFill>
                  <a:srgbClr val="000000"/>
                </a:solidFill>
              </a:rPr>
              <a:t>Angle is a measure of turn</a:t>
            </a:r>
            <a:br>
              <a:rPr lang="en-GB" sz="4000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br>
              <a:rPr lang="en-GB" sz="4000" dirty="0">
                <a:solidFill>
                  <a:schemeClr val="tx1"/>
                </a:solidFill>
              </a:rPr>
            </a:b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5400" b="1" dirty="0">
                <a:solidFill>
                  <a:srgbClr val="000000"/>
                </a:solidFill>
              </a:rPr>
              <a:t>How to read co-ordinates</a:t>
            </a:r>
            <a:br>
              <a:rPr lang="en-GB" sz="5400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>
            <a:normAutofit/>
          </a:bodyPr>
          <a:lstStyle/>
          <a:p>
            <a:r>
              <a:rPr lang="en-GB" sz="5400" b="1" dirty="0"/>
              <a:t>Each of these concepts are taught in primary schools from Y3 or Y4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>
            <a:normAutofit/>
          </a:bodyPr>
          <a:lstStyle/>
          <a:p>
            <a:r>
              <a:rPr lang="en-GB" sz="5000" b="1" dirty="0"/>
              <a:t>Exploring the co-ordinates </a:t>
            </a:r>
            <a:br>
              <a:rPr lang="en-GB" sz="5000" b="1" dirty="0"/>
            </a:br>
            <a:r>
              <a:rPr lang="en-GB" sz="5000" b="1" dirty="0"/>
              <a:t>of a Rotating Arm of length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98308" name="Picture 4" descr="mogri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250"/>
            <a:ext cx="8306569" cy="5640038"/>
          </a:xfrm>
          <a:prstGeom prst="rect">
            <a:avLst/>
          </a:prstGeom>
          <a:noFill/>
        </p:spPr>
      </p:pic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800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23528" y="1556792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000" b="1" dirty="0">
                <a:solidFill>
                  <a:srgbClr val="000000"/>
                </a:solidFill>
              </a:rPr>
              <a:t>0.6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95536" y="1124744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000" b="1" dirty="0">
                <a:solidFill>
                  <a:srgbClr val="000000"/>
                </a:solidFill>
              </a:rPr>
              <a:t>0.7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95536" y="69269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000" b="1" dirty="0">
                <a:solidFill>
                  <a:srgbClr val="000000"/>
                </a:solidFill>
              </a:rPr>
              <a:t>0.8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6011863" y="2565400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3600" b="1"/>
              <a:t>(   ,   )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0" y="2133600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  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447675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0356" name="Picture 4" descr="mogri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9275"/>
            <a:ext cx="7993261" cy="5849210"/>
          </a:xfrm>
          <a:prstGeom prst="rect">
            <a:avLst/>
          </a:prstGeom>
          <a:noFill/>
        </p:spPr>
      </p:pic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95536" y="1700808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000000"/>
                </a:solidFill>
              </a:rPr>
              <a:t>0.6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395536" y="1052736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000000"/>
                </a:solidFill>
              </a:rPr>
              <a:t>0.7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95536" y="620688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srgbClr val="000000"/>
                </a:solidFill>
              </a:rPr>
              <a:t>0.8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580063" y="1844675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3600" b="1"/>
              <a:t>(   ,  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240</Words>
  <Application>Microsoft Office PowerPoint</Application>
  <PresentationFormat>On-screen Show (4:3)</PresentationFormat>
  <Paragraphs>54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Teaching &amp; learning trigonometry with  KS4 all-attainment groups:  an exploration on a coordinate grid</vt:lpstr>
      <vt:lpstr>PowerPoint Presentation</vt:lpstr>
      <vt:lpstr>A line of length 1 can be divided into decimal parts, 0,    0.1,    0.2,    0.3...  1   </vt:lpstr>
      <vt:lpstr>  Angle is a measure of turn   </vt:lpstr>
      <vt:lpstr>  How to read co-ordinates   </vt:lpstr>
      <vt:lpstr>Each of these concepts are taught in primary schools from Y3 or Y4 </vt:lpstr>
      <vt:lpstr>Exploring the co-ordinates  of a Rotating Arm of length 1</vt:lpstr>
      <vt:lpstr>PowerPoint Presentation</vt:lpstr>
      <vt:lpstr>PowerPoint Presentation</vt:lpstr>
      <vt:lpstr>PowerPoint Presentation</vt:lpstr>
      <vt:lpstr>Estimate x and y ordinates for angles from 0° to 90°  to 2-decimal places</vt:lpstr>
      <vt:lpstr>PowerPoint Presentation</vt:lpstr>
      <vt:lpstr>Students discussing and writing about what they notice – leading to journal writing; creating a record of achievement.  </vt:lpstr>
      <vt:lpstr>- looking for patterns - making conjectures  - seeking generality</vt:lpstr>
      <vt:lpstr>Further questions could be...</vt:lpstr>
      <vt:lpstr>PowerPoint Presentation</vt:lpstr>
      <vt:lpstr>PowerPoint Presentation</vt:lpstr>
      <vt:lpstr>From your data make estimates of angles such as 37⁰, 64⁰, etc.</vt:lpstr>
      <vt:lpstr>What will the co-ordinates be for 100°?  140°, 230°… 400°? </vt:lpstr>
      <vt:lpstr>Using sin and cos keys to check how close, rounded to 2-decimal places, their original estimated measures were for the  x and y ordinates...</vt:lpstr>
      <vt:lpstr>The last time I used this approach (April 2017) some pairs of students drew graphs of angles (from 0⁰ to 450⁰) against x ordinates followed by  angles against y ordinates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Helen Hindle</cp:lastModifiedBy>
  <cp:revision>7</cp:revision>
  <dcterms:created xsi:type="dcterms:W3CDTF">2017-06-02T12:25:18Z</dcterms:created>
  <dcterms:modified xsi:type="dcterms:W3CDTF">2017-06-24T09:40:47Z</dcterms:modified>
</cp:coreProperties>
</file>