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0" r:id="rId4"/>
    <p:sldId id="304" r:id="rId5"/>
    <p:sldId id="295" r:id="rId6"/>
    <p:sldId id="296" r:id="rId7"/>
    <p:sldId id="297" r:id="rId8"/>
    <p:sldId id="305" r:id="rId9"/>
    <p:sldId id="257" r:id="rId10"/>
    <p:sldId id="299" r:id="rId11"/>
    <p:sldId id="281" r:id="rId12"/>
    <p:sldId id="262" r:id="rId13"/>
    <p:sldId id="307" r:id="rId14"/>
    <p:sldId id="298" r:id="rId15"/>
    <p:sldId id="300" r:id="rId16"/>
    <p:sldId id="283" r:id="rId17"/>
    <p:sldId id="264" r:id="rId18"/>
    <p:sldId id="265" r:id="rId19"/>
    <p:sldId id="284" r:id="rId20"/>
    <p:sldId id="290" r:id="rId21"/>
    <p:sldId id="302" r:id="rId22"/>
    <p:sldId id="285" r:id="rId23"/>
    <p:sldId id="288" r:id="rId24"/>
    <p:sldId id="286" r:id="rId25"/>
    <p:sldId id="274" r:id="rId26"/>
    <p:sldId id="287" r:id="rId27"/>
    <p:sldId id="306" r:id="rId28"/>
    <p:sldId id="263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Grid="0" snapToObjects="1">
      <p:cViewPr varScale="1">
        <p:scale>
          <a:sx n="58" d="100"/>
          <a:sy n="58" d="100"/>
        </p:scale>
        <p:origin x="8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180B-BC73-C746-8080-3E4986CBB127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4683-D20F-E347-8770-15FF94D2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5711-B503-754E-9AC4-B0E4FACB05D1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0C55C-1AEB-1C43-83E6-955A395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7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8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5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A79C-8240-0C44-AF4E-6C3FDCCA47C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789" y="-410070"/>
            <a:ext cx="11581285" cy="2387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Teaching for Mastery in a mixed attainment setting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28518"/>
            <a:ext cx="9144000" cy="1655762"/>
          </a:xfrm>
        </p:spPr>
        <p:txBody>
          <a:bodyPr/>
          <a:lstStyle/>
          <a:p>
            <a:r>
              <a:rPr lang="en-US" dirty="0"/>
              <a:t>Megan Bailey, KS3 Coordinator St. Marylebone CE School</a:t>
            </a:r>
          </a:p>
          <a:p>
            <a:r>
              <a:rPr lang="en-US" dirty="0"/>
              <a:t>Secondary Mastery Lead: London Central and North West Maths Hub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59953"/>
            <a:ext cx="5251512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5686" y="3528211"/>
            <a:ext cx="4999125" cy="333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09925" y="3339578"/>
            <a:ext cx="5282075" cy="35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7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58" y="22262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What is differentiation?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49" y="1644321"/>
            <a:ext cx="1091441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it?					What it is not?</a:t>
            </a:r>
          </a:p>
        </p:txBody>
      </p:sp>
    </p:spTree>
    <p:extLst>
      <p:ext uri="{BB962C8B-B14F-4D97-AF65-F5344CB8AC3E}">
        <p14:creationId xmlns:p14="http://schemas.microsoft.com/office/powerpoint/2010/main" val="319799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4947" y="1176781"/>
            <a:ext cx="11333505" cy="4114800"/>
          </a:xfrm>
        </p:spPr>
        <p:txBody>
          <a:bodyPr>
            <a:noAutofit/>
          </a:bodyPr>
          <a:lstStyle/>
          <a:p>
            <a:pPr marL="0" indent="0"/>
            <a:r>
              <a:rPr lang="en-GB" sz="4800" dirty="0">
                <a:solidFill>
                  <a:srgbClr val="0070C0"/>
                </a:solidFill>
              </a:rPr>
              <a:t>When we present a collection of examples or exercises related to some mathematical idea to our pupils what do we want them to be looking for?</a:t>
            </a:r>
          </a:p>
          <a:p>
            <a:pPr marL="0" indent="0"/>
            <a:endParaRPr lang="en-GB" sz="4800" dirty="0">
              <a:solidFill>
                <a:srgbClr val="0070C0"/>
              </a:solidFill>
            </a:endParaRPr>
          </a:p>
          <a:p>
            <a:pPr marL="0" indent="0"/>
            <a:r>
              <a:rPr lang="en-GB" sz="4800" dirty="0">
                <a:solidFill>
                  <a:srgbClr val="0070C0"/>
                </a:solidFill>
              </a:rPr>
              <a:t>What do we want them to pay attention to?</a:t>
            </a:r>
          </a:p>
        </p:txBody>
      </p:sp>
    </p:spTree>
    <p:extLst>
      <p:ext uri="{BB962C8B-B14F-4D97-AF65-F5344CB8AC3E}">
        <p14:creationId xmlns:p14="http://schemas.microsoft.com/office/powerpoint/2010/main" val="9617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321734"/>
            <a:ext cx="10820400" cy="579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8133" y="1042171"/>
            <a:ext cx="3146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Repetition – “just a process”</a:t>
            </a:r>
          </a:p>
        </p:txBody>
      </p:sp>
    </p:spTree>
    <p:extLst>
      <p:ext uri="{BB962C8B-B14F-4D97-AF65-F5344CB8AC3E}">
        <p14:creationId xmlns:p14="http://schemas.microsoft.com/office/powerpoint/2010/main" val="7917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321734"/>
            <a:ext cx="10820400" cy="579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8133" y="1042171"/>
            <a:ext cx="3146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Repetition – “just a process”</a:t>
            </a:r>
          </a:p>
        </p:txBody>
      </p:sp>
      <p:sp>
        <p:nvSpPr>
          <p:cNvPr id="4" name="TextBox 3"/>
          <p:cNvSpPr txBox="1"/>
          <p:nvPr/>
        </p:nvSpPr>
        <p:spPr>
          <a:xfrm rot="19670522">
            <a:off x="2962426" y="2727541"/>
            <a:ext cx="5900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What is it not?</a:t>
            </a:r>
          </a:p>
        </p:txBody>
      </p:sp>
    </p:spTree>
    <p:extLst>
      <p:ext uri="{BB962C8B-B14F-4D97-AF65-F5344CB8AC3E}">
        <p14:creationId xmlns:p14="http://schemas.microsoft.com/office/powerpoint/2010/main" val="155012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3" y="321686"/>
            <a:ext cx="3425307" cy="6280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7659" y="2464729"/>
            <a:ext cx="4821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</a:rPr>
              <a:t>Is this an example of differentiation?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593273" y="1475777"/>
            <a:ext cx="5510153" cy="330134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9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3" y="321686"/>
            <a:ext cx="3425307" cy="6280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9501" y="1347759"/>
            <a:ext cx="729145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Variation is not the same as variety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careful attention needs to be paid to what aspects are being varied (and what is not being varied) and for what purpose.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792" y="605642"/>
            <a:ext cx="412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4649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" y="255382"/>
            <a:ext cx="7351676" cy="6096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0184" y="2298474"/>
            <a:ext cx="4821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</a:rPr>
              <a:t>Is this an example of differentiation?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495798" y="1309522"/>
            <a:ext cx="5510153" cy="330134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o-tJcw9byaCAHobhfootzws4FCCFHSHtnbcLuVoxcP5sWAsIZjedwOXPVJ52PC7i77M7_E09a6Xpqvkk9Rz0YBSwWAuj_HfQLj4qMdK9fKRYgjK3WBRVSSBSRSeQOW-OtviUoB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236"/>
            <a:ext cx="7941733" cy="68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82150" y="4762005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</a:rPr>
              <a:t>Fluency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882743" y="4940135"/>
            <a:ext cx="1057123" cy="11425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0082150" y="5533901"/>
            <a:ext cx="724395" cy="5343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4.googleusercontent.com/gb8foxFXgEkAPG_iQDhBD6VlAabu9ntXHwT_DTuj6klQZoU4JNhJNHgpVWNUI4DNvFTcFf8Ce6QiKHf7ouKqVFiq5rb3-2KADaBuy96E5yHeK7EPxFyvHe2HYkEsusa2YiD-Ug5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2" y="11875"/>
            <a:ext cx="8551333" cy="68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2696" y="4310742"/>
            <a:ext cx="3966358" cy="1477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Desirable difficulties </a:t>
            </a:r>
          </a:p>
          <a:p>
            <a:endParaRPr lang="en-GB" dirty="0"/>
          </a:p>
          <a:p>
            <a:r>
              <a:rPr lang="en-GB" dirty="0"/>
              <a:t>Triggers encoding and </a:t>
            </a:r>
            <a:r>
              <a:rPr lang="en-GB" u="sng" dirty="0"/>
              <a:t>retrieval process </a:t>
            </a:r>
            <a:r>
              <a:rPr lang="en-GB" dirty="0"/>
              <a:t>that supports learning comprehension and remembering. </a:t>
            </a:r>
          </a:p>
        </p:txBody>
      </p:sp>
    </p:spTree>
    <p:extLst>
      <p:ext uri="{BB962C8B-B14F-4D97-AF65-F5344CB8AC3E}">
        <p14:creationId xmlns:p14="http://schemas.microsoft.com/office/powerpoint/2010/main" val="11542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10738" y="1459077"/>
            <a:ext cx="12253356" cy="49892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rgbClr val="0070C0"/>
                </a:solidFill>
              </a:rPr>
              <a:t>Provides the opportunity </a:t>
            </a:r>
          </a:p>
          <a:p>
            <a:r>
              <a:rPr lang="en-GB" sz="4000" dirty="0">
                <a:solidFill>
                  <a:srgbClr val="0070C0"/>
                </a:solidFill>
              </a:rPr>
              <a:t>for practice (intelligent rather than mechanical);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to focus on relationships, not just the procedure;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to make connections between problems;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to use one problem to work out the next;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to create other examples of their own.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0005" y="249382"/>
            <a:ext cx="636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Variation </a:t>
            </a:r>
          </a:p>
        </p:txBody>
      </p:sp>
    </p:spTree>
    <p:extLst>
      <p:ext uri="{BB962C8B-B14F-4D97-AF65-F5344CB8AC3E}">
        <p14:creationId xmlns:p14="http://schemas.microsoft.com/office/powerpoint/2010/main" val="21194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23809" y="5043205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0.62 x 37.5 + 3.75 x 3.8 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135" y="78601"/>
            <a:ext cx="315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u="sng" dirty="0">
                <a:solidFill>
                  <a:srgbClr val="0070C0"/>
                </a:solidFill>
                <a:latin typeface="+mj-lt"/>
              </a:rPr>
              <a:t>Starter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8134" y="2208811"/>
            <a:ext cx="112815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8135" y="3418115"/>
            <a:ext cx="112815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7173" y="1212917"/>
            <a:ext cx="3793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 + 17 = 15 + 24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7173" y="2435265"/>
            <a:ext cx="3575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99 –   = 90 – 59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57019B56-B531-4003-8B26-ADC1B9C3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09" y="3760898"/>
            <a:ext cx="720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Calibri" panose="020F0502020204030204" pitchFamily="34" charset="0"/>
              </a:rPr>
              <a:t>25 x 16 x 125 =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8135" y="4746172"/>
            <a:ext cx="112815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7173" y="1330036"/>
            <a:ext cx="450359" cy="534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802354" y="2516918"/>
            <a:ext cx="450359" cy="534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63926-2033-4397-B6F8-C87F45C7373D}"/>
              </a:ext>
            </a:extLst>
          </p:cNvPr>
          <p:cNvSpPr/>
          <p:nvPr/>
        </p:nvSpPr>
        <p:spPr>
          <a:xfrm>
            <a:off x="2987820" y="6034234"/>
            <a:ext cx="7093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628C"/>
              </a:buClr>
              <a:defRPr/>
            </a:pPr>
            <a:r>
              <a:rPr lang="en-US" sz="3200" i="1" kern="0" dirty="0">
                <a:solidFill>
                  <a:srgbClr val="7030A0"/>
                </a:solidFill>
                <a:latin typeface="Palatino-Roman"/>
              </a:rPr>
              <a:t>Consider the strategies you use</a:t>
            </a:r>
          </a:p>
        </p:txBody>
      </p:sp>
    </p:spTree>
    <p:extLst>
      <p:ext uri="{BB962C8B-B14F-4D97-AF65-F5344CB8AC3E}">
        <p14:creationId xmlns:p14="http://schemas.microsoft.com/office/powerpoint/2010/main" val="883917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995" y="3554740"/>
            <a:ext cx="1140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How many ways can you answer this question?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95" y="359667"/>
            <a:ext cx="9051766" cy="2671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995" y="4734342"/>
            <a:ext cx="114003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How would you expect your students to answer this question?</a:t>
            </a:r>
          </a:p>
          <a:p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6709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4245429"/>
            <a:ext cx="2390503" cy="114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73" y="3245304"/>
            <a:ext cx="7134225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60" y="683079"/>
            <a:ext cx="74485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94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21" y="168926"/>
            <a:ext cx="9146969" cy="6586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767" y="4000980"/>
            <a:ext cx="326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Standard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2530" y="4276997"/>
            <a:ext cx="326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Non- Standard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9709" y="2056303"/>
            <a:ext cx="326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Non- Standard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11293" y="4861772"/>
            <a:ext cx="326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Non- Standard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634" y="5292582"/>
            <a:ext cx="7635834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Finding missing angles using the tan ratio only </a:t>
            </a:r>
          </a:p>
        </p:txBody>
      </p:sp>
    </p:spTree>
    <p:extLst>
      <p:ext uri="{BB962C8B-B14F-4D97-AF65-F5344CB8AC3E}">
        <p14:creationId xmlns:p14="http://schemas.microsoft.com/office/powerpoint/2010/main" val="1176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904" y="290946"/>
            <a:ext cx="12302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What do you want different students to attend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680" y="1327689"/>
            <a:ext cx="46472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1) The yellow area is 16cm</a:t>
            </a:r>
            <a:r>
              <a:rPr lang="en-GB" b="1" baseline="30000" dirty="0"/>
              <a:t>2</a:t>
            </a:r>
            <a:r>
              <a:rPr lang="en-GB" b="1" dirty="0"/>
              <a:t> </a:t>
            </a:r>
          </a:p>
          <a:p>
            <a:endParaRPr lang="en-GB" dirty="0"/>
          </a:p>
          <a:p>
            <a:r>
              <a:rPr lang="en-GB" dirty="0"/>
              <a:t>(a)  What’s the perimeter of the yellow section? </a:t>
            </a:r>
          </a:p>
          <a:p>
            <a:endParaRPr lang="en-GB" dirty="0"/>
          </a:p>
          <a:p>
            <a:r>
              <a:rPr lang="en-GB" dirty="0"/>
              <a:t>(b) What’s the perimeter of the grey section? </a:t>
            </a:r>
          </a:p>
          <a:p>
            <a:endParaRPr lang="en-GB" dirty="0"/>
          </a:p>
          <a:p>
            <a:r>
              <a:rPr lang="en-GB" dirty="0"/>
              <a:t>Explain your reasoning.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824" y="3359014"/>
            <a:ext cx="2709368" cy="22410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23314" y="1238855"/>
            <a:ext cx="5082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2) Using π as 3.14 gives the grey area as 150.72cm</a:t>
            </a:r>
            <a:r>
              <a:rPr lang="en-GB" b="1" baseline="30000" dirty="0"/>
              <a:t>2</a:t>
            </a:r>
            <a:r>
              <a:rPr lang="en-GB" b="1" dirty="0"/>
              <a:t> </a:t>
            </a:r>
          </a:p>
          <a:p>
            <a:endParaRPr lang="en-GB" dirty="0"/>
          </a:p>
          <a:p>
            <a:r>
              <a:rPr lang="en-GB" dirty="0"/>
              <a:t>(a) What’s the perimeter of the yellow section?</a:t>
            </a:r>
          </a:p>
          <a:p>
            <a:endParaRPr lang="en-GB" dirty="0"/>
          </a:p>
          <a:p>
            <a:r>
              <a:rPr lang="en-GB" dirty="0"/>
              <a:t>(b) What’s the perimeter of the grey section?</a:t>
            </a:r>
          </a:p>
          <a:p>
            <a:endParaRPr lang="en-GB" dirty="0"/>
          </a:p>
          <a:p>
            <a:r>
              <a:rPr lang="en-GB" dirty="0"/>
              <a:t>Explain your reasoning.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299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443" y="126640"/>
            <a:ext cx="6012939" cy="66016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543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4.googleusercontent.com/kaS9iZX6PZ5O8aP_BFGo4sgssNdaHiwZ87Zkb9UXi-Y-D5VnQGkKvNKqLb0-0FZjLWksTbvxb8ZEacgIFVzH_4Zo60zEDCT4UfOOW6OsVvShUiQlMr6tUmAPWdPM4yxH0js8yU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5" y="91482"/>
            <a:ext cx="7603067" cy="67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76" y="413400"/>
            <a:ext cx="7805480" cy="59517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9573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ncetm.org.uk/files/45053758/001-NCETM-St-Marylebonex525.jpe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74" y="778091"/>
            <a:ext cx="8648370" cy="576558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2125684" y="51092"/>
            <a:ext cx="8989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accent1"/>
                </a:solidFill>
              </a:rPr>
              <a:t>Collaborative Planning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5680" y="240858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“Quality of questioning”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544" y="1301312"/>
            <a:ext cx="59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“Discussion of misconceptions”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7" y="359875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“Planning for depth”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4891" y="439880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“Drawing on experience”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567" y="482633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“Effective CPD”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7340" y="5679431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“Talking about Maths!”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3747" y="322346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“Consistency”</a:t>
            </a:r>
          </a:p>
        </p:txBody>
      </p:sp>
    </p:spTree>
    <p:extLst>
      <p:ext uri="{BB962C8B-B14F-4D97-AF65-F5344CB8AC3E}">
        <p14:creationId xmlns:p14="http://schemas.microsoft.com/office/powerpoint/2010/main" val="28612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3" y="0"/>
            <a:ext cx="9199963" cy="68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6261" y="344385"/>
            <a:ext cx="11055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To a large extent, the set a pupil is placed in </a:t>
            </a:r>
            <a:r>
              <a:rPr lang="en-GB" sz="3600" b="1" dirty="0"/>
              <a:t>determines the mathematics he/she will encounter and potentially caps what he/she might attain.</a:t>
            </a:r>
            <a:r>
              <a:rPr lang="en-GB" sz="3600" dirty="0"/>
              <a:t> </a:t>
            </a:r>
          </a:p>
          <a:p>
            <a:endParaRPr lang="en-GB" sz="3600" dirty="0"/>
          </a:p>
          <a:p>
            <a:r>
              <a:rPr lang="en-GB" sz="3600" dirty="0"/>
              <a:t>Moving up a set becomes increasingly difficult as pupils progress through the school due to higher sets’ more extensive mathematical knowledge and skills.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261" y="5153891"/>
            <a:ext cx="758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Mathematics: made to measure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22 May 2012, OFSTED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Ref: 110159   </a:t>
            </a:r>
          </a:p>
        </p:txBody>
      </p:sp>
    </p:spTree>
    <p:extLst>
      <p:ext uri="{BB962C8B-B14F-4D97-AF65-F5344CB8AC3E}">
        <p14:creationId xmlns:p14="http://schemas.microsoft.com/office/powerpoint/2010/main" val="87619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6388" y="300445"/>
            <a:ext cx="704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latin typeface="+mj-lt"/>
              </a:rPr>
              <a:t>What is ‘Mastery’</a:t>
            </a:r>
            <a:r>
              <a:rPr lang="en-GB" b="1" dirty="0"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388" y="1606731"/>
            <a:ext cx="9640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>
                <a:latin typeface="+mj-lt"/>
              </a:rPr>
              <a:t> 	What it is?</a:t>
            </a:r>
          </a:p>
          <a:p>
            <a:pPr marL="342900" indent="-342900">
              <a:buAutoNum type="arabicPeriod"/>
            </a:pPr>
            <a:endParaRPr lang="en-GB" sz="3600" dirty="0">
              <a:latin typeface="+mj-lt"/>
            </a:endParaRPr>
          </a:p>
          <a:p>
            <a:pPr marL="342900" indent="-342900">
              <a:buAutoNum type="arabicPeriod"/>
            </a:pPr>
            <a:endParaRPr lang="en-GB" sz="3600" dirty="0">
              <a:latin typeface="+mj-lt"/>
            </a:endParaRPr>
          </a:p>
          <a:p>
            <a:endParaRPr lang="en-GB" sz="3600" dirty="0">
              <a:latin typeface="+mj-lt"/>
            </a:endParaRPr>
          </a:p>
          <a:p>
            <a:r>
              <a:rPr lang="en-GB" sz="3600" dirty="0">
                <a:latin typeface="+mj-lt"/>
              </a:rPr>
              <a:t>2. 	What is isn’t?</a:t>
            </a:r>
          </a:p>
        </p:txBody>
      </p:sp>
    </p:spTree>
    <p:extLst>
      <p:ext uri="{BB962C8B-B14F-4D97-AF65-F5344CB8AC3E}">
        <p14:creationId xmlns:p14="http://schemas.microsoft.com/office/powerpoint/2010/main" val="239918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What is Mastery?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>
                <a:latin typeface="+mj-lt"/>
              </a:rPr>
              <a:t>A mastery approach; a set of principles and beliefs.</a:t>
            </a:r>
            <a:r>
              <a:rPr lang="en-US" dirty="0">
                <a:latin typeface="+mj-lt"/>
              </a:rPr>
              <a:t>​</a:t>
            </a:r>
          </a:p>
          <a:p>
            <a:pPr fontAlgn="base"/>
            <a:endParaRPr lang="en-US" dirty="0">
              <a:latin typeface="+mj-lt"/>
            </a:endParaRPr>
          </a:p>
          <a:p>
            <a:pPr marL="0" indent="0" fontAlgn="base">
              <a:buNone/>
            </a:pPr>
            <a:endParaRPr lang="en-US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A mastery curriculum.</a:t>
            </a:r>
            <a:r>
              <a:rPr lang="en-US" dirty="0">
                <a:latin typeface="+mj-lt"/>
              </a:rPr>
              <a:t>​</a:t>
            </a:r>
          </a:p>
          <a:p>
            <a:pPr fontAlgn="base"/>
            <a:endParaRPr lang="en-US" dirty="0">
              <a:latin typeface="+mj-lt"/>
            </a:endParaRPr>
          </a:p>
          <a:p>
            <a:pPr marL="0" indent="0" fontAlgn="base">
              <a:buNone/>
            </a:pPr>
            <a:endParaRPr lang="en-US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Teaching for mastery: a set of pedagogic practices.</a:t>
            </a:r>
            <a:r>
              <a:rPr lang="en-US" dirty="0">
                <a:latin typeface="+mj-lt"/>
              </a:rPr>
              <a:t>​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1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37" y="190661"/>
            <a:ext cx="7886700" cy="9941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Essence of Mastery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537" y="1164122"/>
            <a:ext cx="11171910" cy="3774281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en-GB" b="1" u="sng" dirty="0">
                <a:latin typeface="+mj-lt"/>
              </a:rPr>
              <a:t>All pupils can succeed.</a:t>
            </a:r>
            <a:r>
              <a:rPr lang="en-US" dirty="0">
                <a:latin typeface="+mj-lt"/>
              </a:rPr>
              <a:t>​</a:t>
            </a:r>
          </a:p>
          <a:p>
            <a:pPr fontAlgn="base">
              <a:lnSpc>
                <a:spcPct val="100000"/>
              </a:lnSpc>
            </a:pPr>
            <a:r>
              <a:rPr lang="en-GB" dirty="0">
                <a:latin typeface="+mj-lt"/>
              </a:rPr>
              <a:t>Whole-class interactive teaching, where the focus is on </a:t>
            </a:r>
            <a:r>
              <a:rPr lang="en-GB" b="1" dirty="0">
                <a:latin typeface="+mj-lt"/>
              </a:rPr>
              <a:t>all</a:t>
            </a:r>
            <a:r>
              <a:rPr lang="en-GB" dirty="0">
                <a:latin typeface="+mj-lt"/>
              </a:rPr>
              <a:t> pupils working together on the same lesson content at the same time. </a:t>
            </a:r>
            <a:r>
              <a:rPr lang="en-US" dirty="0">
                <a:latin typeface="+mj-lt"/>
              </a:rPr>
              <a:t>​</a:t>
            </a:r>
          </a:p>
          <a:p>
            <a:pPr fontAlgn="base">
              <a:lnSpc>
                <a:spcPct val="100000"/>
              </a:lnSpc>
            </a:pPr>
            <a:r>
              <a:rPr lang="en-GB" dirty="0">
                <a:latin typeface="+mj-lt"/>
              </a:rPr>
              <a:t>Lesson design focuses on small steps through a carefully sequenced learning journey.  </a:t>
            </a:r>
            <a:r>
              <a:rPr lang="en-US" dirty="0">
                <a:latin typeface="+mj-lt"/>
              </a:rPr>
              <a:t>​</a:t>
            </a:r>
          </a:p>
          <a:p>
            <a:pPr fontAlgn="base">
              <a:lnSpc>
                <a:spcPct val="100000"/>
              </a:lnSpc>
            </a:pPr>
            <a:r>
              <a:rPr lang="en-GB" dirty="0">
                <a:latin typeface="+mj-lt"/>
              </a:rPr>
              <a:t>Typical lesson content includes questioning, short tasks, explanation, demonstration, and discussion.  </a:t>
            </a:r>
            <a:r>
              <a:rPr lang="en-US" dirty="0">
                <a:latin typeface="+mj-lt"/>
              </a:rPr>
              <a:t>​</a:t>
            </a:r>
          </a:p>
          <a:p>
            <a:pPr fontAlgn="base">
              <a:lnSpc>
                <a:spcPct val="100000"/>
              </a:lnSpc>
            </a:pPr>
            <a:r>
              <a:rPr lang="en-GB" dirty="0">
                <a:latin typeface="+mj-lt"/>
              </a:rPr>
              <a:t>Procedural fluency and conceptual understanding are developed in tandem through </a:t>
            </a:r>
            <a:r>
              <a:rPr lang="en-GB" b="1" dirty="0">
                <a:latin typeface="+mj-lt"/>
              </a:rPr>
              <a:t>intelligent practice.</a:t>
            </a:r>
            <a:r>
              <a:rPr lang="en-US" dirty="0">
                <a:latin typeface="+mj-lt"/>
              </a:rPr>
              <a:t>​</a:t>
            </a:r>
          </a:p>
          <a:p>
            <a:pPr fontAlgn="base">
              <a:lnSpc>
                <a:spcPct val="100000"/>
              </a:lnSpc>
            </a:pPr>
            <a:r>
              <a:rPr lang="en-GB" dirty="0">
                <a:latin typeface="+mj-lt"/>
              </a:rPr>
              <a:t>Significant time is spent developing deep knowledge of the key ideas needed to underpin future learning.</a:t>
            </a: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sz="9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686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23" y="159053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Teaching for Mastery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123" y="1683766"/>
            <a:ext cx="8483030" cy="3886397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GB" sz="3800" dirty="0">
                <a:latin typeface="+mj-lt"/>
              </a:rPr>
              <a:t>Mastery means that learning is sufficiently:</a:t>
            </a:r>
            <a:r>
              <a:rPr lang="en-US" sz="3800" dirty="0">
                <a:latin typeface="+mj-lt"/>
              </a:rPr>
              <a:t>​</a:t>
            </a:r>
          </a:p>
          <a:p>
            <a:pPr lvl="1" fontAlgn="base"/>
            <a:r>
              <a:rPr lang="en-GB" sz="3800" dirty="0">
                <a:latin typeface="+mj-lt"/>
              </a:rPr>
              <a:t>Embedded</a:t>
            </a:r>
            <a:r>
              <a:rPr lang="en-US" sz="3800" dirty="0">
                <a:latin typeface="+mj-lt"/>
              </a:rPr>
              <a:t>​</a:t>
            </a:r>
          </a:p>
          <a:p>
            <a:pPr lvl="1" fontAlgn="base"/>
            <a:r>
              <a:rPr lang="en-GB" sz="3800" dirty="0">
                <a:latin typeface="+mj-lt"/>
              </a:rPr>
              <a:t>Deep</a:t>
            </a:r>
            <a:r>
              <a:rPr lang="en-US" sz="3800" dirty="0">
                <a:latin typeface="+mj-lt"/>
              </a:rPr>
              <a:t>​</a:t>
            </a:r>
          </a:p>
          <a:p>
            <a:pPr lvl="1" fontAlgn="base"/>
            <a:r>
              <a:rPr lang="en-GB" sz="3800" dirty="0">
                <a:latin typeface="+mj-lt"/>
              </a:rPr>
              <a:t>Connected</a:t>
            </a:r>
            <a:r>
              <a:rPr lang="en-US" sz="3800" dirty="0">
                <a:latin typeface="+mj-lt"/>
              </a:rPr>
              <a:t>​</a:t>
            </a:r>
          </a:p>
          <a:p>
            <a:pPr lvl="1" fontAlgn="base"/>
            <a:r>
              <a:rPr lang="en-GB" sz="3800" dirty="0">
                <a:latin typeface="+mj-lt"/>
              </a:rPr>
              <a:t>Fluent</a:t>
            </a:r>
            <a:r>
              <a:rPr lang="en-US" sz="3800" dirty="0">
                <a:latin typeface="+mj-lt"/>
              </a:rPr>
              <a:t>​</a:t>
            </a:r>
          </a:p>
          <a:p>
            <a:pPr marL="342900" lvl="1" indent="0" fontAlgn="base">
              <a:buNone/>
            </a:pPr>
            <a:endParaRPr lang="en-US" sz="3800" dirty="0">
              <a:latin typeface="+mj-lt"/>
            </a:endParaRPr>
          </a:p>
          <a:p>
            <a:pPr marL="0" indent="0" fontAlgn="base">
              <a:buNone/>
            </a:pPr>
            <a:r>
              <a:rPr lang="en-GB" sz="3800" dirty="0">
                <a:latin typeface="+mj-lt"/>
              </a:rPr>
              <a:t>In order for it to be:</a:t>
            </a:r>
            <a:r>
              <a:rPr lang="en-US" sz="3800" dirty="0">
                <a:latin typeface="+mj-lt"/>
              </a:rPr>
              <a:t>​</a:t>
            </a:r>
          </a:p>
          <a:p>
            <a:pPr lvl="1" fontAlgn="base"/>
            <a:r>
              <a:rPr lang="en-GB" sz="3800" dirty="0">
                <a:latin typeface="+mj-lt"/>
              </a:rPr>
              <a:t>Sustained</a:t>
            </a:r>
            <a:r>
              <a:rPr lang="en-US" sz="3800" dirty="0">
                <a:latin typeface="+mj-lt"/>
              </a:rPr>
              <a:t>​</a:t>
            </a:r>
          </a:p>
          <a:p>
            <a:pPr lvl="1" fontAlgn="base"/>
            <a:r>
              <a:rPr lang="en-GB" sz="3800" dirty="0">
                <a:latin typeface="+mj-lt"/>
              </a:rPr>
              <a:t>Built upon</a:t>
            </a:r>
            <a:r>
              <a:rPr lang="en-US" sz="3800" dirty="0">
                <a:latin typeface="+mj-lt"/>
              </a:rPr>
              <a:t>​</a:t>
            </a:r>
          </a:p>
          <a:p>
            <a:pPr lvl="1" fontAlgn="base"/>
            <a:r>
              <a:rPr lang="en-GB" sz="3800" dirty="0">
                <a:latin typeface="+mj-lt"/>
              </a:rPr>
              <a:t>Connected to </a:t>
            </a:r>
            <a:r>
              <a:rPr lang="en-GB" dirty="0">
                <a:latin typeface="+mj-lt"/>
              </a:rPr>
              <a:t> </a:t>
            </a:r>
            <a:r>
              <a:rPr lang="en-US" dirty="0"/>
              <a:t>​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73473" y="2933206"/>
            <a:ext cx="89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good teaching!</a:t>
            </a:r>
          </a:p>
        </p:txBody>
      </p:sp>
    </p:spTree>
    <p:extLst>
      <p:ext uri="{BB962C8B-B14F-4D97-AF65-F5344CB8AC3E}">
        <p14:creationId xmlns:p14="http://schemas.microsoft.com/office/powerpoint/2010/main" val="18138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18" t="2191" r="1013" b="883"/>
          <a:stretch/>
        </p:blipFill>
        <p:spPr>
          <a:xfrm>
            <a:off x="1737360" y="470263"/>
            <a:ext cx="8791304" cy="60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58" y="22262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The Challenge of mixed attainment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937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any point in time, different learners: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proceed at different rates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have different prior skills and concepts to call upon</a:t>
            </a:r>
          </a:p>
        </p:txBody>
      </p:sp>
    </p:spTree>
    <p:extLst>
      <p:ext uri="{BB962C8B-B14F-4D97-AF65-F5344CB8AC3E}">
        <p14:creationId xmlns:p14="http://schemas.microsoft.com/office/powerpoint/2010/main" val="5299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558</Words>
  <Application>Microsoft Office PowerPoint</Application>
  <PresentationFormat>Widescreen</PresentationFormat>
  <Paragraphs>107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Palatino-Roman</vt:lpstr>
      <vt:lpstr>Office Theme</vt:lpstr>
      <vt:lpstr>Teaching for Mastery in a mixed attainment setting</vt:lpstr>
      <vt:lpstr>PowerPoint Presentation</vt:lpstr>
      <vt:lpstr>PowerPoint Presentation</vt:lpstr>
      <vt:lpstr>PowerPoint Presentation</vt:lpstr>
      <vt:lpstr>What is Mastery?</vt:lpstr>
      <vt:lpstr>Essence of Mastery </vt:lpstr>
      <vt:lpstr>Teaching for Mastery </vt:lpstr>
      <vt:lpstr>PowerPoint Presentation</vt:lpstr>
      <vt:lpstr>The Challenge of mixed attainment </vt:lpstr>
      <vt:lpstr>What is differentiation?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Attainment Maths</dc:title>
  <dc:creator>mark.horley@gmail.com</dc:creator>
  <cp:lastModifiedBy>Helen Hindle</cp:lastModifiedBy>
  <cp:revision>56</cp:revision>
  <cp:lastPrinted>2018-01-26T17:05:59Z</cp:lastPrinted>
  <dcterms:created xsi:type="dcterms:W3CDTF">2017-01-27T07:51:06Z</dcterms:created>
  <dcterms:modified xsi:type="dcterms:W3CDTF">2019-03-03T10:06:56Z</dcterms:modified>
</cp:coreProperties>
</file>