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32"/>
  </p:notesMasterIdLst>
  <p:handoutMasterIdLst>
    <p:handoutMasterId r:id="rId33"/>
  </p:handoutMasterIdLst>
  <p:sldIdLst>
    <p:sldId id="337" r:id="rId6"/>
    <p:sldId id="301" r:id="rId7"/>
    <p:sldId id="381" r:id="rId8"/>
    <p:sldId id="380" r:id="rId9"/>
    <p:sldId id="378" r:id="rId10"/>
    <p:sldId id="377" r:id="rId11"/>
    <p:sldId id="376" r:id="rId12"/>
    <p:sldId id="375" r:id="rId13"/>
    <p:sldId id="374" r:id="rId14"/>
    <p:sldId id="373" r:id="rId15"/>
    <p:sldId id="372" r:id="rId16"/>
    <p:sldId id="356" r:id="rId17"/>
    <p:sldId id="383" r:id="rId18"/>
    <p:sldId id="384" r:id="rId19"/>
    <p:sldId id="382" r:id="rId20"/>
    <p:sldId id="370" r:id="rId21"/>
    <p:sldId id="368" r:id="rId22"/>
    <p:sldId id="365" r:id="rId23"/>
    <p:sldId id="364" r:id="rId24"/>
    <p:sldId id="363" r:id="rId25"/>
    <p:sldId id="359" r:id="rId26"/>
    <p:sldId id="361" r:id="rId27"/>
    <p:sldId id="366" r:id="rId28"/>
    <p:sldId id="360" r:id="rId29"/>
    <p:sldId id="357" r:id="rId30"/>
    <p:sldId id="320" r:id="rId31"/>
  </p:sldIdLst>
  <p:sldSz cx="12192000" cy="6858000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B4A74C-F69A-40BF-868C-AE17408811A6}">
          <p14:sldIdLst>
            <p14:sldId id="337"/>
            <p14:sldId id="301"/>
            <p14:sldId id="381"/>
            <p14:sldId id="380"/>
            <p14:sldId id="378"/>
            <p14:sldId id="377"/>
            <p14:sldId id="376"/>
            <p14:sldId id="375"/>
            <p14:sldId id="374"/>
            <p14:sldId id="373"/>
            <p14:sldId id="372"/>
            <p14:sldId id="356"/>
            <p14:sldId id="383"/>
            <p14:sldId id="384"/>
            <p14:sldId id="382"/>
            <p14:sldId id="370"/>
            <p14:sldId id="368"/>
            <p14:sldId id="365"/>
            <p14:sldId id="364"/>
            <p14:sldId id="363"/>
            <p14:sldId id="359"/>
            <p14:sldId id="361"/>
            <p14:sldId id="366"/>
            <p14:sldId id="360"/>
            <p14:sldId id="357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mons Mark" initials="SM" lastIdx="0" clrIdx="0">
    <p:extLst>
      <p:ext uri="{19B8F6BF-5375-455C-9EA6-DF929625EA0E}">
        <p15:presenceInfo xmlns:p15="http://schemas.microsoft.com/office/powerpoint/2012/main" userId="S-1-5-21-1664130791-3153540899-3044996548-7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171"/>
    <a:srgbClr val="002060"/>
    <a:srgbClr val="38A159"/>
    <a:srgbClr val="112C0B"/>
    <a:srgbClr val="B92121"/>
    <a:srgbClr val="D92A2B"/>
    <a:srgbClr val="004648"/>
    <a:srgbClr val="005E60"/>
    <a:srgbClr val="00766E"/>
    <a:srgbClr val="009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FFF97-C1C7-2759-E2D5-21F9CA7A7E1E}" v="201" dt="2021-02-04T14:54:51.204"/>
    <p1510:client id="{42BCCFBA-E0BD-6BCE-6ED6-22205DA0EF4B}" v="509" dt="2022-06-22T13:46:15.427"/>
    <p1510:client id="{6E20D230-0EFC-8310-F26A-C4637DDAEA2F}" v="61" dt="2020-11-26T16:50:33.045"/>
    <p1510:client id="{8FFA0ACA-78DB-DD25-CB72-F62D6C81C280}" v="704" dt="2022-06-28T20:38:25.937"/>
    <p1510:client id="{A91E37F0-EAB6-E938-08F6-8859ECED6DC2}" v="7" dt="2022-06-29T06:09:40.273"/>
    <p1510:client id="{B3A3A116-4627-3D2C-35D2-F0C9E9BB8AF5}" v="6" dt="2022-06-28T20:15:09.066"/>
    <p1510:client id="{BE3EBC25-28F3-ED42-CF54-95A0925FA41F}" v="27" dt="2022-06-28T20:42:11.437"/>
    <p1510:client id="{C7058805-EA19-C61B-CABE-7CD1E379875A}" v="2425" dt="2020-11-05T14:56:01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4771" autoAdjust="0"/>
  </p:normalViewPr>
  <p:slideViewPr>
    <p:cSldViewPr snapToGrid="0" snapToObjects="1">
      <p:cViewPr varScale="1">
        <p:scale>
          <a:sx n="60" d="100"/>
          <a:sy n="60" d="100"/>
        </p:scale>
        <p:origin x="351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3648" y="-10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511652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40" cy="511652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r">
              <a:defRPr sz="1200"/>
            </a:lvl1pPr>
          </a:lstStyle>
          <a:p>
            <a:fld id="{B08732D1-0119-4424-ADB1-6A88624C9257}" type="datetimeFigureOut">
              <a:rPr lang="en-GB" smtClean="0"/>
              <a:t>03/07/2022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40" cy="511652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9719598"/>
            <a:ext cx="3077740" cy="511652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r">
              <a:defRPr sz="1200"/>
            </a:lvl1pPr>
          </a:lstStyle>
          <a:p>
            <a:fld id="{A0F026BA-B8A7-4B5A-A3B0-0B7D31088B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19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513428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40" cy="513428"/>
          </a:xfrm>
          <a:prstGeom prst="rect">
            <a:avLst/>
          </a:prstGeom>
        </p:spPr>
        <p:txBody>
          <a:bodyPr vert="horz" lIns="94613" tIns="47306" rIns="94613" bIns="47306" rtlCol="0"/>
          <a:lstStyle>
            <a:lvl1pPr algn="r">
              <a:defRPr sz="1200"/>
            </a:lvl1pPr>
          </a:lstStyle>
          <a:p>
            <a:fld id="{E3654FE6-3F31-4904-9137-AFF662B7D702}" type="datetimeFigureOut">
              <a:rPr lang="en-GB" smtClean="0"/>
              <a:t>03/07/2022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13" tIns="47306" rIns="94613" bIns="4730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4644"/>
            <a:ext cx="5681980" cy="4029253"/>
          </a:xfrm>
          <a:prstGeom prst="rect">
            <a:avLst/>
          </a:prstGeom>
        </p:spPr>
        <p:txBody>
          <a:bodyPr vert="horz" lIns="94613" tIns="47306" rIns="94613" bIns="4730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9"/>
            <a:ext cx="3077740" cy="513427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9"/>
            <a:ext cx="3077740" cy="513427"/>
          </a:xfrm>
          <a:prstGeom prst="rect">
            <a:avLst/>
          </a:prstGeom>
        </p:spPr>
        <p:txBody>
          <a:bodyPr vert="horz" lIns="94613" tIns="47306" rIns="94613" bIns="47306" rtlCol="0" anchor="b"/>
          <a:lstStyle>
            <a:lvl1pPr algn="r">
              <a:defRPr sz="1200"/>
            </a:lvl1pPr>
          </a:lstStyle>
          <a:p>
            <a:fld id="{7DB9E1F4-77C1-461E-ABFF-BFE7DD57AF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75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451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90D9-A489-4300-8423-610DE8BC039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7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8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90D9-A489-4300-8423-610DE8BC03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4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90D9-A489-4300-8423-610DE8BC03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1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90D9-A489-4300-8423-610DE8BC03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23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90D9-A489-4300-8423-610DE8BC039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28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90D9-A489-4300-8423-610DE8BC039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06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90D9-A489-4300-8423-610DE8BC03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34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90D9-A489-4300-8423-610DE8BC039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77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F90D9-A489-4300-8423-610DE8BC039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1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2"/>
            <a:ext cx="12192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300" y="1742900"/>
            <a:ext cx="53594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16398" y="4161275"/>
            <a:ext cx="5359206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4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8B00AFA-C796-0944-B3A0-92CBE3BFE488}" type="datetime1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ECEACD-F23C-4520-9F3B-DE0AABD8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6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5653B15-A8AC-1E45-B2EB-E6799A57E9B2}" type="datetime1">
              <a:rPr lang="en-US" smtClean="0"/>
              <a:t>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ECEACD-F23C-4520-9F3B-DE0AABD8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F7D255C-C1C1-874C-BF5E-24F81A67B79B}" type="datetime1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ECEACD-F23C-4520-9F3B-DE0AABD8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0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584AE4-16D8-0E41-8652-5F1C9EC87B5E}" type="datetime1">
              <a:rPr lang="en-US" smtClean="0"/>
              <a:t>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ECEACD-F23C-4520-9F3B-DE0AABD8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8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045CCF-D196-344E-B728-F5AF792FA461}" type="datetime1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ECEACD-F23C-4520-9F3B-DE0AABD8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8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11FEE00-06F9-7D4D-8608-88D4EE66D3EF}" type="datetime1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ECEACD-F23C-4520-9F3B-DE0AABD8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1A2C333-E70F-D546-B980-CD6199922C6A}" type="datetime1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ECEACD-F23C-4520-9F3B-DE0AABD8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5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8ACC99-4878-E646-8F34-DB3C2105ECB2}" type="datetime1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ECEACD-F23C-4520-9F3B-DE0AABD8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3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143001"/>
            <a:ext cx="10972800" cy="498316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D32EF5-8572-9E4B-82DA-EC2AE0FE99B7}" type="datetime1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7376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607219" y="122238"/>
            <a:ext cx="10977563" cy="669727"/>
          </a:xfrm>
          <a:prstGeom prst="rect">
            <a:avLst/>
          </a:prstGeom>
        </p:spPr>
        <p:txBody>
          <a:bodyPr/>
          <a:lstStyle>
            <a:lvl1pPr defTabSz="910796">
              <a:defRPr sz="2953">
                <a:solidFill>
                  <a:srgbClr val="B9262C"/>
                </a:solidFill>
                <a:uFill>
                  <a:solidFill>
                    <a:srgbClr val="B9262C"/>
                  </a:solidFill>
                </a:u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953" b="1">
                <a:solidFill>
                  <a:srgbClr val="B9262C"/>
                </a:solidFill>
                <a:uFill>
                  <a:solidFill>
                    <a:srgbClr val="B9262C"/>
                  </a:solidFill>
                </a:u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607219" y="839392"/>
            <a:ext cx="10977563" cy="55631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910796">
              <a:buFont typeface="Arial"/>
              <a:defRPr sz="2672">
                <a:solidFill>
                  <a:srgbClr val="123462"/>
                </a:solidFill>
                <a:uFill>
                  <a:solidFill>
                    <a:srgbClr val="123462"/>
                  </a:solidFill>
                </a:uFill>
              </a:defRPr>
            </a:lvl1pPr>
            <a:lvl2pPr marL="468078" indent="-218770" defTabSz="910796">
              <a:spcBef>
                <a:spcPts val="703"/>
              </a:spcBef>
              <a:defRPr sz="2109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 marL="830431" indent="-214305" defTabSz="910796">
              <a:spcBef>
                <a:spcPts val="633"/>
              </a:spcBef>
              <a:buClr>
                <a:srgbClr val="000000"/>
              </a:buClr>
              <a:buFont typeface="Arial"/>
              <a:defRPr sz="2109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 marL="1151889" indent="-214305" defTabSz="910796">
              <a:spcBef>
                <a:spcPts val="492"/>
              </a:spcBef>
              <a:buClr>
                <a:srgbClr val="000000"/>
              </a:buClr>
              <a:buFont typeface="Arial"/>
              <a:buChar char="–"/>
              <a:defRPr sz="1687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 marL="1473346" indent="-214305" defTabSz="910796">
              <a:spcBef>
                <a:spcPts val="492"/>
              </a:spcBef>
              <a:defRPr sz="1687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672" b="1">
                <a:solidFill>
                  <a:srgbClr val="123462"/>
                </a:solidFill>
                <a:uFill>
                  <a:solidFill>
                    <a:srgbClr val="123462"/>
                  </a:solidFill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109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109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1687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1687">
                <a:uFill>
                  <a:solidFill/>
                </a:u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0225561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6000" y="1742900"/>
            <a:ext cx="54000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96099" y="4161275"/>
            <a:ext cx="5399803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396000" y="729000"/>
            <a:ext cx="5400000" cy="540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85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7000">
                <a:schemeClr val="accent4"/>
              </a:gs>
              <a:gs pos="7000">
                <a:schemeClr val="accent4"/>
              </a:gs>
              <a:gs pos="63000">
                <a:schemeClr val="accent2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0"/>
            <a:ext cx="12190412" cy="6858000"/>
          </a:xfrm>
          <a:prstGeom prst="rect">
            <a:avLst/>
          </a:prstGeom>
          <a:blipFill dpi="0" rotWithShape="1">
            <a:blip r:embed="rId2" cstate="screen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1876" y="2409650"/>
            <a:ext cx="7262923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09550" y="5562600"/>
            <a:ext cx="11525096" cy="94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3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793878" cy="10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09" y="-2"/>
            <a:ext cx="10185395" cy="896472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6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  <p:extLst>
    <p:ext uri="{DCECCB84-F9BA-43D5-87BE-67443E8EF086}">
      <p15:sldGuideLst xmlns:p15="http://schemas.microsoft.com/office/powerpoint/2012/main">
        <p15:guide id="2" pos="7" userDrawn="1">
          <p15:clr>
            <a:srgbClr val="FBAE40"/>
          </p15:clr>
        </p15:guide>
        <p15:guide id="3" pos="75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10" y="-1"/>
            <a:ext cx="10185395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98984"/>
            <a:ext cx="10185400" cy="69850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753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eacons of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1"/>
            <a:ext cx="12192000" cy="685799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rgbClr val="1B2A6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4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6C8F591-93E6-9046-996E-0A249504BC43}" type="datetime1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ECEACD-F23C-4520-9F3B-DE0AABD8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139F95-5352-5D4E-89C8-1AABEFB60BA0}" type="datetime1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ECEACD-F23C-4520-9F3B-DE0AABD8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8CA47C-1799-494B-BB12-0A09457B6911}" type="datetime1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ECEACD-F23C-4520-9F3B-DE0AABD83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7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 flipV="1">
            <a:off x="-3" y="0"/>
            <a:ext cx="12190413" cy="89647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002004" y="1"/>
            <a:ext cx="10194758" cy="8964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2004" y="98987"/>
            <a:ext cx="10189995" cy="69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112F-1B58-4F80-8548-230F871317D2}" type="datetimeFigureOut">
              <a:rPr lang="en-GB" smtClean="0"/>
              <a:t>03/07/2022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696455" cy="62599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6D5-F6C2-4C88-B07F-0F9DC0B2C389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997242" y="0"/>
            <a:ext cx="0" cy="896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5" r:id="rId2"/>
    <p:sldLayoutId id="2147483676" r:id="rId3"/>
    <p:sldLayoutId id="2147483650" r:id="rId4"/>
    <p:sldLayoutId id="2147483658" r:id="rId5"/>
    <p:sldLayoutId id="214748365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440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Screen shot 2011-03-31 at 09.08.50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332656"/>
            <a:ext cx="12598400" cy="15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4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mailto:Mark.simmons@nottingham.ac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iofnottm-my.sharepoint.com/:w:/g/personal/mark_simmons_nottingham_ac_uk/EehyTMvJh3hNp8Lzh2ficwQBzRET_RKzbLgIn7llRuoJDA?e=vmdFdO" TargetMode="External"/><Relationship Id="rId2" Type="http://schemas.openxmlformats.org/officeDocument/2006/relationships/hyperlink" Target="https://uniofnottm-my.sharepoint.com/:f:/g/personal/mark_simmons_nottingham_ac_uk/EmC5UivDSc5BmKRGtXqpJtwBEqFJY6Ucwq9PHGftO9UwDg?e=nj7PZ1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ridalgebra.com/welcome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mailto:mark.simmons@nottingham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imssandpirls.bc.edu/timss2015/#moda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4529"/>
            <a:ext cx="12191998" cy="68534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16000" y="354127"/>
            <a:ext cx="3960000" cy="229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5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>
              <a:cs typeface="Arial"/>
            </a:endParaRP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2972999" y="2800381"/>
            <a:ext cx="5103000" cy="2184695"/>
          </a:xfrm>
          <a:prstGeom prst="rect">
            <a:avLst/>
          </a:prstGeom>
        </p:spPr>
        <p:txBody>
          <a:bodyPr lIns="91440" tIns="45720" rIns="91440" bIns="45720" anchor="ctr">
            <a:normAutofit fontScale="77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4000" b="0" dirty="0"/>
              <a:t>Centre for Research in Mathematics Education</a:t>
            </a:r>
          </a:p>
          <a:p>
            <a:pPr>
              <a:lnSpc>
                <a:spcPct val="100000"/>
              </a:lnSpc>
            </a:pPr>
            <a:r>
              <a:rPr lang="en-GB" sz="4000" b="0" dirty="0">
                <a:solidFill>
                  <a:srgbClr val="FFC000"/>
                </a:solid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Mark.simmons@nottingham.ac.uk</a:t>
            </a:r>
            <a:endParaRPr lang="en-GB" sz="4000" b="0" dirty="0">
              <a:solidFill>
                <a:srgbClr val="FFC000"/>
              </a:solidFill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GB" sz="4000" b="0" dirty="0">
                <a:cs typeface="Arial"/>
              </a:rPr>
              <a:t>@simmo1363</a:t>
            </a:r>
          </a:p>
        </p:txBody>
      </p:sp>
      <p:sp>
        <p:nvSpPr>
          <p:cNvPr id="8" name="Rectangle 7"/>
          <p:cNvSpPr/>
          <p:nvPr/>
        </p:nvSpPr>
        <p:spPr>
          <a:xfrm>
            <a:off x="2973000" y="2597253"/>
            <a:ext cx="5230000" cy="25503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2767152" cy="1021079"/>
          </a:xfrm>
          <a:prstGeom prst="rect">
            <a:avLst/>
          </a:prstGeom>
        </p:spPr>
      </p:pic>
      <p:pic>
        <p:nvPicPr>
          <p:cNvPr id="1026" name="Picture 2" descr="EMW Maths Hub - 4DERBYSHIRE TEACHING SCHOOL ALLIA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72124"/>
            <a:ext cx="2450802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East Midlands East Maths Hub | Helping schools and colleges lead ..."/>
          <p:cNvSpPr>
            <a:spLocks noChangeAspect="1" noChangeArrowheads="1"/>
          </p:cNvSpPr>
          <p:nvPr/>
        </p:nvSpPr>
        <p:spPr bwMode="auto">
          <a:xfrm>
            <a:off x="155573" y="-17771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8750" y="5572125"/>
            <a:ext cx="3143250" cy="128587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D53006-B17B-5919-3DC8-54CF2C6A7C80}"/>
              </a:ext>
            </a:extLst>
          </p:cNvPr>
          <p:cNvSpPr/>
          <p:nvPr/>
        </p:nvSpPr>
        <p:spPr>
          <a:xfrm>
            <a:off x="2896011" y="254409"/>
            <a:ext cx="6088624" cy="914400"/>
          </a:xfrm>
          <a:prstGeom prst="roundRect">
            <a:avLst/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latin typeface="+mj-lt"/>
                <a:cs typeface="Arial"/>
              </a:rPr>
              <a:t>MAM Conference Summer 2022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379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741368"/>
            <a:ext cx="9144000" cy="116632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779984" y="476673"/>
            <a:ext cx="8564488" cy="648071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400058"/>
                </a:solidFill>
                <a:uFill>
                  <a:solidFill>
                    <a:srgbClr val="BC80CC"/>
                  </a:solidFill>
                </a:uFill>
              </a:rPr>
              <a:t>Lesson Study process:</a:t>
            </a:r>
            <a:endParaRPr lang="en-US" sz="3200" b="1" dirty="0">
              <a:solidFill>
                <a:srgbClr val="400058"/>
              </a:solidFill>
              <a:uFill>
                <a:solidFill>
                  <a:srgbClr val="BC80CC"/>
                </a:solidFill>
              </a:u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EACD-F23C-4520-9F3B-DE0AABD83A4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75720" y="1484784"/>
            <a:ext cx="1080120" cy="108012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47728" y="1628800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Identify research focus</a:t>
            </a:r>
          </a:p>
        </p:txBody>
      </p:sp>
      <p:sp>
        <p:nvSpPr>
          <p:cNvPr id="10" name="Oval 9"/>
          <p:cNvSpPr/>
          <p:nvPr/>
        </p:nvSpPr>
        <p:spPr>
          <a:xfrm>
            <a:off x="5087888" y="2420888"/>
            <a:ext cx="1080120" cy="1080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59896" y="2564904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Plan research lesson</a:t>
            </a:r>
          </a:p>
        </p:txBody>
      </p:sp>
      <p:sp>
        <p:nvSpPr>
          <p:cNvPr id="15" name="Oval 14"/>
          <p:cNvSpPr/>
          <p:nvPr/>
        </p:nvSpPr>
        <p:spPr>
          <a:xfrm>
            <a:off x="5087888" y="3861048"/>
            <a:ext cx="1080120" cy="1080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59896" y="4005064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Teach research lesson</a:t>
            </a:r>
          </a:p>
        </p:txBody>
      </p:sp>
      <p:sp>
        <p:nvSpPr>
          <p:cNvPr id="17" name="Oval 16"/>
          <p:cNvSpPr/>
          <p:nvPr/>
        </p:nvSpPr>
        <p:spPr>
          <a:xfrm>
            <a:off x="3575720" y="4653136"/>
            <a:ext cx="1080120" cy="10801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47728" y="4797152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Analyse</a:t>
            </a:r>
            <a:r>
              <a:rPr lang="en-US" sz="1400" dirty="0">
                <a:solidFill>
                  <a:schemeClr val="bg1"/>
                </a:solidFill>
              </a:rPr>
              <a:t> research lesson</a:t>
            </a:r>
          </a:p>
        </p:txBody>
      </p:sp>
      <p:sp>
        <p:nvSpPr>
          <p:cNvPr id="19" name="Oval 18"/>
          <p:cNvSpPr/>
          <p:nvPr/>
        </p:nvSpPr>
        <p:spPr>
          <a:xfrm>
            <a:off x="2063552" y="2420888"/>
            <a:ext cx="1080120" cy="1080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47528" y="270892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Dissemination</a:t>
            </a:r>
          </a:p>
        </p:txBody>
      </p:sp>
      <p:sp>
        <p:nvSpPr>
          <p:cNvPr id="21" name="Oval 20"/>
          <p:cNvSpPr/>
          <p:nvPr/>
        </p:nvSpPr>
        <p:spPr>
          <a:xfrm>
            <a:off x="2063552" y="3861048"/>
            <a:ext cx="1080120" cy="1080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35560" y="4005064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Revise research lesson</a:t>
            </a:r>
          </a:p>
        </p:txBody>
      </p:sp>
      <p:sp>
        <p:nvSpPr>
          <p:cNvPr id="6" name="Right Arrow 5"/>
          <p:cNvSpPr/>
          <p:nvPr/>
        </p:nvSpPr>
        <p:spPr>
          <a:xfrm rot="2142058">
            <a:off x="4754479" y="2249424"/>
            <a:ext cx="291857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ight Arrow 22"/>
          <p:cNvSpPr/>
          <p:nvPr/>
        </p:nvSpPr>
        <p:spPr>
          <a:xfrm rot="19457942" flipH="1">
            <a:off x="4754480" y="4625689"/>
            <a:ext cx="291857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142058">
            <a:off x="3170303" y="4625689"/>
            <a:ext cx="291857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9457942" flipV="1">
            <a:off x="3098295" y="2177417"/>
            <a:ext cx="291857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447928" y="3573016"/>
            <a:ext cx="432048" cy="216024"/>
          </a:xfrm>
          <a:prstGeom prst="downArrow">
            <a:avLst/>
          </a:prstGeom>
          <a:solidFill>
            <a:srgbClr val="A6A6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flipV="1">
            <a:off x="2351584" y="3573016"/>
            <a:ext cx="432048" cy="216024"/>
          </a:xfrm>
          <a:prstGeom prst="downArrow">
            <a:avLst/>
          </a:prstGeom>
          <a:solidFill>
            <a:srgbClr val="A6A6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72064" y="1628800"/>
            <a:ext cx="3995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Post-lesson discussion focussed on research question</a:t>
            </a:r>
          </a:p>
          <a:p>
            <a:endParaRPr lang="en-GB" sz="2400" b="1" dirty="0"/>
          </a:p>
          <a:p>
            <a:r>
              <a:rPr lang="en-GB" sz="2400" b="1" dirty="0"/>
              <a:t>Key roles:</a:t>
            </a:r>
          </a:p>
          <a:p>
            <a:r>
              <a:rPr lang="en-GB" sz="2400" b="1" dirty="0"/>
              <a:t>Chair</a:t>
            </a:r>
          </a:p>
          <a:p>
            <a:r>
              <a:rPr lang="en-GB" sz="2400" b="1" dirty="0" err="1"/>
              <a:t>Koshi</a:t>
            </a:r>
            <a:r>
              <a:rPr lang="en-GB" sz="2400" b="1" dirty="0"/>
              <a:t> – knowledgeable other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8835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741368"/>
            <a:ext cx="9144000" cy="116632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779984" y="476673"/>
            <a:ext cx="8564488" cy="648071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400058"/>
                </a:solidFill>
                <a:uFill>
                  <a:solidFill>
                    <a:srgbClr val="BC80CC"/>
                  </a:solidFill>
                </a:uFill>
              </a:rPr>
              <a:t>Lesson Study process:</a:t>
            </a:r>
            <a:endParaRPr lang="en-US" sz="3200" b="1" dirty="0">
              <a:solidFill>
                <a:srgbClr val="400058"/>
              </a:solidFill>
              <a:uFill>
                <a:solidFill>
                  <a:srgbClr val="BC80CC"/>
                </a:solidFill>
              </a:u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EACD-F23C-4520-9F3B-DE0AABD83A4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75720" y="1484784"/>
            <a:ext cx="1080120" cy="108012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47728" y="1628800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Identify research focus</a:t>
            </a:r>
          </a:p>
        </p:txBody>
      </p:sp>
      <p:sp>
        <p:nvSpPr>
          <p:cNvPr id="10" name="Oval 9"/>
          <p:cNvSpPr/>
          <p:nvPr/>
        </p:nvSpPr>
        <p:spPr>
          <a:xfrm>
            <a:off x="5087888" y="2420888"/>
            <a:ext cx="1080120" cy="1080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59896" y="2564904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Plan research lesson</a:t>
            </a:r>
          </a:p>
        </p:txBody>
      </p:sp>
      <p:sp>
        <p:nvSpPr>
          <p:cNvPr id="15" name="Oval 14"/>
          <p:cNvSpPr/>
          <p:nvPr/>
        </p:nvSpPr>
        <p:spPr>
          <a:xfrm>
            <a:off x="5087888" y="3861048"/>
            <a:ext cx="1080120" cy="1080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59896" y="4005064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Teach research lesson</a:t>
            </a:r>
          </a:p>
        </p:txBody>
      </p:sp>
      <p:sp>
        <p:nvSpPr>
          <p:cNvPr id="17" name="Oval 16"/>
          <p:cNvSpPr/>
          <p:nvPr/>
        </p:nvSpPr>
        <p:spPr>
          <a:xfrm>
            <a:off x="3575720" y="4653136"/>
            <a:ext cx="1080120" cy="1080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47728" y="4797152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Analyse</a:t>
            </a:r>
            <a:r>
              <a:rPr lang="en-US" sz="1400" dirty="0">
                <a:solidFill>
                  <a:schemeClr val="bg1"/>
                </a:solidFill>
              </a:rPr>
              <a:t> research lesson</a:t>
            </a:r>
          </a:p>
        </p:txBody>
      </p:sp>
      <p:sp>
        <p:nvSpPr>
          <p:cNvPr id="19" name="Oval 18"/>
          <p:cNvSpPr/>
          <p:nvPr/>
        </p:nvSpPr>
        <p:spPr>
          <a:xfrm>
            <a:off x="2063552" y="2420888"/>
            <a:ext cx="1080120" cy="10801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47528" y="270892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Dissemination</a:t>
            </a:r>
          </a:p>
        </p:txBody>
      </p:sp>
      <p:sp>
        <p:nvSpPr>
          <p:cNvPr id="21" name="Oval 20"/>
          <p:cNvSpPr/>
          <p:nvPr/>
        </p:nvSpPr>
        <p:spPr>
          <a:xfrm>
            <a:off x="2063552" y="3861048"/>
            <a:ext cx="1080120" cy="10801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35560" y="4005064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Revise research lesson</a:t>
            </a:r>
          </a:p>
        </p:txBody>
      </p:sp>
      <p:sp>
        <p:nvSpPr>
          <p:cNvPr id="6" name="Right Arrow 5"/>
          <p:cNvSpPr/>
          <p:nvPr/>
        </p:nvSpPr>
        <p:spPr>
          <a:xfrm rot="2142058">
            <a:off x="4754479" y="2249424"/>
            <a:ext cx="291857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ight Arrow 22"/>
          <p:cNvSpPr/>
          <p:nvPr/>
        </p:nvSpPr>
        <p:spPr>
          <a:xfrm rot="19457942" flipH="1">
            <a:off x="4754480" y="4625689"/>
            <a:ext cx="291857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142058">
            <a:off x="3170303" y="4625689"/>
            <a:ext cx="291857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9457942" flipV="1">
            <a:off x="3098295" y="2177417"/>
            <a:ext cx="291857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447928" y="3573016"/>
            <a:ext cx="432048" cy="216024"/>
          </a:xfrm>
          <a:prstGeom prst="downArrow">
            <a:avLst/>
          </a:prstGeom>
          <a:solidFill>
            <a:srgbClr val="A6A6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flipV="1">
            <a:off x="2351584" y="3573016"/>
            <a:ext cx="432048" cy="216024"/>
          </a:xfrm>
          <a:prstGeom prst="downArrow">
            <a:avLst/>
          </a:prstGeom>
          <a:solidFill>
            <a:srgbClr val="A6A6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72064" y="1628800"/>
            <a:ext cx="3995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Teachers refine their lesson in line with their ‘research findings’ and may disseminate this more widely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7826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896944"/>
            <a:ext cx="12190411" cy="5961056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#TMMAG Lesson Study Cycle, March 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378" y="1061904"/>
            <a:ext cx="11733463" cy="76761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ea typeface="+mn-lt"/>
                <a:cs typeface="+mn-lt"/>
              </a:rPr>
              <a:t>Our Process:</a:t>
            </a:r>
            <a:endParaRPr lang="en-GB" sz="2800" dirty="0"/>
          </a:p>
          <a:p>
            <a:pPr marL="571500" indent="-571500">
              <a:buFont typeface="Arial"/>
              <a:buChar char="•"/>
            </a:pPr>
            <a:r>
              <a:rPr lang="en-GB" sz="3600" dirty="0">
                <a:latin typeface="Georgia"/>
                <a:cs typeface="Arial"/>
              </a:rPr>
              <a:t>RQ always 'How Can All Learners Make Progress in a #TMMAG classroom</a:t>
            </a:r>
          </a:p>
          <a:p>
            <a:pPr marL="571500" indent="-571500">
              <a:buFont typeface="Arial"/>
              <a:buChar char="•"/>
            </a:pPr>
            <a:r>
              <a:rPr lang="en-GB" sz="3600" dirty="0">
                <a:latin typeface="Georgia"/>
                <a:cs typeface="Arial"/>
              </a:rPr>
              <a:t>Pre-lesson: Group quiz Tom on his lesson design </a:t>
            </a:r>
          </a:p>
          <a:p>
            <a:pPr marL="571500" indent="-571500">
              <a:buFont typeface="Arial"/>
              <a:buChar char="•"/>
            </a:pPr>
            <a:endParaRPr lang="en-GB" sz="3600" dirty="0">
              <a:latin typeface="Georgia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GB" sz="3600" dirty="0">
                <a:latin typeface="Georgia"/>
                <a:cs typeface="Arial"/>
              </a:rPr>
              <a:t>Lesson observation: 10 teachers (2 kids each)</a:t>
            </a:r>
            <a:endParaRPr lang="en-GB" dirty="0"/>
          </a:p>
          <a:p>
            <a:pPr marL="571500" indent="-571500">
              <a:buFont typeface="Arial"/>
              <a:buChar char="•"/>
            </a:pPr>
            <a:endParaRPr lang="en-GB" sz="3600" dirty="0">
              <a:latin typeface="Georgia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GB" sz="3600" dirty="0">
                <a:latin typeface="Georgia"/>
                <a:cs typeface="Arial"/>
              </a:rPr>
              <a:t>Post-Lesson Discussion: What we saw/heard/thought</a:t>
            </a:r>
            <a:endParaRPr lang="en-GB" dirty="0"/>
          </a:p>
          <a:p>
            <a:endParaRPr lang="en-GB" sz="2800" dirty="0">
              <a:latin typeface="Georgia"/>
              <a:cs typeface="Arial"/>
            </a:endParaRPr>
          </a:p>
          <a:p>
            <a:endParaRPr lang="en-GB" sz="2800" dirty="0">
              <a:latin typeface="Georgia"/>
              <a:cs typeface="Arial"/>
            </a:endParaRPr>
          </a:p>
          <a:p>
            <a:endParaRPr lang="en-GB" sz="2800" dirty="0">
              <a:latin typeface="Georgia"/>
              <a:cs typeface="Arial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Georgia"/>
              <a:cs typeface="Arial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  <a:cs typeface="Arial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  <a:cs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4B4197-500C-02C1-E779-1BF483EFA653}"/>
              </a:ext>
            </a:extLst>
          </p:cNvPr>
          <p:cNvSpPr/>
          <p:nvPr/>
        </p:nvSpPr>
        <p:spPr>
          <a:xfrm>
            <a:off x="838200" y="5702300"/>
            <a:ext cx="10325100" cy="914400"/>
          </a:xfrm>
          <a:prstGeom prst="roundRect">
            <a:avLst/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  <a:cs typeface="Arial"/>
              </a:rPr>
              <a:t>Have you ever tried CPD through Lesson Study? Could it work?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748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896944"/>
            <a:ext cx="12190411" cy="5961056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TMMAG Video resources (Pre-edit)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378" y="1061904"/>
            <a:ext cx="11733463" cy="93381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/>
              <a:t>Ade filmmaker has produced three rough-cut films so far.</a:t>
            </a:r>
          </a:p>
          <a:p>
            <a:pPr marL="571500" indent="-571500">
              <a:buFont typeface="Arial"/>
              <a:buChar char="•"/>
            </a:pPr>
            <a:endParaRPr lang="en-GB" sz="3600" dirty="0">
              <a:latin typeface="Georgia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GB" sz="3600" dirty="0">
                <a:latin typeface="Georgia"/>
                <a:cs typeface="Arial"/>
              </a:rPr>
              <a:t>What are the BIG Qs people want answered?</a:t>
            </a:r>
            <a:endParaRPr lang="en-GB" dirty="0"/>
          </a:p>
          <a:p>
            <a:pPr marL="571500" indent="-571500">
              <a:buFont typeface="Arial"/>
              <a:buChar char="•"/>
            </a:pPr>
            <a:endParaRPr lang="en-GB" sz="3600" dirty="0">
              <a:latin typeface="Georgia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GB" sz="3600" dirty="0">
                <a:latin typeface="Georgia"/>
                <a:cs typeface="Arial"/>
              </a:rPr>
              <a:t>What four films should we make? Which must-see moments?</a:t>
            </a:r>
          </a:p>
          <a:p>
            <a:pPr marL="571500" indent="-571500">
              <a:buFont typeface="Arial"/>
              <a:buChar char="•"/>
            </a:pPr>
            <a:endParaRPr lang="en-GB" sz="3600" dirty="0">
              <a:latin typeface="Georgia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GB" sz="3600" dirty="0">
                <a:latin typeface="Georgia"/>
                <a:cs typeface="Arial"/>
              </a:rPr>
              <a:t>How could you use these films for dept. CPD?</a:t>
            </a:r>
          </a:p>
          <a:p>
            <a:endParaRPr lang="en-GB" sz="3600" dirty="0">
              <a:latin typeface="Georgia"/>
              <a:cs typeface="Arial"/>
            </a:endParaRPr>
          </a:p>
          <a:p>
            <a:endParaRPr lang="en-GB" sz="3600" dirty="0">
              <a:latin typeface="Georgia"/>
              <a:cs typeface="Arial"/>
            </a:endParaRPr>
          </a:p>
          <a:p>
            <a:endParaRPr lang="en-GB" sz="2800" dirty="0">
              <a:latin typeface="Georgia"/>
              <a:cs typeface="Arial"/>
            </a:endParaRPr>
          </a:p>
          <a:p>
            <a:endParaRPr lang="en-GB" sz="2800" dirty="0">
              <a:latin typeface="Georgia"/>
              <a:cs typeface="Arial"/>
            </a:endParaRPr>
          </a:p>
          <a:p>
            <a:endParaRPr lang="en-GB" sz="2800" dirty="0">
              <a:latin typeface="Georgia"/>
              <a:cs typeface="Arial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Georgia"/>
              <a:cs typeface="Arial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  <a:cs typeface="Arial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1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896944"/>
            <a:ext cx="12190411" cy="5961056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TMMAG 2-side guide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378" y="1061904"/>
            <a:ext cx="11733463" cy="76761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/>
              <a:t>As</a:t>
            </a:r>
            <a:r>
              <a:rPr lang="en-GB" sz="3600" dirty="0">
                <a:latin typeface="Georgia"/>
                <a:cs typeface="Arial"/>
              </a:rPr>
              <a:t> a group we tried to compress our understandings onto 2 sides of A4</a:t>
            </a:r>
            <a:endParaRPr lang="en-US" dirty="0"/>
          </a:p>
          <a:p>
            <a:endParaRPr lang="en-GB" sz="3600" dirty="0">
              <a:latin typeface="Georgia"/>
              <a:cs typeface="Arial"/>
            </a:endParaRPr>
          </a:p>
          <a:p>
            <a:r>
              <a:rPr lang="en-GB" sz="3600" dirty="0">
                <a:latin typeface="Georgia"/>
                <a:cs typeface="Arial"/>
              </a:rPr>
              <a:t>What might we alter?</a:t>
            </a:r>
          </a:p>
          <a:p>
            <a:endParaRPr lang="en-GB" sz="3600" dirty="0">
              <a:latin typeface="Georgia"/>
              <a:cs typeface="Arial"/>
            </a:endParaRPr>
          </a:p>
          <a:p>
            <a:r>
              <a:rPr lang="en-GB" sz="3600" dirty="0">
                <a:latin typeface="Georgia"/>
                <a:cs typeface="Arial"/>
              </a:rPr>
              <a:t>How could the guide be used?</a:t>
            </a:r>
          </a:p>
          <a:p>
            <a:endParaRPr lang="en-GB" sz="3600" dirty="0">
              <a:latin typeface="Georgia"/>
              <a:cs typeface="Arial"/>
            </a:endParaRPr>
          </a:p>
          <a:p>
            <a:endParaRPr lang="en-GB" sz="3600" dirty="0">
              <a:latin typeface="Georgia"/>
              <a:cs typeface="Arial"/>
            </a:endParaRPr>
          </a:p>
          <a:p>
            <a:endParaRPr lang="en-GB" sz="2800" dirty="0">
              <a:latin typeface="Georgia"/>
              <a:cs typeface="Arial"/>
            </a:endParaRPr>
          </a:p>
          <a:p>
            <a:endParaRPr lang="en-GB" sz="2800" dirty="0">
              <a:latin typeface="Georgia"/>
              <a:cs typeface="Arial"/>
            </a:endParaRPr>
          </a:p>
          <a:p>
            <a:endParaRPr lang="en-GB" sz="2800" dirty="0">
              <a:latin typeface="Georgia"/>
              <a:cs typeface="Arial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Georgia"/>
              <a:cs typeface="Arial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  <a:cs typeface="Arial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392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896944"/>
            <a:ext cx="12190411" cy="5961056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TMMAG Video resources (Pre-edit)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378" y="1061904"/>
            <a:ext cx="11733463" cy="75838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800" dirty="0">
              <a:ea typeface="+mn-lt"/>
              <a:cs typeface="+mn-lt"/>
            </a:endParaRPr>
          </a:p>
          <a:p>
            <a:r>
              <a:rPr lang="en-GB" sz="3600" dirty="0">
                <a:ea typeface="+mn-lt"/>
                <a:cs typeface="+mn-lt"/>
                <a:hlinkClick r:id="rId2"/>
              </a:rPr>
              <a:t>Videos from Aldw Wh March 22</a:t>
            </a:r>
            <a:endParaRPr lang="en-GB"/>
          </a:p>
          <a:p>
            <a:endParaRPr lang="en-GB" sz="3600" dirty="0">
              <a:ea typeface="+mn-lt"/>
              <a:cs typeface="+mn-lt"/>
            </a:endParaRPr>
          </a:p>
          <a:p>
            <a:r>
              <a:rPr lang="en-GB" sz="3600" dirty="0">
                <a:ea typeface="+mn-lt"/>
                <a:cs typeface="+mn-lt"/>
              </a:rPr>
              <a:t>Password: Maths4All</a:t>
            </a:r>
            <a:endParaRPr lang="en-GB" dirty="0">
              <a:ea typeface="+mn-lt"/>
              <a:cs typeface="+mn-lt"/>
            </a:endParaRPr>
          </a:p>
          <a:p>
            <a:endParaRPr lang="en-GB" sz="3600" dirty="0">
              <a:ea typeface="+mn-lt"/>
              <a:cs typeface="+mn-lt"/>
            </a:endParaRPr>
          </a:p>
          <a:p>
            <a:endParaRPr lang="en-GB" sz="3600" dirty="0">
              <a:ea typeface="+mn-lt"/>
              <a:cs typeface="+mn-lt"/>
            </a:endParaRPr>
          </a:p>
          <a:p>
            <a:endParaRPr lang="en-GB" sz="2800" dirty="0"/>
          </a:p>
          <a:p>
            <a:r>
              <a:rPr lang="en-GB" sz="2800" dirty="0">
                <a:ea typeface="+mn-lt"/>
                <a:cs typeface="+mn-lt"/>
                <a:hlinkClick r:id="rId3"/>
              </a:rPr>
              <a:t>Nottm TMMAG 2-side guide.docx</a:t>
            </a:r>
            <a:endParaRPr lang="en-GB"/>
          </a:p>
          <a:p>
            <a:endParaRPr lang="en-GB" sz="2800" dirty="0">
              <a:latin typeface="Georgia"/>
              <a:cs typeface="Arial"/>
            </a:endParaRPr>
          </a:p>
          <a:p>
            <a:endParaRPr lang="en-GB" sz="2800" dirty="0">
              <a:latin typeface="Georgia"/>
              <a:cs typeface="Arial"/>
            </a:endParaRPr>
          </a:p>
          <a:p>
            <a:endParaRPr lang="en-GB" sz="2800" dirty="0">
              <a:latin typeface="Georgia"/>
              <a:cs typeface="Arial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Georgia"/>
              <a:cs typeface="Arial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  <a:cs typeface="Arial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66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896944"/>
            <a:ext cx="12190411" cy="5961056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HAPPY SUMMER!!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8378" y="1061904"/>
            <a:ext cx="11733463" cy="58910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800" dirty="0">
              <a:latin typeface="Georgia"/>
              <a:cs typeface="Arial"/>
            </a:endParaRPr>
          </a:p>
          <a:p>
            <a:endParaRPr lang="en-GB" sz="3600" dirty="0">
              <a:latin typeface="Georgia"/>
              <a:cs typeface="Arial"/>
            </a:endParaRPr>
          </a:p>
          <a:p>
            <a:endParaRPr lang="en-GB" sz="3600" dirty="0">
              <a:latin typeface="Georgia"/>
              <a:cs typeface="Arial"/>
            </a:endParaRPr>
          </a:p>
          <a:p>
            <a:endParaRPr lang="en-GB" sz="3600" dirty="0">
              <a:latin typeface="Georgia"/>
              <a:cs typeface="Arial"/>
            </a:endParaRPr>
          </a:p>
          <a:p>
            <a:endParaRPr lang="en-GB" sz="3600" dirty="0">
              <a:latin typeface="Georgia"/>
              <a:cs typeface="Arial"/>
            </a:endParaRPr>
          </a:p>
          <a:p>
            <a:endParaRPr lang="en-GB" sz="2800" dirty="0">
              <a:latin typeface="Georgia"/>
              <a:cs typeface="Arial"/>
            </a:endParaRPr>
          </a:p>
          <a:p>
            <a:endParaRPr lang="en-GB" sz="2800" dirty="0">
              <a:latin typeface="Georgia"/>
              <a:cs typeface="Arial"/>
            </a:endParaRPr>
          </a:p>
          <a:p>
            <a:endParaRPr lang="en-GB" sz="2800" dirty="0">
              <a:latin typeface="Georgia"/>
              <a:cs typeface="Arial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Georgia"/>
              <a:cs typeface="Arial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  <a:cs typeface="Arial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  <a:cs typeface="Arial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566FC07-5119-B7D5-4EA9-792905CC8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572" y="1647980"/>
            <a:ext cx="6220438" cy="413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8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896944"/>
            <a:ext cx="12190411" cy="5961056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Teach Algebra like.....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378" y="1061904"/>
            <a:ext cx="11733463" cy="69990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800" dirty="0">
              <a:ea typeface="+mn-lt"/>
              <a:cs typeface="+mn-lt"/>
            </a:endParaRPr>
          </a:p>
          <a:p>
            <a:r>
              <a:rPr lang="en-GB" sz="3600" dirty="0">
                <a:ea typeface="+mn-lt"/>
                <a:cs typeface="+mn-lt"/>
                <a:hlinkClick r:id="rId2"/>
              </a:rPr>
              <a:t>https://gridalgebra.com/welcome</a:t>
            </a:r>
            <a:endParaRPr lang="en-GB"/>
          </a:p>
          <a:p>
            <a:endParaRPr lang="en-GB" sz="3600" dirty="0">
              <a:latin typeface="Georgia"/>
              <a:cs typeface="Arial"/>
            </a:endParaRPr>
          </a:p>
          <a:p>
            <a:r>
              <a:rPr lang="en-GB" sz="3600" dirty="0">
                <a:latin typeface="Georgia"/>
                <a:cs typeface="Arial"/>
              </a:rPr>
              <a:t>Have a play – I really rate this!</a:t>
            </a:r>
          </a:p>
          <a:p>
            <a:endParaRPr lang="en-GB" sz="3600" dirty="0">
              <a:latin typeface="Georgia"/>
              <a:cs typeface="Arial"/>
            </a:endParaRPr>
          </a:p>
          <a:p>
            <a:endParaRPr lang="en-GB" sz="3600" dirty="0">
              <a:latin typeface="Georgia"/>
              <a:cs typeface="Arial"/>
            </a:endParaRPr>
          </a:p>
          <a:p>
            <a:endParaRPr lang="en-GB" sz="3600" dirty="0">
              <a:latin typeface="Georgia"/>
              <a:cs typeface="Arial"/>
            </a:endParaRPr>
          </a:p>
          <a:p>
            <a:endParaRPr lang="en-GB" sz="2800" dirty="0">
              <a:latin typeface="Georgia"/>
              <a:cs typeface="Arial"/>
            </a:endParaRPr>
          </a:p>
          <a:p>
            <a:endParaRPr lang="en-GB" sz="2800" dirty="0">
              <a:latin typeface="Georgia"/>
              <a:cs typeface="Arial"/>
            </a:endParaRPr>
          </a:p>
          <a:p>
            <a:endParaRPr lang="en-GB" sz="2800" dirty="0">
              <a:latin typeface="Georgia"/>
              <a:cs typeface="Arial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Georgia"/>
              <a:cs typeface="Arial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  <a:cs typeface="Arial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139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896944"/>
            <a:ext cx="12190411" cy="5961056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Findings (some are only guesses</a:t>
            </a:r>
            <a:r>
              <a:rPr lang="en-GB"/>
              <a:t>): Meaning of Lg &amp; AfL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1486" y="452304"/>
            <a:ext cx="12014816" cy="69066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endParaRPr lang="en-GB" sz="2800" dirty="0">
              <a:latin typeface="+mj-lt"/>
            </a:endParaRPr>
          </a:p>
          <a:p>
            <a:r>
              <a:rPr lang="en-GB" sz="2800">
                <a:ea typeface="+mn-lt"/>
                <a:cs typeface="+mn-lt"/>
              </a:rPr>
              <a:t>Being mathematical </a:t>
            </a:r>
            <a:r>
              <a:rPr lang="en-GB" sz="2800" b="1">
                <a:ea typeface="+mn-lt"/>
                <a:cs typeface="+mn-lt"/>
              </a:rPr>
              <a:t>≠ </a:t>
            </a:r>
            <a:r>
              <a:rPr lang="en-GB" sz="2800">
                <a:ea typeface="+mn-lt"/>
                <a:cs typeface="+mn-lt"/>
              </a:rPr>
              <a:t>Being fast, being correct....</a:t>
            </a:r>
            <a:endParaRPr lang="en-US" sz="2800">
              <a:ea typeface="+mn-lt"/>
              <a:cs typeface="+mn-lt"/>
            </a:endParaRPr>
          </a:p>
          <a:p>
            <a:endParaRPr lang="en-GB" sz="2800" dirty="0">
              <a:ea typeface="+mn-lt"/>
              <a:cs typeface="+mn-lt"/>
            </a:endParaRPr>
          </a:p>
          <a:p>
            <a:r>
              <a:rPr lang="en-GB" sz="2800">
                <a:ea typeface="+mn-lt"/>
                <a:cs typeface="+mn-lt"/>
              </a:rPr>
              <a:t>It is NOT about Answers (often given by T early) but..</a:t>
            </a:r>
            <a:endParaRPr lang="en-GB" sz="2800" dirty="0">
              <a:ea typeface="+mn-lt"/>
              <a:cs typeface="+mn-lt"/>
            </a:endParaRPr>
          </a:p>
          <a:p>
            <a:endParaRPr lang="en-GB" sz="2800" dirty="0">
              <a:ea typeface="+mn-lt"/>
              <a:cs typeface="+mn-lt"/>
            </a:endParaRPr>
          </a:p>
          <a:p>
            <a:r>
              <a:rPr lang="en-GB" sz="2800">
                <a:ea typeface="+mn-lt"/>
                <a:cs typeface="+mn-lt"/>
              </a:rPr>
              <a:t>It IS about processes: There are lots of WAYS to be right </a:t>
            </a:r>
            <a:endParaRPr lang="en-GB">
              <a:ea typeface="+mn-lt"/>
              <a:cs typeface="+mn-lt"/>
            </a:endParaRPr>
          </a:p>
          <a:p>
            <a:endParaRPr lang="en-GB" sz="2800" dirty="0">
              <a:ea typeface="+mn-lt"/>
              <a:cs typeface="+mn-lt"/>
            </a:endParaRPr>
          </a:p>
          <a:p>
            <a:r>
              <a:rPr lang="en-GB" sz="2800">
                <a:ea typeface="+mn-lt"/>
                <a:cs typeface="+mn-lt"/>
              </a:rPr>
              <a:t>Collaborative, problem-solving, reasoning, checking. Struggle and </a:t>
            </a:r>
            <a:r>
              <a:rPr lang="en-GB" sz="2800" dirty="0">
                <a:ea typeface="+mn-lt"/>
                <a:cs typeface="+mn-lt"/>
              </a:rPr>
              <a:t>mistakes</a:t>
            </a:r>
          </a:p>
          <a:p>
            <a:endParaRPr lang="en-GB" sz="2800" dirty="0"/>
          </a:p>
          <a:p>
            <a:r>
              <a:rPr lang="en-GB" sz="2800">
                <a:ea typeface="+mn-lt"/>
                <a:cs typeface="+mn-lt"/>
              </a:rPr>
              <a:t>Progress and self-comparison NOT levels and other-comparison</a:t>
            </a:r>
            <a:endParaRPr lang="en-US" sz="2800">
              <a:ea typeface="+mn-lt"/>
              <a:cs typeface="+mn-lt"/>
            </a:endParaRPr>
          </a:p>
          <a:p>
            <a:endParaRPr lang="en-GB" sz="2800" dirty="0">
              <a:ea typeface="+mn-lt"/>
              <a:cs typeface="+mn-lt"/>
            </a:endParaRPr>
          </a:p>
          <a:p>
            <a:r>
              <a:rPr lang="en-GB" sz="2800">
                <a:ea typeface="+mn-lt"/>
                <a:cs typeface="+mn-lt"/>
              </a:rPr>
              <a:t>Pupil needs to U own starting point (AfL) and take resp. for task choices.</a:t>
            </a:r>
            <a:endParaRPr lang="en-GB"/>
          </a:p>
          <a:p>
            <a:endParaRPr lang="en-GB" sz="2800" dirty="0">
              <a:ea typeface="+mn-lt"/>
              <a:cs typeface="+mn-lt"/>
            </a:endParaRPr>
          </a:p>
          <a:p>
            <a:r>
              <a:rPr lang="en-GB" sz="2800">
                <a:ea typeface="+mn-lt"/>
                <a:cs typeface="+mn-lt"/>
              </a:rPr>
              <a:t>We can check with each other (Brain, book &lt;-&gt; buddy, boss)</a:t>
            </a:r>
            <a:endParaRPr lang="en-GB"/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81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896944"/>
            <a:ext cx="12190411" cy="5961056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Findings (some are only </a:t>
            </a:r>
            <a:r>
              <a:rPr lang="en-GB"/>
              <a:t>guesses) Learning via Dialogue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6655" y="803996"/>
            <a:ext cx="11733463" cy="71221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>
                <a:latin typeface="+mj-lt"/>
              </a:rPr>
              <a:t>Dialogue – exploratory talk (rules and training essential) </a:t>
            </a:r>
          </a:p>
          <a:p>
            <a:pPr>
              <a:lnSpc>
                <a:spcPct val="150000"/>
              </a:lnSpc>
            </a:pPr>
            <a:r>
              <a:rPr lang="en-GB" sz="2800">
                <a:latin typeface="+mj-lt"/>
              </a:rPr>
              <a:t>I will explain/ask, ABCJ</a:t>
            </a:r>
            <a:endParaRPr lang="en-GB" sz="2800">
              <a:latin typeface="+mj-lt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sz="2800">
                <a:ea typeface="+mn-lt"/>
                <a:cs typeface="+mn-lt"/>
              </a:rPr>
              <a:t>I can explain=&gt; I Understand</a:t>
            </a:r>
            <a:endParaRPr lang="en-GB"/>
          </a:p>
          <a:p>
            <a:pPr>
              <a:lnSpc>
                <a:spcPct val="150000"/>
              </a:lnSpc>
            </a:pPr>
            <a:r>
              <a:rPr lang="en-GB" sz="2800" dirty="0">
                <a:latin typeface="+mj-lt"/>
                <a:cs typeface="Arial"/>
              </a:rPr>
              <a:t>T records many Kids' words as they work/answer - gives all starting pts </a:t>
            </a:r>
            <a:r>
              <a:rPr lang="en-GB" sz="2800">
                <a:latin typeface="+mj-lt"/>
                <a:cs typeface="Arial"/>
              </a:rPr>
              <a:t>for talk &amp; validates each one's thinking. </a:t>
            </a:r>
            <a:endParaRPr lang="en-GB" sz="2800" dirty="0">
              <a:latin typeface="+mj-lt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sz="2800">
                <a:latin typeface="+mj-lt"/>
                <a:cs typeface="Arial"/>
              </a:rPr>
              <a:t>Incorrect As open up discussions – we can spot wrongness as we reason/talk/think :. value these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+mj-lt"/>
              </a:rPr>
              <a:t>Concept-building via verbal reasoning</a:t>
            </a: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223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-1589" y="901757"/>
            <a:ext cx="12190411" cy="5961056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alt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Poor little </a:t>
            </a:r>
            <a:r>
              <a:rPr lang="en-GB" dirty="0" err="1"/>
              <a:t>Scrumbugs</a:t>
            </a:r>
            <a:r>
              <a:rPr lang="en-GB" dirty="0"/>
              <a:t>! What can we do?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56"/>
            <a:ext cx="12192000" cy="813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896944"/>
            <a:ext cx="12190411" cy="5961056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Findings (some are only guesses</a:t>
            </a:r>
            <a:r>
              <a:rPr lang="en-GB"/>
              <a:t>): Dialogue &amp; Language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2870" y="803996"/>
            <a:ext cx="11921033" cy="64758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Arial"/>
                <a:cs typeface="Arial"/>
              </a:rPr>
              <a:t>Language: Use, define, reason with, learn it (T contingently stops explaining terms, Kids critique lang use)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+mj-lt"/>
                <a:cs typeface="Arial"/>
              </a:rPr>
              <a:t>Vary visual examples (not only prototypical...example/non-example)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+mj-lt"/>
                <a:cs typeface="Arial"/>
              </a:rPr>
              <a:t>Rich Tasks – low threshold, high ceiling..</a:t>
            </a:r>
          </a:p>
          <a:p>
            <a:pPr>
              <a:lnSpc>
                <a:spcPct val="150000"/>
              </a:lnSpc>
            </a:pPr>
            <a:r>
              <a:rPr lang="en-GB" sz="2800" dirty="0" err="1">
                <a:latin typeface="+mj-lt"/>
                <a:cs typeface="Arial"/>
              </a:rPr>
              <a:t>Diffn</a:t>
            </a:r>
            <a:r>
              <a:rPr lang="en-GB" sz="2800" dirty="0">
                <a:latin typeface="+mj-lt"/>
                <a:cs typeface="Arial"/>
              </a:rPr>
              <a:t> via kids' responses and communication</a:t>
            </a:r>
          </a:p>
          <a:p>
            <a:pPr>
              <a:lnSpc>
                <a:spcPct val="150000"/>
              </a:lnSpc>
            </a:pPr>
            <a:r>
              <a:rPr lang="en-GB" sz="2800">
                <a:latin typeface="+mj-lt"/>
                <a:cs typeface="Arial"/>
              </a:rPr>
              <a:t>..and by the choices of task they make – we can educate these choices</a:t>
            </a:r>
            <a:endParaRPr lang="en-GB" sz="2800" dirty="0">
              <a:latin typeface="+mj-lt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+mj-lt"/>
                <a:cs typeface="Arial"/>
              </a:rPr>
              <a:t>Fluent, insightful role-models are heard from by all (Pairs/small groups may NOT contain extremes of Att. =&gt; enter ZPDs)</a:t>
            </a: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  <a:cs typeface="Arial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541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896944"/>
            <a:ext cx="12190411" cy="5961056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Findings </a:t>
            </a:r>
            <a:r>
              <a:rPr lang="en-GB" err="1"/>
              <a:t>contd</a:t>
            </a:r>
            <a:r>
              <a:rPr lang="en-GB" dirty="0"/>
              <a:t> (some are only guesses</a:t>
            </a:r>
            <a:r>
              <a:rPr lang="en-GB"/>
              <a:t>) Pedagogy contd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8448" y="897781"/>
            <a:ext cx="11979648" cy="64758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>
                <a:ea typeface="+mn-lt"/>
                <a:cs typeface="+mn-lt"/>
              </a:rPr>
              <a:t>Collaborative exploration (esp of key (Anchor) tasks) slow, deep, reflective plenarising -&gt; Framing Learning, Complex instruction, summarise, clarify, predict…compare Repns, U other P's methods</a:t>
            </a:r>
            <a:endParaRPr lang="en-US"/>
          </a:p>
          <a:p>
            <a:pPr>
              <a:lnSpc>
                <a:spcPct val="150000"/>
              </a:lnSpc>
            </a:pPr>
            <a:r>
              <a:rPr lang="en-GB" sz="2800">
                <a:ea typeface="+mn-lt"/>
                <a:cs typeface="+mn-lt"/>
              </a:rPr>
              <a:t>Uses mwbs a lot – less closedly, good routine necessary..</a:t>
            </a:r>
          </a:p>
          <a:p>
            <a:pPr>
              <a:lnSpc>
                <a:spcPct val="150000"/>
              </a:lnSpc>
            </a:pPr>
            <a:r>
              <a:rPr lang="en-GB" sz="2800">
                <a:ea typeface="+mn-lt"/>
                <a:cs typeface="+mn-lt"/>
              </a:rPr>
              <a:t>(good Q: why did I choose X's mwb?)</a:t>
            </a: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  <a:cs typeface="Arial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  <a:cs typeface="Arial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8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896944"/>
            <a:ext cx="12190411" cy="5961056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Findings </a:t>
            </a:r>
            <a:r>
              <a:rPr lang="en-GB" dirty="0" err="1"/>
              <a:t>contd</a:t>
            </a:r>
            <a:r>
              <a:rPr lang="en-GB" dirty="0"/>
              <a:t> (some are only guesses)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719" y="1494485"/>
            <a:ext cx="11076972" cy="43213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+mj-lt"/>
              </a:rPr>
              <a:t>Teach to the TOP, scaffold at the bottom, Extn always available.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+mj-lt"/>
              </a:rPr>
              <a:t>There will be floundering (but less despair –see CM’s data)</a:t>
            </a: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</a:endParaRPr>
          </a:p>
          <a:p>
            <a:r>
              <a:rPr lang="en-GB" sz="2800">
                <a:ea typeface="+mn-lt"/>
                <a:cs typeface="+mn-lt"/>
              </a:rPr>
              <a:t>Teacher skill/agency/autonomy/prof Self Esteem enhanced?</a:t>
            </a:r>
          </a:p>
          <a:p>
            <a:pPr>
              <a:lnSpc>
                <a:spcPct val="150000"/>
              </a:lnSpc>
            </a:pPr>
            <a:r>
              <a:rPr lang="en-GB" sz="2800">
                <a:latin typeface="+mj-lt"/>
                <a:cs typeface="Arial"/>
              </a:rPr>
              <a:t>Outliers benefit least academically (but socially...) Pros&gt;Cons JH</a:t>
            </a:r>
            <a:endParaRPr lang="en-GB" sz="280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+mj-lt"/>
              </a:rPr>
              <a:t>Other ways are possible: Hindle (learning journeys) Blair (IBL)…</a:t>
            </a: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827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4FA4-A072-43B6-A5C9-2E0429B8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Caution: Small sample (n=190 ?)</a:t>
            </a:r>
            <a:endParaRPr lang="en-US"/>
          </a:p>
        </p:txBody>
      </p:sp>
      <p:pic>
        <p:nvPicPr>
          <p:cNvPr id="3" name="Picture 3" descr="Chart, bar chart, histogram&#10;&#10;Description automatically generated">
            <a:extLst>
              <a:ext uri="{FF2B5EF4-FFF2-40B4-BE49-F238E27FC236}">
                <a16:creationId xmlns:a16="http://schemas.microsoft.com/office/drawing/2014/main" id="{125582C9-A341-42AF-9015-2527FDD2E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909" y="1429906"/>
            <a:ext cx="12622922" cy="4392326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0877D0E-23DB-4C2C-A5CE-A54CF4F1D655}"/>
              </a:ext>
            </a:extLst>
          </p:cNvPr>
          <p:cNvSpPr/>
          <p:nvPr/>
        </p:nvSpPr>
        <p:spPr>
          <a:xfrm>
            <a:off x="9094077" y="1165125"/>
            <a:ext cx="3568259" cy="2543922"/>
          </a:xfrm>
          <a:prstGeom prst="cloudCallout">
            <a:avLst/>
          </a:prstGeom>
          <a:gradFill flip="none" rotWithShape="1">
            <a:gsLst>
              <a:gs pos="70000">
                <a:srgbClr val="00487E">
                  <a:lumMod val="85000"/>
                  <a:lumOff val="15000"/>
                </a:srgbClr>
              </a:gs>
              <a:gs pos="17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  <a:cs typeface="Arial"/>
              </a:rPr>
              <a:t>Wot, no tail?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89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896944"/>
            <a:ext cx="12190411" cy="5961056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Findings </a:t>
            </a:r>
            <a:r>
              <a:rPr lang="en-GB" err="1"/>
              <a:t>contd</a:t>
            </a:r>
            <a:r>
              <a:rPr lang="en-GB"/>
              <a:t> (some are only guesses): Changing carefully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4593" y="897781"/>
            <a:ext cx="12108601" cy="77684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+mj-lt"/>
              </a:rPr>
              <a:t>Parents – messaging is important, </a:t>
            </a:r>
            <a:r>
              <a:rPr lang="en-GB" sz="2800" err="1">
                <a:latin typeface="+mj-lt"/>
              </a:rPr>
              <a:t>esp</a:t>
            </a:r>
            <a:r>
              <a:rPr lang="en-GB" sz="2800" dirty="0">
                <a:latin typeface="+mj-lt"/>
              </a:rPr>
              <a:t> for ‘top set’ who believe their kid’s membership part of ‘natural order’ (Francis, 2017)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+mj-lt"/>
              </a:rPr>
              <a:t>:. Have SLT backing….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+mj-lt"/>
              </a:rPr>
              <a:t>One year group at a time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+mj-lt"/>
              </a:rPr>
              <a:t>Start with </a:t>
            </a:r>
            <a:r>
              <a:rPr lang="en-GB" sz="2800" err="1">
                <a:latin typeface="+mj-lt"/>
              </a:rPr>
              <a:t>keenies</a:t>
            </a:r>
            <a:r>
              <a:rPr lang="en-GB" sz="2800">
                <a:latin typeface="+mj-lt"/>
              </a:rPr>
              <a:t>...CPD is a MUST...SKT and contingent skills IMPROVE</a:t>
            </a:r>
          </a:p>
          <a:p>
            <a:pPr>
              <a:lnSpc>
                <a:spcPct val="150000"/>
              </a:lnSpc>
            </a:pPr>
            <a:r>
              <a:rPr lang="en-GB" sz="2800">
                <a:latin typeface="+mj-lt"/>
              </a:rPr>
              <a:t>Plan collaboratively, discuss maths SKT, find/agree exp P resp – share year </a:t>
            </a:r>
            <a:r>
              <a:rPr lang="en-GB" sz="2800" dirty="0">
                <a:latin typeface="+mj-lt"/>
              </a:rPr>
              <a:t>groups</a:t>
            </a:r>
            <a:endParaRPr lang="en-GB" sz="2800" dirty="0">
              <a:latin typeface="+mj-lt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GB" sz="2800" b="1" dirty="0">
                <a:latin typeface="+mj-lt"/>
              </a:rPr>
              <a:t>Sets</a:t>
            </a:r>
            <a:r>
              <a:rPr lang="en-GB" sz="2800" dirty="0">
                <a:latin typeface="+mj-lt"/>
              </a:rPr>
              <a:t> are created on tested performance, influenced by SES, birth date, test </a:t>
            </a:r>
            <a:r>
              <a:rPr lang="en-GB" sz="2800">
                <a:latin typeface="+mj-lt"/>
              </a:rPr>
              <a:t>style, language, culture,...and cause self fulfg proph by various mechs</a:t>
            </a:r>
            <a:endParaRPr lang="en-GB" sz="2800">
              <a:latin typeface="+mj-lt"/>
              <a:cs typeface="Arial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0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896944"/>
            <a:ext cx="12190411" cy="5961056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the future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116" y="862611"/>
            <a:ext cx="11076972" cy="56676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>
                <a:latin typeface="+mj-lt"/>
              </a:rPr>
              <a:t>Discussion Qs: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Do we NEED to set </a:t>
            </a:r>
            <a:r>
              <a:rPr lang="en-GB" sz="2000" dirty="0">
                <a:latin typeface="+mj-lt"/>
              </a:rPr>
              <a:t>to prepare for tiered GCSE exams? When?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Teacher Qing: </a:t>
            </a:r>
            <a:r>
              <a:rPr lang="en-GB" sz="2000" dirty="0">
                <a:latin typeface="+mj-lt"/>
              </a:rPr>
              <a:t>Challenging kids with high prior attainment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>
                <a:latin typeface="+mj-lt"/>
              </a:rPr>
              <a:t>HOW do 2ary Ts learn ho</a:t>
            </a:r>
            <a:r>
              <a:rPr lang="en-GB" sz="2000">
                <a:latin typeface="+mj-lt"/>
                <a:cs typeface="Arial"/>
              </a:rPr>
              <a:t>w 1ary Ts teach? LAPs</a:t>
            </a:r>
            <a:r>
              <a:rPr lang="en-GB" sz="2000" i="1">
                <a:latin typeface="+mj-lt"/>
                <a:cs typeface="Arial"/>
              </a:rPr>
              <a:t> think</a:t>
            </a:r>
            <a:r>
              <a:rPr lang="en-GB" sz="2000">
                <a:latin typeface="+mj-lt"/>
                <a:cs typeface="Arial"/>
              </a:rPr>
              <a:t> they're starting over</a:t>
            </a:r>
            <a:endParaRPr lang="en-GB" sz="2000" dirty="0"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How best to engage reluctant colleagues? Parents? SLT?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 err="1">
                <a:latin typeface="+mj-lt"/>
              </a:rPr>
              <a:t>SoL</a:t>
            </a:r>
            <a:r>
              <a:rPr lang="en-GB" sz="2800" dirty="0">
                <a:latin typeface="+mj-lt"/>
              </a:rPr>
              <a:t>: Share? </a:t>
            </a:r>
            <a:r>
              <a:rPr lang="en-GB" sz="2000" dirty="0">
                <a:latin typeface="+mj-lt"/>
              </a:rPr>
              <a:t>(Evolution, </a:t>
            </a:r>
            <a:r>
              <a:rPr lang="en-GB" sz="2000" dirty="0" err="1">
                <a:latin typeface="+mj-lt"/>
              </a:rPr>
              <a:t>Kyozai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Kenkyu</a:t>
            </a:r>
            <a:r>
              <a:rPr lang="en-GB" sz="2000" dirty="0">
                <a:latin typeface="+mj-lt"/>
              </a:rPr>
              <a:t>, Predicted Pupil responses)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Collaboration – </a:t>
            </a:r>
            <a:r>
              <a:rPr lang="en-GB" sz="2000" dirty="0">
                <a:latin typeface="+mj-lt"/>
              </a:rPr>
              <a:t>Nottingham City/County, EME, EMW Hubs?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How to continue our collaboration 2020-21</a:t>
            </a:r>
            <a:r>
              <a:rPr lang="en-GB" sz="2000" dirty="0">
                <a:latin typeface="+mj-lt"/>
              </a:rPr>
              <a:t>? (Video? </a:t>
            </a:r>
            <a:r>
              <a:rPr lang="en-GB" sz="2000" dirty="0" err="1">
                <a:latin typeface="+mj-lt"/>
              </a:rPr>
              <a:t>Teachmeets</a:t>
            </a:r>
            <a:r>
              <a:rPr lang="en-GB" sz="2000" dirty="0">
                <a:latin typeface="+mj-lt"/>
              </a:rPr>
              <a:t>? </a:t>
            </a:r>
            <a:r>
              <a:rPr lang="en-GB" sz="2000" dirty="0" err="1">
                <a:latin typeface="+mj-lt"/>
              </a:rPr>
              <a:t>HoDs</a:t>
            </a:r>
            <a:r>
              <a:rPr lang="en-GB" sz="2000" dirty="0">
                <a:latin typeface="+mj-lt"/>
              </a:rPr>
              <a:t> network?)</a:t>
            </a:r>
          </a:p>
        </p:txBody>
      </p:sp>
    </p:spTree>
    <p:extLst>
      <p:ext uri="{BB962C8B-B14F-4D97-AF65-F5344CB8AC3E}">
        <p14:creationId xmlns:p14="http://schemas.microsoft.com/office/powerpoint/2010/main" val="63591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1998" cy="68534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-4528"/>
            <a:ext cx="12191999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16000" y="1718441"/>
            <a:ext cx="3960000" cy="229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5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Keep in touch</a:t>
            </a:r>
            <a:endParaRPr lang="en-US">
              <a:cs typeface="Arial"/>
            </a:endParaRPr>
          </a:p>
          <a:p>
            <a:r>
              <a:rPr lang="en-US" sz="17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mark.simmons@nottingham.ac.uk</a:t>
            </a:r>
            <a:endParaRPr lang="en-US" sz="1700">
              <a:solidFill>
                <a:srgbClr val="FFFF00"/>
              </a:solidFill>
              <a:cs typeface="Arial"/>
            </a:endParaRPr>
          </a:p>
          <a:p>
            <a:r>
              <a:rPr lang="en-US" sz="1700" dirty="0">
                <a:cs typeface="Arial"/>
              </a:rPr>
              <a:t>@simmo1363</a:t>
            </a:r>
            <a:endParaRPr lang="en-US" sz="1700" dirty="0"/>
          </a:p>
          <a:p>
            <a:endParaRPr lang="en-GB" sz="1700" dirty="0"/>
          </a:p>
        </p:txBody>
      </p:sp>
      <p:sp>
        <p:nvSpPr>
          <p:cNvPr id="8" name="Rectangle 7"/>
          <p:cNvSpPr/>
          <p:nvPr/>
        </p:nvSpPr>
        <p:spPr>
          <a:xfrm>
            <a:off x="4022215" y="1343492"/>
            <a:ext cx="3960000" cy="39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2450800" cy="904345"/>
          </a:xfrm>
          <a:prstGeom prst="rect">
            <a:avLst/>
          </a:prstGeom>
        </p:spPr>
      </p:pic>
      <p:sp>
        <p:nvSpPr>
          <p:cNvPr id="12" name="Text Placeholder 5"/>
          <p:cNvSpPr txBox="1">
            <a:spLocks/>
          </p:cNvSpPr>
          <p:nvPr/>
        </p:nvSpPr>
        <p:spPr>
          <a:xfrm>
            <a:off x="5449666" y="3887207"/>
            <a:ext cx="1802916" cy="7154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err="1"/>
              <a:t>UoNSoE</a:t>
            </a:r>
            <a:endParaRPr lang="en-GB" dirty="0"/>
          </a:p>
          <a:p>
            <a:pPr algn="l"/>
            <a:r>
              <a:rPr lang="en-GB" dirty="0"/>
              <a:t>@</a:t>
            </a:r>
            <a:r>
              <a:rPr lang="en-GB" dirty="0" err="1"/>
              <a:t>UoNSoE</a:t>
            </a:r>
            <a:endParaRPr lang="en-GB" dirty="0"/>
          </a:p>
        </p:txBody>
      </p:sp>
      <p:pic>
        <p:nvPicPr>
          <p:cNvPr id="13" name="Picture 2" descr="Image result for square facebook logo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76" t="4642" r="4130" b="3931"/>
          <a:stretch/>
        </p:blipFill>
        <p:spPr bwMode="auto">
          <a:xfrm>
            <a:off x="5168649" y="3887208"/>
            <a:ext cx="283682" cy="2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square facebook logo"/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5984" y="4309956"/>
            <a:ext cx="283682" cy="2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85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27648" y="2323729"/>
            <a:ext cx="6408712" cy="1177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9984" y="2323730"/>
            <a:ext cx="8564488" cy="1105271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400058"/>
                </a:solidFill>
                <a:uFill>
                  <a:solidFill>
                    <a:srgbClr val="BC80CC"/>
                  </a:solidFill>
                </a:uFill>
              </a:rPr>
              <a:t>Professional learning:</a:t>
            </a:r>
            <a:br>
              <a:rPr lang="en-GB" sz="3200" b="1" dirty="0">
                <a:solidFill>
                  <a:srgbClr val="400058"/>
                </a:solidFill>
                <a:uFill>
                  <a:solidFill>
                    <a:srgbClr val="BC80CC"/>
                  </a:solidFill>
                </a:uFill>
              </a:rPr>
            </a:br>
            <a:r>
              <a:rPr lang="en-GB" sz="3200" b="1" dirty="0">
                <a:solidFill>
                  <a:srgbClr val="400058"/>
                </a:solidFill>
                <a:uFill>
                  <a:solidFill>
                    <a:srgbClr val="BC80CC"/>
                  </a:solidFill>
                </a:uFill>
              </a:rPr>
              <a:t>The potential of lesson study</a:t>
            </a:r>
            <a:endParaRPr lang="en-US" sz="3200" b="1" dirty="0">
              <a:solidFill>
                <a:srgbClr val="400058"/>
              </a:solidFill>
              <a:uFill>
                <a:solidFill>
                  <a:srgbClr val="BC80CC"/>
                </a:solidFill>
              </a:u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EACD-F23C-4520-9F3B-DE0AABD83A4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8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741368"/>
            <a:ext cx="9144000" cy="116632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779984" y="1180730"/>
            <a:ext cx="8564488" cy="648071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uFill>
                  <a:solidFill>
                    <a:srgbClr val="BC80CC"/>
                  </a:solidFill>
                </a:uFill>
              </a:rPr>
              <a:t>Overview</a:t>
            </a:r>
            <a:endParaRPr lang="en-US" sz="3200" b="1" dirty="0">
              <a:uFill>
                <a:solidFill>
                  <a:srgbClr val="BC80CC"/>
                </a:solidFill>
              </a:u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EACD-F23C-4520-9F3B-DE0AABD83A4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52600" y="1905000"/>
            <a:ext cx="8568952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/>
              <a:t>Lesson study: why? what? how? Remember L3?</a:t>
            </a:r>
            <a:endParaRPr lang="en-GB" sz="2400" dirty="0"/>
          </a:p>
          <a:p>
            <a:endParaRPr lang="en-GB" sz="2400" dirty="0"/>
          </a:p>
          <a:p>
            <a:r>
              <a:rPr lang="en-GB" sz="2400" b="1" dirty="0"/>
              <a:t>Lesson study in Japan</a:t>
            </a:r>
            <a:r>
              <a:rPr lang="en-GB" sz="2400" dirty="0"/>
              <a:t>: focussing on concept development</a:t>
            </a:r>
          </a:p>
          <a:p>
            <a:endParaRPr lang="en-GB" sz="2400" dirty="0"/>
          </a:p>
          <a:p>
            <a:r>
              <a:rPr lang="en-GB" sz="2400" b="1" dirty="0"/>
              <a:t>Lesson study in England</a:t>
            </a:r>
            <a:r>
              <a:rPr lang="en-GB" sz="2400" dirty="0"/>
              <a:t>: focussing on TMMAG and...</a:t>
            </a:r>
            <a:endParaRPr lang="en-GB" sz="2400" dirty="0">
              <a:ea typeface="Tahoma"/>
              <a:cs typeface="Tahoma"/>
            </a:endParaRP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3518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741368"/>
            <a:ext cx="9144000" cy="116632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779984" y="1364577"/>
            <a:ext cx="8564488" cy="648071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400058"/>
                </a:solidFill>
                <a:uFill>
                  <a:solidFill>
                    <a:srgbClr val="BC80CC"/>
                  </a:solidFill>
                </a:uFill>
              </a:rPr>
              <a:t>International studies:</a:t>
            </a:r>
            <a:endParaRPr lang="en-US" sz="3200" b="1" dirty="0">
              <a:solidFill>
                <a:srgbClr val="400058"/>
              </a:solidFill>
              <a:uFill>
                <a:solidFill>
                  <a:srgbClr val="BC80CC"/>
                </a:solidFill>
              </a:u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EACD-F23C-4520-9F3B-DE0AABD83A4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52600" y="2012648"/>
            <a:ext cx="85689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PISA &amp; TIMSS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79984" y="476673"/>
            <a:ext cx="8564488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rgbClr val="400058"/>
                </a:solidFill>
                <a:uFill>
                  <a:solidFill>
                    <a:srgbClr val="BC80CC"/>
                  </a:solidFill>
                </a:uFill>
              </a:rPr>
              <a:t>Lesson Study: why (the interest)?</a:t>
            </a:r>
            <a:endParaRPr lang="en-US" sz="3200" b="1" dirty="0">
              <a:solidFill>
                <a:srgbClr val="400058"/>
              </a:solidFill>
              <a:uFill>
                <a:solidFill>
                  <a:srgbClr val="BC80CC"/>
                </a:solidFill>
              </a:uFill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44" y="2564904"/>
            <a:ext cx="2664296" cy="2664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7528" y="522920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The Teaching Gap:</a:t>
            </a:r>
          </a:p>
          <a:p>
            <a:r>
              <a:rPr lang="en-GB" sz="2400" dirty="0"/>
              <a:t>The best ideas from the world’s teachers for improving education in the classroom</a:t>
            </a:r>
          </a:p>
          <a:p>
            <a:r>
              <a:rPr lang="en-GB" sz="2400" dirty="0"/>
              <a:t>Stigler &amp; </a:t>
            </a:r>
            <a:r>
              <a:rPr lang="en-GB" sz="2400" dirty="0" err="1"/>
              <a:t>Hiebert</a:t>
            </a:r>
            <a:r>
              <a:rPr lang="en-GB" sz="2400" dirty="0"/>
              <a:t> (1999)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615" y="2148856"/>
            <a:ext cx="3493170" cy="305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741368"/>
            <a:ext cx="9144000" cy="116632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779984" y="476673"/>
            <a:ext cx="8564488" cy="648071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400058"/>
                </a:solidFill>
                <a:uFill>
                  <a:solidFill>
                    <a:srgbClr val="BC80CC"/>
                  </a:solidFill>
                </a:uFill>
              </a:rPr>
              <a:t>Lesson Study: what? how?</a:t>
            </a:r>
            <a:endParaRPr lang="en-US" sz="3200" b="1" dirty="0">
              <a:solidFill>
                <a:srgbClr val="400058"/>
              </a:solidFill>
              <a:uFill>
                <a:solidFill>
                  <a:srgbClr val="BC80CC"/>
                </a:solidFill>
              </a:u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EACD-F23C-4520-9F3B-DE0AABD83A4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72064" y="1628801"/>
            <a:ext cx="3995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Lesson Study provides for school-based professional learning of both individual teachers and departments.</a:t>
            </a:r>
          </a:p>
          <a:p>
            <a:endParaRPr lang="en-GB" sz="2400" b="1" dirty="0"/>
          </a:p>
          <a:p>
            <a:r>
              <a:rPr lang="en-GB" sz="2400" b="1" dirty="0"/>
              <a:t>In Japan it is long-established and has high status with schools drawing on specialist subject expertise often from university-based colleagues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38000"/>
          </a:blip>
          <a:stretch>
            <a:fillRect/>
          </a:stretch>
        </p:blipFill>
        <p:spPr>
          <a:xfrm>
            <a:off x="1991544" y="1268760"/>
            <a:ext cx="43815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741368"/>
            <a:ext cx="9144000" cy="116632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779984" y="476673"/>
            <a:ext cx="8564488" cy="648071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400058"/>
                </a:solidFill>
                <a:uFill>
                  <a:solidFill>
                    <a:srgbClr val="BC80CC"/>
                  </a:solidFill>
                </a:uFill>
              </a:rPr>
              <a:t>Lesson Study process:</a:t>
            </a:r>
            <a:endParaRPr lang="en-US" sz="3200" b="1" dirty="0">
              <a:solidFill>
                <a:srgbClr val="400058"/>
              </a:solidFill>
              <a:uFill>
                <a:solidFill>
                  <a:srgbClr val="BC80CC"/>
                </a:solidFill>
              </a:u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EACD-F23C-4520-9F3B-DE0AABD83A4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75720" y="1484784"/>
            <a:ext cx="1080120" cy="10801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47728" y="1628800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Identify research focus</a:t>
            </a:r>
          </a:p>
        </p:txBody>
      </p:sp>
      <p:sp>
        <p:nvSpPr>
          <p:cNvPr id="10" name="Oval 9"/>
          <p:cNvSpPr/>
          <p:nvPr/>
        </p:nvSpPr>
        <p:spPr>
          <a:xfrm>
            <a:off x="5087888" y="2420888"/>
            <a:ext cx="1080120" cy="1080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59896" y="2564904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Plan research lesson</a:t>
            </a:r>
          </a:p>
        </p:txBody>
      </p:sp>
      <p:sp>
        <p:nvSpPr>
          <p:cNvPr id="15" name="Oval 14"/>
          <p:cNvSpPr/>
          <p:nvPr/>
        </p:nvSpPr>
        <p:spPr>
          <a:xfrm>
            <a:off x="5087888" y="3861048"/>
            <a:ext cx="1080120" cy="1080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59896" y="4005064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Teach research lesson</a:t>
            </a:r>
          </a:p>
        </p:txBody>
      </p:sp>
      <p:sp>
        <p:nvSpPr>
          <p:cNvPr id="17" name="Oval 16"/>
          <p:cNvSpPr/>
          <p:nvPr/>
        </p:nvSpPr>
        <p:spPr>
          <a:xfrm>
            <a:off x="3575720" y="4653136"/>
            <a:ext cx="1080120" cy="1080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47728" y="4797152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Analyse</a:t>
            </a:r>
            <a:r>
              <a:rPr lang="en-US" sz="1400" dirty="0">
                <a:solidFill>
                  <a:schemeClr val="bg1"/>
                </a:solidFill>
              </a:rPr>
              <a:t> research lesson</a:t>
            </a:r>
          </a:p>
        </p:txBody>
      </p:sp>
      <p:sp>
        <p:nvSpPr>
          <p:cNvPr id="19" name="Oval 18"/>
          <p:cNvSpPr/>
          <p:nvPr/>
        </p:nvSpPr>
        <p:spPr>
          <a:xfrm>
            <a:off x="2063552" y="2420888"/>
            <a:ext cx="1080120" cy="1080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47528" y="270892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Dissemination</a:t>
            </a:r>
          </a:p>
        </p:txBody>
      </p:sp>
      <p:sp>
        <p:nvSpPr>
          <p:cNvPr id="21" name="Oval 20"/>
          <p:cNvSpPr/>
          <p:nvPr/>
        </p:nvSpPr>
        <p:spPr>
          <a:xfrm>
            <a:off x="2063552" y="3861048"/>
            <a:ext cx="1080120" cy="1080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35560" y="4005064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Revise research lesson</a:t>
            </a:r>
          </a:p>
        </p:txBody>
      </p:sp>
      <p:sp>
        <p:nvSpPr>
          <p:cNvPr id="6" name="Right Arrow 5"/>
          <p:cNvSpPr/>
          <p:nvPr/>
        </p:nvSpPr>
        <p:spPr>
          <a:xfrm rot="2142058">
            <a:off x="4754479" y="2249424"/>
            <a:ext cx="291857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ight Arrow 22"/>
          <p:cNvSpPr/>
          <p:nvPr/>
        </p:nvSpPr>
        <p:spPr>
          <a:xfrm rot="19457942" flipH="1">
            <a:off x="4754480" y="4625689"/>
            <a:ext cx="291857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142058">
            <a:off x="3170303" y="4625689"/>
            <a:ext cx="291857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9457942" flipV="1">
            <a:off x="3098295" y="2177417"/>
            <a:ext cx="291857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447928" y="3573016"/>
            <a:ext cx="432048" cy="216024"/>
          </a:xfrm>
          <a:prstGeom prst="downArrow">
            <a:avLst/>
          </a:prstGeom>
          <a:solidFill>
            <a:srgbClr val="A6A6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flipV="1">
            <a:off x="2351584" y="3573016"/>
            <a:ext cx="432048" cy="216024"/>
          </a:xfrm>
          <a:prstGeom prst="downArrow">
            <a:avLst/>
          </a:prstGeom>
          <a:solidFill>
            <a:srgbClr val="A6A6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72064" y="1628800"/>
            <a:ext cx="3995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Research focus often linked to a whole-school focus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678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741368"/>
            <a:ext cx="9144000" cy="116632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779984" y="476673"/>
            <a:ext cx="8564488" cy="648071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400058"/>
                </a:solidFill>
                <a:uFill>
                  <a:solidFill>
                    <a:srgbClr val="BC80CC"/>
                  </a:solidFill>
                </a:uFill>
              </a:rPr>
              <a:t>Lesson Study process:</a:t>
            </a:r>
            <a:endParaRPr lang="en-US" sz="3200" b="1" dirty="0">
              <a:solidFill>
                <a:srgbClr val="400058"/>
              </a:solidFill>
              <a:uFill>
                <a:solidFill>
                  <a:srgbClr val="BC80CC"/>
                </a:solidFill>
              </a:u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EACD-F23C-4520-9F3B-DE0AABD83A4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75720" y="1484784"/>
            <a:ext cx="1080120" cy="108012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47728" y="1628800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Identify research focus</a:t>
            </a:r>
          </a:p>
        </p:txBody>
      </p:sp>
      <p:sp>
        <p:nvSpPr>
          <p:cNvPr id="10" name="Oval 9"/>
          <p:cNvSpPr/>
          <p:nvPr/>
        </p:nvSpPr>
        <p:spPr>
          <a:xfrm>
            <a:off x="5087888" y="2420888"/>
            <a:ext cx="1080120" cy="10801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59896" y="2564904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Plan research lesson</a:t>
            </a:r>
          </a:p>
        </p:txBody>
      </p:sp>
      <p:sp>
        <p:nvSpPr>
          <p:cNvPr id="15" name="Oval 14"/>
          <p:cNvSpPr/>
          <p:nvPr/>
        </p:nvSpPr>
        <p:spPr>
          <a:xfrm>
            <a:off x="5087888" y="3861048"/>
            <a:ext cx="1080120" cy="1080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59896" y="4005064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Teach research lesson</a:t>
            </a:r>
          </a:p>
        </p:txBody>
      </p:sp>
      <p:sp>
        <p:nvSpPr>
          <p:cNvPr id="17" name="Oval 16"/>
          <p:cNvSpPr/>
          <p:nvPr/>
        </p:nvSpPr>
        <p:spPr>
          <a:xfrm>
            <a:off x="3575720" y="4653136"/>
            <a:ext cx="1080120" cy="1080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47728" y="4797152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Analyse</a:t>
            </a:r>
            <a:r>
              <a:rPr lang="en-US" sz="1400" dirty="0">
                <a:solidFill>
                  <a:schemeClr val="bg1"/>
                </a:solidFill>
              </a:rPr>
              <a:t> research lesson</a:t>
            </a:r>
          </a:p>
        </p:txBody>
      </p:sp>
      <p:sp>
        <p:nvSpPr>
          <p:cNvPr id="19" name="Oval 18"/>
          <p:cNvSpPr/>
          <p:nvPr/>
        </p:nvSpPr>
        <p:spPr>
          <a:xfrm>
            <a:off x="2063552" y="2420888"/>
            <a:ext cx="1080120" cy="1080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47528" y="270892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Dissemination</a:t>
            </a:r>
          </a:p>
        </p:txBody>
      </p:sp>
      <p:sp>
        <p:nvSpPr>
          <p:cNvPr id="21" name="Oval 20"/>
          <p:cNvSpPr/>
          <p:nvPr/>
        </p:nvSpPr>
        <p:spPr>
          <a:xfrm>
            <a:off x="2063552" y="3861048"/>
            <a:ext cx="1080120" cy="1080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35560" y="4005064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Revise research lesson</a:t>
            </a:r>
          </a:p>
        </p:txBody>
      </p:sp>
      <p:sp>
        <p:nvSpPr>
          <p:cNvPr id="6" name="Right Arrow 5"/>
          <p:cNvSpPr/>
          <p:nvPr/>
        </p:nvSpPr>
        <p:spPr>
          <a:xfrm rot="2142058">
            <a:off x="4754479" y="2249424"/>
            <a:ext cx="291857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ight Arrow 22"/>
          <p:cNvSpPr/>
          <p:nvPr/>
        </p:nvSpPr>
        <p:spPr>
          <a:xfrm rot="19457942" flipH="1">
            <a:off x="4754480" y="4625689"/>
            <a:ext cx="291857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142058">
            <a:off x="3170303" y="4625689"/>
            <a:ext cx="291857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9457942" flipV="1">
            <a:off x="3098295" y="2177417"/>
            <a:ext cx="291857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447928" y="3573016"/>
            <a:ext cx="432048" cy="216024"/>
          </a:xfrm>
          <a:prstGeom prst="downArrow">
            <a:avLst/>
          </a:prstGeom>
          <a:solidFill>
            <a:srgbClr val="A6A6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flipV="1">
            <a:off x="2351584" y="3573016"/>
            <a:ext cx="432048" cy="216024"/>
          </a:xfrm>
          <a:prstGeom prst="downArrow">
            <a:avLst/>
          </a:prstGeom>
          <a:solidFill>
            <a:srgbClr val="A6A6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72064" y="1628800"/>
            <a:ext cx="3995936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 dirty="0"/>
              <a:t>Joint planning with shared ownership</a:t>
            </a:r>
          </a:p>
          <a:p>
            <a:endParaRPr lang="en-GB" sz="2400" b="1" dirty="0"/>
          </a:p>
          <a:p>
            <a:r>
              <a:rPr lang="en-GB" sz="2400" b="1" dirty="0"/>
              <a:t>Japan – focus on concept development</a:t>
            </a:r>
          </a:p>
          <a:p>
            <a:endParaRPr lang="en-GB" sz="2400" b="1" dirty="0"/>
          </a:p>
          <a:p>
            <a:r>
              <a:rPr lang="en-GB" sz="2400" b="1" dirty="0"/>
              <a:t>England- how can all make progress in TMMAG?</a:t>
            </a:r>
            <a:endParaRPr lang="en-GB" sz="2400" b="1" dirty="0">
              <a:ea typeface="Tahoma"/>
              <a:cs typeface="Tahoma"/>
            </a:endParaRP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950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741368"/>
            <a:ext cx="9144000" cy="116632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779984" y="476673"/>
            <a:ext cx="8564488" cy="648071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400058"/>
                </a:solidFill>
                <a:uFill>
                  <a:solidFill>
                    <a:srgbClr val="BC80CC"/>
                  </a:solidFill>
                </a:uFill>
              </a:rPr>
              <a:t>Lesson Study process:</a:t>
            </a:r>
            <a:endParaRPr lang="en-US" sz="3200" b="1" dirty="0">
              <a:solidFill>
                <a:srgbClr val="400058"/>
              </a:solidFill>
              <a:uFill>
                <a:solidFill>
                  <a:srgbClr val="BC80CC"/>
                </a:solidFill>
              </a:u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EACD-F23C-4520-9F3B-DE0AABD83A4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75720" y="1484784"/>
            <a:ext cx="1080120" cy="108012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47728" y="1628800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Identify research focus</a:t>
            </a:r>
          </a:p>
        </p:txBody>
      </p:sp>
      <p:sp>
        <p:nvSpPr>
          <p:cNvPr id="10" name="Oval 9"/>
          <p:cNvSpPr/>
          <p:nvPr/>
        </p:nvSpPr>
        <p:spPr>
          <a:xfrm>
            <a:off x="5087888" y="2420888"/>
            <a:ext cx="1080120" cy="1080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59896" y="2564904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Plan research lesson</a:t>
            </a:r>
          </a:p>
        </p:txBody>
      </p:sp>
      <p:sp>
        <p:nvSpPr>
          <p:cNvPr id="15" name="Oval 14"/>
          <p:cNvSpPr/>
          <p:nvPr/>
        </p:nvSpPr>
        <p:spPr>
          <a:xfrm>
            <a:off x="5087888" y="3861048"/>
            <a:ext cx="1080120" cy="108012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59896" y="4005064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Teach research lesson</a:t>
            </a:r>
          </a:p>
        </p:txBody>
      </p:sp>
      <p:sp>
        <p:nvSpPr>
          <p:cNvPr id="17" name="Oval 16"/>
          <p:cNvSpPr/>
          <p:nvPr/>
        </p:nvSpPr>
        <p:spPr>
          <a:xfrm>
            <a:off x="3575720" y="4653136"/>
            <a:ext cx="1080120" cy="1080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47728" y="4797152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</a:rPr>
              <a:t>Analyse</a:t>
            </a:r>
            <a:r>
              <a:rPr lang="en-US" sz="1400" dirty="0">
                <a:solidFill>
                  <a:schemeClr val="bg1"/>
                </a:solidFill>
              </a:rPr>
              <a:t> research lesson</a:t>
            </a:r>
          </a:p>
        </p:txBody>
      </p:sp>
      <p:sp>
        <p:nvSpPr>
          <p:cNvPr id="19" name="Oval 18"/>
          <p:cNvSpPr/>
          <p:nvPr/>
        </p:nvSpPr>
        <p:spPr>
          <a:xfrm>
            <a:off x="2063552" y="2420888"/>
            <a:ext cx="1080120" cy="1080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47528" y="2708921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Dissemination</a:t>
            </a:r>
          </a:p>
        </p:txBody>
      </p:sp>
      <p:sp>
        <p:nvSpPr>
          <p:cNvPr id="21" name="Oval 20"/>
          <p:cNvSpPr/>
          <p:nvPr/>
        </p:nvSpPr>
        <p:spPr>
          <a:xfrm>
            <a:off x="2063552" y="3861048"/>
            <a:ext cx="1080120" cy="108012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35560" y="4005064"/>
            <a:ext cx="86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Revise research lesson</a:t>
            </a:r>
          </a:p>
        </p:txBody>
      </p:sp>
      <p:sp>
        <p:nvSpPr>
          <p:cNvPr id="6" name="Right Arrow 5"/>
          <p:cNvSpPr/>
          <p:nvPr/>
        </p:nvSpPr>
        <p:spPr>
          <a:xfrm rot="2142058">
            <a:off x="4754479" y="2249424"/>
            <a:ext cx="291857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ight Arrow 22"/>
          <p:cNvSpPr/>
          <p:nvPr/>
        </p:nvSpPr>
        <p:spPr>
          <a:xfrm rot="19457942" flipH="1">
            <a:off x="4754480" y="4625689"/>
            <a:ext cx="291857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2142058">
            <a:off x="3170303" y="4625689"/>
            <a:ext cx="291857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9457942" flipV="1">
            <a:off x="3098295" y="2177417"/>
            <a:ext cx="291857" cy="432048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447928" y="3573016"/>
            <a:ext cx="432048" cy="216024"/>
          </a:xfrm>
          <a:prstGeom prst="downArrow">
            <a:avLst/>
          </a:prstGeom>
          <a:solidFill>
            <a:srgbClr val="A6A6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flipV="1">
            <a:off x="2351584" y="3573016"/>
            <a:ext cx="432048" cy="216024"/>
          </a:xfrm>
          <a:prstGeom prst="downArrow">
            <a:avLst/>
          </a:prstGeom>
          <a:solidFill>
            <a:srgbClr val="A6A6A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72064" y="1628800"/>
            <a:ext cx="3995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Class teacher teaches lesson in line with plan</a:t>
            </a:r>
          </a:p>
          <a:p>
            <a:r>
              <a:rPr lang="en-GB" sz="2400" b="1" dirty="0"/>
              <a:t>Other teachers observe students’ learning without interfering (make notes, photograph students’ work) 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970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otts">
      <a:dk1>
        <a:sysClr val="windowText" lastClr="000000"/>
      </a:dk1>
      <a:lt1>
        <a:sysClr val="window" lastClr="FFFFFF"/>
      </a:lt1>
      <a:dk2>
        <a:srgbClr val="007DA8"/>
      </a:dk2>
      <a:lt2>
        <a:srgbClr val="009BBD"/>
      </a:lt2>
      <a:accent1>
        <a:srgbClr val="005697"/>
      </a:accent1>
      <a:accent2>
        <a:srgbClr val="1B2A6B"/>
      </a:accent2>
      <a:accent3>
        <a:srgbClr val="191A4F"/>
      </a:accent3>
      <a:accent4>
        <a:srgbClr val="B32C76"/>
      </a:accent4>
      <a:accent5>
        <a:srgbClr val="D27826"/>
      </a:accent5>
      <a:accent6>
        <a:srgbClr val="38A159"/>
      </a:accent6>
      <a:hlink>
        <a:srgbClr val="0563C1"/>
      </a:hlink>
      <a:folHlink>
        <a:srgbClr val="954F72"/>
      </a:folHlink>
    </a:clrScheme>
    <a:fontScheme name="Nott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0000">
              <a:srgbClr val="00487E">
                <a:lumMod val="85000"/>
                <a:lumOff val="15000"/>
              </a:srgbClr>
            </a:gs>
            <a:gs pos="17000">
              <a:schemeClr val="accent1"/>
            </a:gs>
            <a:gs pos="100000">
              <a:schemeClr val="accent1">
                <a:lumMod val="75000"/>
              </a:scheme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sz="2400" b="1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TT_6103 (PowerPoint Guidelines) POT_Widescreen_001" id="{81F3E3EA-E64F-4445-9547-4C0E98DD302B}" vid="{B96464EC-35CD-433F-A30D-F35B5417D542}"/>
    </a:ext>
  </a:extLst>
</a:theme>
</file>

<file path=ppt/theme/theme2.xml><?xml version="1.0" encoding="utf-8"?>
<a:theme xmlns:a="http://schemas.openxmlformats.org/drawingml/2006/main" name="Colin's powerpoin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in's powerpoints" id="{4827B570-8526-4948-BE82-A835693CECE2}" vid="{DB2E9A19-02B9-4488-8A5C-0BCA5540A59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EA13023E75B94FB4E236E5EF4ED356" ma:contentTypeVersion="13" ma:contentTypeDescription="Create a new document." ma:contentTypeScope="" ma:versionID="2997436531d6eeecc794f53cb3912854">
  <xsd:schema xmlns:xsd="http://www.w3.org/2001/XMLSchema" xmlns:xs="http://www.w3.org/2001/XMLSchema" xmlns:p="http://schemas.microsoft.com/office/2006/metadata/properties" xmlns:ns3="26dade36-14ca-4890-8dfe-98e90156b7de" xmlns:ns4="1cfe8061-82c7-4184-9117-9f627f073f1f" targetNamespace="http://schemas.microsoft.com/office/2006/metadata/properties" ma:root="true" ma:fieldsID="a872eb67b4f74d6219f59c956a2bd4ea" ns3:_="" ns4:_="">
    <xsd:import namespace="26dade36-14ca-4890-8dfe-98e90156b7de"/>
    <xsd:import namespace="1cfe8061-82c7-4184-9117-9f627f073f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dade36-14ca-4890-8dfe-98e90156b7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e8061-82c7-4184-9117-9f627f073f1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E0BAD5-0CC1-4C29-811C-3780992B44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261B54-406A-47CB-A94A-8ED267F4B5CA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cfe8061-82c7-4184-9117-9f627f073f1f"/>
    <ds:schemaRef ds:uri="http://purl.org/dc/dcmitype/"/>
    <ds:schemaRef ds:uri="http://schemas.microsoft.com/office/2006/metadata/properties"/>
    <ds:schemaRef ds:uri="http://schemas.openxmlformats.org/package/2006/metadata/core-properties"/>
    <ds:schemaRef ds:uri="26dade36-14ca-4890-8dfe-98e90156b7d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B21809-4513-43D9-A682-D24F2FA354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dade36-14ca-4890-8dfe-98e90156b7de"/>
    <ds:schemaRef ds:uri="1cfe8061-82c7-4184-9117-9f627f073f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NOTT_6103 (PowerPoint Guidelines) POT_Widescreen_002</Template>
  <TotalTime>7018</TotalTime>
  <Words>1207</Words>
  <Application>Microsoft Office PowerPoint</Application>
  <PresentationFormat>Widescreen</PresentationFormat>
  <Paragraphs>232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Georgia</vt:lpstr>
      <vt:lpstr>Tahoma</vt:lpstr>
      <vt:lpstr>Office Theme</vt:lpstr>
      <vt:lpstr>Colin's powerpoints</vt:lpstr>
      <vt:lpstr>PowerPoint Presentation</vt:lpstr>
      <vt:lpstr>Poor little Scrumbugs! What can we do?</vt:lpstr>
      <vt:lpstr>Professional learning: The potential of lesson study</vt:lpstr>
      <vt:lpstr>Overview</vt:lpstr>
      <vt:lpstr>International studies:</vt:lpstr>
      <vt:lpstr>Lesson Study: what? how?</vt:lpstr>
      <vt:lpstr>Lesson Study process:</vt:lpstr>
      <vt:lpstr>Lesson Study process:</vt:lpstr>
      <vt:lpstr>Lesson Study process:</vt:lpstr>
      <vt:lpstr>Lesson Study process:</vt:lpstr>
      <vt:lpstr>Lesson Study process:</vt:lpstr>
      <vt:lpstr>#TMMAG Lesson Study Cycle, March 2022</vt:lpstr>
      <vt:lpstr>TMMAG Video resources (Pre-edit)</vt:lpstr>
      <vt:lpstr>TMMAG 2-side guide</vt:lpstr>
      <vt:lpstr>TMMAG Video resources (Pre-edit)</vt:lpstr>
      <vt:lpstr>HAPPY SUMMER!!</vt:lpstr>
      <vt:lpstr>Teach Algebra like.....</vt:lpstr>
      <vt:lpstr>Key Findings (some are only guesses): Meaning of Lg &amp; AfL</vt:lpstr>
      <vt:lpstr>Key Findings (some are only guesses) Learning via Dialogue</vt:lpstr>
      <vt:lpstr>Key Findings (some are only guesses): Dialogue &amp; Language</vt:lpstr>
      <vt:lpstr>Key Findings contd (some are only guesses) Pedagogy contd</vt:lpstr>
      <vt:lpstr>Key Findings contd (some are only guesses)</vt:lpstr>
      <vt:lpstr>Caution: Small sample (n=190 ?)</vt:lpstr>
      <vt:lpstr>Key Findings contd (some are only guesses): Changing carefully</vt:lpstr>
      <vt:lpstr>Questions for the future</vt:lpstr>
      <vt:lpstr>PowerPoint Presentation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 Sarah</dc:creator>
  <cp:lastModifiedBy>Helen Hindle</cp:lastModifiedBy>
  <cp:revision>917</cp:revision>
  <cp:lastPrinted>2017-10-02T13:43:19Z</cp:lastPrinted>
  <dcterms:created xsi:type="dcterms:W3CDTF">2017-05-31T10:56:54Z</dcterms:created>
  <dcterms:modified xsi:type="dcterms:W3CDTF">2022-07-03T16:49:34Z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0x0101001AEA13023E75B94FB4E236E5EF4ED356</vt:lpwstr>
  </property>
</Properties>
</file>