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webextensions/webextension1.xml" ContentType="application/vnd.ms-office.webextension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77" r:id="rId4"/>
    <p:sldId id="259" r:id="rId5"/>
    <p:sldId id="260" r:id="rId6"/>
    <p:sldId id="257" r:id="rId7"/>
    <p:sldId id="262" r:id="rId8"/>
    <p:sldId id="264" r:id="rId9"/>
    <p:sldId id="279" r:id="rId10"/>
    <p:sldId id="278" r:id="rId11"/>
    <p:sldId id="261" r:id="rId12"/>
    <p:sldId id="266" r:id="rId13"/>
    <p:sldId id="268" r:id="rId14"/>
    <p:sldId id="282" r:id="rId15"/>
    <p:sldId id="283" r:id="rId16"/>
    <p:sldId id="284" r:id="rId17"/>
    <p:sldId id="285" r:id="rId18"/>
    <p:sldId id="265" r:id="rId19"/>
    <p:sldId id="267" r:id="rId20"/>
    <p:sldId id="269" r:id="rId21"/>
    <p:sldId id="286" r:id="rId22"/>
    <p:sldId id="270" r:id="rId23"/>
    <p:sldId id="272" r:id="rId24"/>
    <p:sldId id="273" r:id="rId25"/>
    <p:sldId id="274" r:id="rId26"/>
    <p:sldId id="276" r:id="rId27"/>
    <p:sldId id="275" r:id="rId28"/>
    <p:sldId id="26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06"/>
    <p:restoredTop sz="94664"/>
  </p:normalViewPr>
  <p:slideViewPr>
    <p:cSldViewPr snapToGrid="0" snapToObjects="1">
      <p:cViewPr varScale="1">
        <p:scale>
          <a:sx n="61" d="100"/>
          <a:sy n="61" d="100"/>
        </p:scale>
        <p:origin x="694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2180B-BC73-C746-8080-3E4986CBB127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F4683-D20F-E347-8770-15FF94D2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37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C5711-B503-754E-9AC4-B0E4FACB05D1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0C55C-1AEB-1C43-83E6-955A395E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4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0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5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7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7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1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8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5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1A79C-8240-0C44-AF4E-6C3FDCCA47C6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0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Mixed Attainment </a:t>
            </a:r>
            <a:r>
              <a:rPr lang="en-US" dirty="0" err="1"/>
              <a:t>Maths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Mark Horley, St. Marylebone CE School, Westminster</a:t>
            </a:r>
          </a:p>
          <a:p>
            <a:endParaRPr lang="en-US" sz="3200" dirty="0"/>
          </a:p>
          <a:p>
            <a:r>
              <a:rPr lang="en-US" sz="3200" dirty="0"/>
              <a:t>@</a:t>
            </a:r>
            <a:r>
              <a:rPr lang="en-US" sz="3200" dirty="0" err="1"/>
              <a:t>mhorley</a:t>
            </a:r>
            <a:endParaRPr lang="en-US" sz="3200" dirty="0"/>
          </a:p>
          <a:p>
            <a:r>
              <a:rPr lang="en-US" sz="3200" dirty="0" err="1"/>
              <a:t>mark.horley@gmail.com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9472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4.googleusercontent.com/o-tJcw9byaCAHobhfootzws4FCCFHSHtnbcLuVoxcP5sWAsIZjedwOXPVJ52PC7i77M7_E09a6Xpqvkk9Rz0YBSwWAuj_HfQLj4qMdK9fKRYgjK3WBRVSSBSRSeQOW-OtviUoB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33" y="236"/>
            <a:ext cx="7941733" cy="685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606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8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17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3.googleusercontent.com/zUmi7ZPoRCn6Va1oGMqvIW_aLrCRrCiYg3SUwgLhmtgZm88c7D01OuyC3d_y853hui5mvQJJHJlEQbvM4Nfdy7J87vn1iJB83jUn0oNq8Tzcu31rCXGOz8qj0pMQtzzPRfcXqMU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18533"/>
            <a:ext cx="6451600" cy="661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17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984" y="0"/>
            <a:ext cx="7108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39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Introduce Algebra early in Year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basics</a:t>
            </a:r>
          </a:p>
          <a:p>
            <a:pPr lvl="1"/>
            <a:r>
              <a:rPr lang="en-US" dirty="0"/>
              <a:t>Collecting like terms</a:t>
            </a:r>
          </a:p>
          <a:p>
            <a:pPr lvl="1"/>
            <a:r>
              <a:rPr lang="en-US" dirty="0"/>
              <a:t>Substitution</a:t>
            </a:r>
          </a:p>
          <a:p>
            <a:pPr lvl="1"/>
            <a:r>
              <a:rPr lang="en-US" dirty="0"/>
              <a:t>Distributive and Associative Laws applied to arithmetic and algebra</a:t>
            </a:r>
          </a:p>
          <a:p>
            <a:pPr lvl="1"/>
            <a:endParaRPr lang="en-US" dirty="0"/>
          </a:p>
          <a:p>
            <a:r>
              <a:rPr lang="en-US" dirty="0"/>
              <a:t>Carefully avoiding negatives</a:t>
            </a:r>
          </a:p>
          <a:p>
            <a:pPr lvl="1"/>
            <a:r>
              <a:rPr lang="en-US" dirty="0"/>
              <a:t>E.g. 5(a + 3b) </a:t>
            </a:r>
            <a:r>
              <a:rPr lang="mr-IN" dirty="0"/>
              <a:t>–</a:t>
            </a:r>
            <a:r>
              <a:rPr lang="en-US" dirty="0"/>
              <a:t> 2a</a:t>
            </a:r>
          </a:p>
          <a:p>
            <a:pPr lvl="1"/>
            <a:r>
              <a:rPr lang="en-US" dirty="0"/>
              <a:t>But not 5(a + 3b)</a:t>
            </a:r>
            <a:r>
              <a:rPr lang="mr-IN" dirty="0"/>
              <a:t> –</a:t>
            </a:r>
            <a:r>
              <a:rPr lang="en-US" dirty="0"/>
              <a:t> 8a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8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a need for algebra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38200" y="1690688"/>
            <a:ext cx="1457325" cy="1391285"/>
            <a:chOff x="6647" y="2553"/>
            <a:chExt cx="2295" cy="2191"/>
          </a:xfrm>
        </p:grpSpPr>
        <p:sp>
          <p:nvSpPr>
            <p:cNvPr id="5" name="Text Box 349"/>
            <p:cNvSpPr txBox="1">
              <a:spLocks noChangeArrowheads="1"/>
            </p:cNvSpPr>
            <p:nvPr/>
          </p:nvSpPr>
          <p:spPr bwMode="auto">
            <a:xfrm>
              <a:off x="7298" y="2811"/>
              <a:ext cx="390" cy="4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 b="1" i="1">
                  <a:effectLst/>
                  <a:latin typeface="Calibri" charset="0"/>
                  <a:ea typeface="Calibri" charset="0"/>
                  <a:cs typeface="Times New Roman" charset="0"/>
                </a:rPr>
                <a:t>a</a:t>
              </a:r>
              <a:endParaRPr lang="en-GB" sz="1100">
                <a:effectLst/>
                <a:latin typeface="Calibri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6" name="Text Box 350"/>
            <p:cNvSpPr txBox="1">
              <a:spLocks noChangeArrowheads="1"/>
            </p:cNvSpPr>
            <p:nvPr/>
          </p:nvSpPr>
          <p:spPr bwMode="auto">
            <a:xfrm>
              <a:off x="7926" y="3075"/>
              <a:ext cx="390" cy="4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 b="1" i="1">
                  <a:effectLst/>
                  <a:latin typeface="Calibri" charset="0"/>
                  <a:ea typeface="Calibri" charset="0"/>
                  <a:cs typeface="Times New Roman" charset="0"/>
                </a:rPr>
                <a:t>c</a:t>
              </a:r>
              <a:endParaRPr lang="en-GB" sz="1100">
                <a:effectLst/>
                <a:latin typeface="Calibri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7" name="Text Box 351"/>
            <p:cNvSpPr txBox="1">
              <a:spLocks noChangeArrowheads="1"/>
            </p:cNvSpPr>
            <p:nvPr/>
          </p:nvSpPr>
          <p:spPr bwMode="auto">
            <a:xfrm>
              <a:off x="8275" y="3921"/>
              <a:ext cx="390" cy="4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 b="1" i="1">
                  <a:effectLst/>
                  <a:latin typeface="Calibri" charset="0"/>
                  <a:ea typeface="Calibri" charset="0"/>
                  <a:cs typeface="Times New Roman" charset="0"/>
                </a:rPr>
                <a:t>b</a:t>
              </a:r>
              <a:endParaRPr lang="en-GB" sz="1100">
                <a:effectLst/>
                <a:latin typeface="Calibri" charset="0"/>
                <a:ea typeface="Calibri" charset="0"/>
                <a:cs typeface="Times New Roman" charset="0"/>
              </a:endParaRP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6647" y="2553"/>
              <a:ext cx="2295" cy="2191"/>
              <a:chOff x="3000" y="1256"/>
              <a:chExt cx="3307" cy="3314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3000" y="1256"/>
                <a:ext cx="3307" cy="3314"/>
                <a:chOff x="4581" y="4504"/>
                <a:chExt cx="2520" cy="2160"/>
              </a:xfrm>
            </p:grpSpPr>
            <p:sp>
              <p:nvSpPr>
                <p:cNvPr id="13" name="Oval 12"/>
                <p:cNvSpPr>
                  <a:spLocks noChangeArrowheads="1"/>
                </p:cNvSpPr>
                <p:nvPr/>
              </p:nvSpPr>
              <p:spPr bwMode="auto">
                <a:xfrm>
                  <a:off x="4896" y="4762"/>
                  <a:ext cx="144" cy="14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4" name="Oval 13"/>
                <p:cNvSpPr>
                  <a:spLocks noChangeArrowheads="1"/>
                </p:cNvSpPr>
                <p:nvPr/>
              </p:nvSpPr>
              <p:spPr bwMode="auto">
                <a:xfrm>
                  <a:off x="4896" y="5578"/>
                  <a:ext cx="144" cy="14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5" name="Oval 14"/>
                <p:cNvSpPr>
                  <a:spLocks noChangeArrowheads="1"/>
                </p:cNvSpPr>
                <p:nvPr/>
              </p:nvSpPr>
              <p:spPr bwMode="auto">
                <a:xfrm>
                  <a:off x="4896" y="6298"/>
                  <a:ext cx="144" cy="14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6" name="Oval 15"/>
                <p:cNvSpPr>
                  <a:spLocks noChangeArrowheads="1"/>
                </p:cNvSpPr>
                <p:nvPr/>
              </p:nvSpPr>
              <p:spPr bwMode="auto">
                <a:xfrm>
                  <a:off x="5841" y="4768"/>
                  <a:ext cx="144" cy="14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7" name="Oval 16"/>
                <p:cNvSpPr>
                  <a:spLocks noChangeArrowheads="1"/>
                </p:cNvSpPr>
                <p:nvPr/>
              </p:nvSpPr>
              <p:spPr bwMode="auto">
                <a:xfrm>
                  <a:off x="5841" y="5584"/>
                  <a:ext cx="144" cy="14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8" name="Oval 17"/>
                <p:cNvSpPr>
                  <a:spLocks noChangeArrowheads="1"/>
                </p:cNvSpPr>
                <p:nvPr/>
              </p:nvSpPr>
              <p:spPr bwMode="auto">
                <a:xfrm>
                  <a:off x="5841" y="6304"/>
                  <a:ext cx="144" cy="14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9" name="Oval 18"/>
                <p:cNvSpPr>
                  <a:spLocks noChangeArrowheads="1"/>
                </p:cNvSpPr>
                <p:nvPr/>
              </p:nvSpPr>
              <p:spPr bwMode="auto">
                <a:xfrm>
                  <a:off x="6741" y="4768"/>
                  <a:ext cx="144" cy="14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0" name="Oval 19"/>
                <p:cNvSpPr>
                  <a:spLocks noChangeArrowheads="1"/>
                </p:cNvSpPr>
                <p:nvPr/>
              </p:nvSpPr>
              <p:spPr bwMode="auto">
                <a:xfrm>
                  <a:off x="6741" y="5584"/>
                  <a:ext cx="144" cy="14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1" name="Oval 20"/>
                <p:cNvSpPr>
                  <a:spLocks noChangeArrowheads="1"/>
                </p:cNvSpPr>
                <p:nvPr/>
              </p:nvSpPr>
              <p:spPr bwMode="auto">
                <a:xfrm>
                  <a:off x="6741" y="6304"/>
                  <a:ext cx="144" cy="14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/>
                </a:p>
              </p:txBody>
            </p:sp>
            <p:cxnSp>
              <p:nvCxnSpPr>
                <p:cNvPr id="22" name="Line 340"/>
                <p:cNvCxnSpPr>
                  <a:cxnSpLocks noChangeShapeType="1"/>
                </p:cNvCxnSpPr>
                <p:nvPr/>
              </p:nvCxnSpPr>
              <p:spPr bwMode="auto">
                <a:xfrm>
                  <a:off x="4581" y="6664"/>
                  <a:ext cx="25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" name="Line 341"/>
                <p:cNvCxnSpPr>
                  <a:cxnSpLocks noChangeShapeType="1"/>
                </p:cNvCxnSpPr>
                <p:nvPr/>
              </p:nvCxnSpPr>
              <p:spPr bwMode="auto">
                <a:xfrm>
                  <a:off x="4581" y="4504"/>
                  <a:ext cx="25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" name="Line 342"/>
                <p:cNvCxnSpPr>
                  <a:cxnSpLocks noChangeShapeType="1"/>
                </p:cNvCxnSpPr>
                <p:nvPr/>
              </p:nvCxnSpPr>
              <p:spPr bwMode="auto">
                <a:xfrm>
                  <a:off x="4581" y="4504"/>
                  <a:ext cx="0" cy="21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" name="Line 343"/>
                <p:cNvCxnSpPr>
                  <a:cxnSpLocks noChangeShapeType="1"/>
                </p:cNvCxnSpPr>
                <p:nvPr/>
              </p:nvCxnSpPr>
              <p:spPr bwMode="auto">
                <a:xfrm>
                  <a:off x="7101" y="4504"/>
                  <a:ext cx="0" cy="21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0" name="Line 345"/>
              <p:cNvCxnSpPr>
                <a:cxnSpLocks noChangeShapeType="1"/>
              </p:cNvCxnSpPr>
              <p:nvPr/>
            </p:nvCxnSpPr>
            <p:spPr bwMode="auto">
              <a:xfrm flipV="1">
                <a:off x="3510" y="1770"/>
                <a:ext cx="129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Line 346"/>
              <p:cNvCxnSpPr>
                <a:cxnSpLocks noChangeShapeType="1"/>
              </p:cNvCxnSpPr>
              <p:nvPr/>
            </p:nvCxnSpPr>
            <p:spPr bwMode="auto">
              <a:xfrm flipH="1">
                <a:off x="3510" y="1770"/>
                <a:ext cx="2430" cy="12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Line 347"/>
              <p:cNvCxnSpPr>
                <a:cxnSpLocks noChangeShapeType="1"/>
              </p:cNvCxnSpPr>
              <p:nvPr/>
            </p:nvCxnSpPr>
            <p:spPr bwMode="auto">
              <a:xfrm flipH="1">
                <a:off x="4807" y="3015"/>
                <a:ext cx="1133" cy="109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6" name="TextBox 25"/>
          <p:cNvSpPr txBox="1"/>
          <p:nvPr/>
        </p:nvSpPr>
        <p:spPr>
          <a:xfrm>
            <a:off x="2966902" y="1690688"/>
            <a:ext cx="584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Using these three lengths of line, how many different triangles can you make?</a:t>
            </a:r>
          </a:p>
          <a:p>
            <a:endParaRPr lang="en-US" sz="2000" dirty="0"/>
          </a:p>
          <a:p>
            <a:r>
              <a:rPr lang="en-US" sz="2000" dirty="0"/>
              <a:t>Find the perimeter of each triangle.</a:t>
            </a:r>
          </a:p>
        </p:txBody>
      </p:sp>
    </p:spTree>
    <p:extLst>
      <p:ext uri="{BB962C8B-B14F-4D97-AF65-F5344CB8AC3E}">
        <p14:creationId xmlns:p14="http://schemas.microsoft.com/office/powerpoint/2010/main" val="359996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18195" y="301785"/>
            <a:ext cx="4175876" cy="6118963"/>
            <a:chOff x="1672" y="2653"/>
            <a:chExt cx="8681" cy="1337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2321" y="2737"/>
              <a:ext cx="8032" cy="13286"/>
              <a:chOff x="894" y="2377"/>
              <a:chExt cx="8032" cy="13286"/>
            </a:xfrm>
          </p:grpSpPr>
          <p:grpSp>
            <p:nvGrpSpPr>
              <p:cNvPr id="12" name="Group 11"/>
              <p:cNvGrpSpPr>
                <a:grpSpLocks/>
              </p:cNvGrpSpPr>
              <p:nvPr/>
            </p:nvGrpSpPr>
            <p:grpSpPr bwMode="auto">
              <a:xfrm>
                <a:off x="5916" y="12649"/>
                <a:ext cx="3010" cy="3014"/>
                <a:chOff x="5916" y="12649"/>
                <a:chExt cx="3010" cy="3014"/>
              </a:xfrm>
            </p:grpSpPr>
            <p:cxnSp>
              <p:nvCxnSpPr>
                <p:cNvPr id="137" name="Line 5"/>
                <p:cNvCxnSpPr>
                  <a:cxnSpLocks noChangeShapeType="1"/>
                </p:cNvCxnSpPr>
                <p:nvPr/>
              </p:nvCxnSpPr>
              <p:spPr bwMode="auto">
                <a:xfrm>
                  <a:off x="6424" y="14210"/>
                  <a:ext cx="217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8" name="Line 6"/>
                <p:cNvCxnSpPr>
                  <a:cxnSpLocks noChangeShapeType="1"/>
                </p:cNvCxnSpPr>
                <p:nvPr/>
              </p:nvCxnSpPr>
              <p:spPr bwMode="auto">
                <a:xfrm>
                  <a:off x="8600" y="14210"/>
                  <a:ext cx="0" cy="104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9" name="Line 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299" y="14210"/>
                  <a:ext cx="2301" cy="104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140" name="Group 139"/>
                <p:cNvGrpSpPr>
                  <a:grpSpLocks/>
                </p:cNvGrpSpPr>
                <p:nvPr/>
              </p:nvGrpSpPr>
              <p:grpSpPr bwMode="auto">
                <a:xfrm>
                  <a:off x="5916" y="12649"/>
                  <a:ext cx="3010" cy="3014"/>
                  <a:chOff x="4581" y="4504"/>
                  <a:chExt cx="2520" cy="2160"/>
                </a:xfrm>
              </p:grpSpPr>
              <p:sp>
                <p:nvSpPr>
                  <p:cNvPr id="141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476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42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57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43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629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44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476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45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558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46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630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47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476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48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558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49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630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cxnSp>
                <p:nvCxnSpPr>
                  <p:cNvPr id="150" name="Line 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6664"/>
                    <a:ext cx="25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1" name="Line 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4504"/>
                    <a:ext cx="25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2" name="Line 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4504"/>
                    <a:ext cx="0" cy="2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3" name="Line 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101" y="4504"/>
                    <a:ext cx="0" cy="2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894" y="9112"/>
                <a:ext cx="8032" cy="3014"/>
                <a:chOff x="894" y="8551"/>
                <a:chExt cx="8032" cy="3014"/>
              </a:xfrm>
            </p:grpSpPr>
            <p:grpSp>
              <p:nvGrpSpPr>
                <p:cNvPr id="102" name="Group 101"/>
                <p:cNvGrpSpPr>
                  <a:grpSpLocks/>
                </p:cNvGrpSpPr>
                <p:nvPr/>
              </p:nvGrpSpPr>
              <p:grpSpPr bwMode="auto">
                <a:xfrm>
                  <a:off x="5916" y="8551"/>
                  <a:ext cx="3010" cy="3014"/>
                  <a:chOff x="4581" y="4504"/>
                  <a:chExt cx="2520" cy="2160"/>
                </a:xfrm>
              </p:grpSpPr>
              <p:sp>
                <p:nvSpPr>
                  <p:cNvPr id="124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476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5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57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6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629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7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476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8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558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29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630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0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476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1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558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32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630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cxnSp>
                <p:nvCxnSpPr>
                  <p:cNvPr id="133" name="Line 3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6664"/>
                    <a:ext cx="25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34" name="Line 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4504"/>
                    <a:ext cx="25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35" name="Line 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4504"/>
                    <a:ext cx="0" cy="2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36" name="Line 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101" y="4504"/>
                    <a:ext cx="0" cy="2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03" name="Group 102"/>
                <p:cNvGrpSpPr>
                  <a:grpSpLocks/>
                </p:cNvGrpSpPr>
                <p:nvPr/>
              </p:nvGrpSpPr>
              <p:grpSpPr bwMode="auto">
                <a:xfrm>
                  <a:off x="894" y="8551"/>
                  <a:ext cx="3010" cy="3014"/>
                  <a:chOff x="894" y="8551"/>
                  <a:chExt cx="3010" cy="3014"/>
                </a:xfrm>
              </p:grpSpPr>
              <p:grpSp>
                <p:nvGrpSpPr>
                  <p:cNvPr id="107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894" y="8551"/>
                    <a:ext cx="3010" cy="3014"/>
                    <a:chOff x="4581" y="4504"/>
                    <a:chExt cx="2520" cy="2160"/>
                  </a:xfrm>
                </p:grpSpPr>
                <p:sp>
                  <p:nvSpPr>
                    <p:cNvPr id="111" name="Oval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96" y="4762"/>
                      <a:ext cx="144" cy="14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2" name="Oval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96" y="5578"/>
                      <a:ext cx="144" cy="14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3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96" y="6298"/>
                      <a:ext cx="144" cy="14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4" name="Oval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41" y="4768"/>
                      <a:ext cx="144" cy="14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5" name="Oval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41" y="5584"/>
                      <a:ext cx="144" cy="14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6" name="Oval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41" y="6304"/>
                      <a:ext cx="144" cy="14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7" name="Oval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41" y="4768"/>
                      <a:ext cx="144" cy="14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8" name="Oval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41" y="5584"/>
                      <a:ext cx="144" cy="14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9" name="Oval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41" y="6304"/>
                      <a:ext cx="144" cy="14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cxnSp>
                  <p:nvCxnSpPr>
                    <p:cNvPr id="120" name="Line 4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581" y="6664"/>
                      <a:ext cx="25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21" name="Line 4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581" y="4504"/>
                      <a:ext cx="25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22" name="Line 5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581" y="4504"/>
                      <a:ext cx="0" cy="21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23" name="Line 5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7101" y="4504"/>
                      <a:ext cx="0" cy="21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108" name="Line 5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402" y="9020"/>
                    <a:ext cx="0" cy="2161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9" name="Line 5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402" y="11181"/>
                    <a:ext cx="215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0" name="Line 5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1402" y="9020"/>
                    <a:ext cx="2176" cy="2161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04" name="Line 55"/>
                <p:cNvCxnSpPr>
                  <a:cxnSpLocks noChangeShapeType="1"/>
                </p:cNvCxnSpPr>
                <p:nvPr/>
              </p:nvCxnSpPr>
              <p:spPr bwMode="auto">
                <a:xfrm flipV="1">
                  <a:off x="6424" y="10109"/>
                  <a:ext cx="107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5" name="Line 56"/>
                <p:cNvCxnSpPr>
                  <a:cxnSpLocks noChangeShapeType="1"/>
                </p:cNvCxnSpPr>
                <p:nvPr/>
              </p:nvCxnSpPr>
              <p:spPr bwMode="auto">
                <a:xfrm flipV="1">
                  <a:off x="6424" y="9020"/>
                  <a:ext cx="2176" cy="108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" name="Line 57"/>
                <p:cNvCxnSpPr>
                  <a:cxnSpLocks noChangeShapeType="1"/>
                </p:cNvCxnSpPr>
                <p:nvPr/>
              </p:nvCxnSpPr>
              <p:spPr bwMode="auto">
                <a:xfrm flipH="1">
                  <a:off x="7500" y="9020"/>
                  <a:ext cx="1100" cy="108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894" y="12649"/>
                <a:ext cx="3010" cy="3014"/>
                <a:chOff x="894" y="12649"/>
                <a:chExt cx="3010" cy="3014"/>
              </a:xfrm>
            </p:grpSpPr>
            <p:grpSp>
              <p:nvGrpSpPr>
                <p:cNvPr id="85" name="Group 84"/>
                <p:cNvGrpSpPr>
                  <a:grpSpLocks/>
                </p:cNvGrpSpPr>
                <p:nvPr/>
              </p:nvGrpSpPr>
              <p:grpSpPr bwMode="auto">
                <a:xfrm>
                  <a:off x="894" y="12649"/>
                  <a:ext cx="3010" cy="3014"/>
                  <a:chOff x="4581" y="4504"/>
                  <a:chExt cx="2520" cy="2160"/>
                </a:xfrm>
              </p:grpSpPr>
              <p:sp>
                <p:nvSpPr>
                  <p:cNvPr id="89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476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0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57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1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629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2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476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3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558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4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630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5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476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6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558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7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630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cxnSp>
                <p:nvCxnSpPr>
                  <p:cNvPr id="98" name="Line 6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6664"/>
                    <a:ext cx="25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9" name="Line 7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4504"/>
                    <a:ext cx="25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0" name="Line 7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4504"/>
                    <a:ext cx="0" cy="2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1" name="Line 7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101" y="4504"/>
                    <a:ext cx="0" cy="2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86" name="Line 73"/>
                <p:cNvCxnSpPr>
                  <a:cxnSpLocks noChangeShapeType="1"/>
                </p:cNvCxnSpPr>
                <p:nvPr/>
              </p:nvCxnSpPr>
              <p:spPr bwMode="auto">
                <a:xfrm flipV="1">
                  <a:off x="1402" y="13123"/>
                  <a:ext cx="217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7" name="Line 7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478" y="13123"/>
                  <a:ext cx="1100" cy="108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8" name="Line 7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402" y="13123"/>
                  <a:ext cx="1076" cy="108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900" y="2377"/>
                <a:ext cx="3013" cy="3013"/>
                <a:chOff x="900" y="540"/>
                <a:chExt cx="3013" cy="3013"/>
              </a:xfrm>
            </p:grpSpPr>
            <p:sp>
              <p:nvSpPr>
                <p:cNvPr id="69" name="Oval 68"/>
                <p:cNvSpPr>
                  <a:spLocks noChangeArrowheads="1"/>
                </p:cNvSpPr>
                <p:nvPr/>
              </p:nvSpPr>
              <p:spPr bwMode="auto">
                <a:xfrm>
                  <a:off x="1277" y="900"/>
                  <a:ext cx="172" cy="20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0" name="Oval 69"/>
                <p:cNvSpPr>
                  <a:spLocks noChangeArrowheads="1"/>
                </p:cNvSpPr>
                <p:nvPr/>
              </p:nvSpPr>
              <p:spPr bwMode="auto">
                <a:xfrm>
                  <a:off x="1277" y="2038"/>
                  <a:ext cx="172" cy="20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1" name="Oval 70"/>
                <p:cNvSpPr>
                  <a:spLocks noChangeArrowheads="1"/>
                </p:cNvSpPr>
                <p:nvPr/>
              </p:nvSpPr>
              <p:spPr bwMode="auto">
                <a:xfrm>
                  <a:off x="1277" y="3042"/>
                  <a:ext cx="172" cy="20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2" name="Oval 71"/>
                <p:cNvSpPr>
                  <a:spLocks noChangeArrowheads="1"/>
                </p:cNvSpPr>
                <p:nvPr/>
              </p:nvSpPr>
              <p:spPr bwMode="auto">
                <a:xfrm>
                  <a:off x="2407" y="908"/>
                  <a:ext cx="172" cy="20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3" name="Oval 72"/>
                <p:cNvSpPr>
                  <a:spLocks noChangeArrowheads="1"/>
                </p:cNvSpPr>
                <p:nvPr/>
              </p:nvSpPr>
              <p:spPr bwMode="auto">
                <a:xfrm>
                  <a:off x="2407" y="2047"/>
                  <a:ext cx="172" cy="20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4" name="Oval 73"/>
                <p:cNvSpPr>
                  <a:spLocks noChangeArrowheads="1"/>
                </p:cNvSpPr>
                <p:nvPr/>
              </p:nvSpPr>
              <p:spPr bwMode="auto">
                <a:xfrm>
                  <a:off x="2407" y="3051"/>
                  <a:ext cx="172" cy="20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5" name="Oval 74"/>
                <p:cNvSpPr>
                  <a:spLocks noChangeArrowheads="1"/>
                </p:cNvSpPr>
                <p:nvPr/>
              </p:nvSpPr>
              <p:spPr bwMode="auto">
                <a:xfrm>
                  <a:off x="3483" y="908"/>
                  <a:ext cx="172" cy="20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6" name="Oval 75"/>
                <p:cNvSpPr>
                  <a:spLocks noChangeArrowheads="1"/>
                </p:cNvSpPr>
                <p:nvPr/>
              </p:nvSpPr>
              <p:spPr bwMode="auto">
                <a:xfrm>
                  <a:off x="3483" y="2047"/>
                  <a:ext cx="172" cy="20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77" name="Oval 76"/>
                <p:cNvSpPr>
                  <a:spLocks noChangeArrowheads="1"/>
                </p:cNvSpPr>
                <p:nvPr/>
              </p:nvSpPr>
              <p:spPr bwMode="auto">
                <a:xfrm>
                  <a:off x="3483" y="3051"/>
                  <a:ext cx="172" cy="20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/>
                </a:p>
              </p:txBody>
            </p:sp>
            <p:cxnSp>
              <p:nvCxnSpPr>
                <p:cNvPr id="78" name="Line 86"/>
                <p:cNvCxnSpPr>
                  <a:cxnSpLocks noChangeShapeType="1"/>
                </p:cNvCxnSpPr>
                <p:nvPr/>
              </p:nvCxnSpPr>
              <p:spPr bwMode="auto">
                <a:xfrm>
                  <a:off x="900" y="3553"/>
                  <a:ext cx="301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9" name="Line 87"/>
                <p:cNvCxnSpPr>
                  <a:cxnSpLocks noChangeShapeType="1"/>
                </p:cNvCxnSpPr>
                <p:nvPr/>
              </p:nvCxnSpPr>
              <p:spPr bwMode="auto">
                <a:xfrm>
                  <a:off x="900" y="540"/>
                  <a:ext cx="301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0" name="Line 88"/>
                <p:cNvCxnSpPr>
                  <a:cxnSpLocks noChangeShapeType="1"/>
                </p:cNvCxnSpPr>
                <p:nvPr/>
              </p:nvCxnSpPr>
              <p:spPr bwMode="auto">
                <a:xfrm>
                  <a:off x="900" y="540"/>
                  <a:ext cx="0" cy="30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1" name="Line 89"/>
                <p:cNvCxnSpPr>
                  <a:cxnSpLocks noChangeShapeType="1"/>
                </p:cNvCxnSpPr>
                <p:nvPr/>
              </p:nvCxnSpPr>
              <p:spPr bwMode="auto">
                <a:xfrm>
                  <a:off x="3913" y="540"/>
                  <a:ext cx="0" cy="30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" name="Line 90"/>
                <p:cNvCxnSpPr>
                  <a:cxnSpLocks noChangeShapeType="1"/>
                </p:cNvCxnSpPr>
                <p:nvPr/>
              </p:nvCxnSpPr>
              <p:spPr bwMode="auto">
                <a:xfrm>
                  <a:off x="2478" y="3134"/>
                  <a:ext cx="107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3" name="Line 91"/>
                <p:cNvCxnSpPr>
                  <a:cxnSpLocks noChangeShapeType="1"/>
                </p:cNvCxnSpPr>
                <p:nvPr/>
              </p:nvCxnSpPr>
              <p:spPr bwMode="auto">
                <a:xfrm>
                  <a:off x="1402" y="1040"/>
                  <a:ext cx="1076" cy="20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4" name="Line 92"/>
                <p:cNvCxnSpPr>
                  <a:cxnSpLocks noChangeShapeType="1"/>
                </p:cNvCxnSpPr>
                <p:nvPr/>
              </p:nvCxnSpPr>
              <p:spPr bwMode="auto">
                <a:xfrm>
                  <a:off x="1402" y="1040"/>
                  <a:ext cx="2176" cy="20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5916" y="2379"/>
                <a:ext cx="3010" cy="3014"/>
                <a:chOff x="5916" y="542"/>
                <a:chExt cx="3010" cy="3014"/>
              </a:xfrm>
            </p:grpSpPr>
            <p:grpSp>
              <p:nvGrpSpPr>
                <p:cNvPr id="52" name="Group 51"/>
                <p:cNvGrpSpPr>
                  <a:grpSpLocks/>
                </p:cNvGrpSpPr>
                <p:nvPr/>
              </p:nvGrpSpPr>
              <p:grpSpPr bwMode="auto">
                <a:xfrm>
                  <a:off x="5916" y="542"/>
                  <a:ext cx="3010" cy="3014"/>
                  <a:chOff x="4581" y="4504"/>
                  <a:chExt cx="2520" cy="2160"/>
                </a:xfrm>
              </p:grpSpPr>
              <p:sp>
                <p:nvSpPr>
                  <p:cNvPr id="56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476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57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57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58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629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59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476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0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558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1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630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2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476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3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558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4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630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cxnSp>
                <p:nvCxnSpPr>
                  <p:cNvPr id="65" name="Line 10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6664"/>
                    <a:ext cx="25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6" name="Line 10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4504"/>
                    <a:ext cx="25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7" name="Line 10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4504"/>
                    <a:ext cx="0" cy="2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8" name="Line 10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101" y="4504"/>
                    <a:ext cx="0" cy="2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53" name="Line 108"/>
                <p:cNvCxnSpPr>
                  <a:cxnSpLocks noChangeShapeType="1"/>
                </p:cNvCxnSpPr>
                <p:nvPr/>
              </p:nvCxnSpPr>
              <p:spPr bwMode="auto">
                <a:xfrm>
                  <a:off x="6424" y="2131"/>
                  <a:ext cx="1076" cy="100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" name="Line 10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424" y="1040"/>
                  <a:ext cx="2152" cy="109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Line 1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00" y="1040"/>
                  <a:ext cx="1076" cy="20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7" name="Group 16"/>
              <p:cNvGrpSpPr>
                <a:grpSpLocks/>
              </p:cNvGrpSpPr>
              <p:nvPr/>
            </p:nvGrpSpPr>
            <p:grpSpPr bwMode="auto">
              <a:xfrm>
                <a:off x="900" y="5719"/>
                <a:ext cx="8026" cy="3016"/>
                <a:chOff x="900" y="4446"/>
                <a:chExt cx="8026" cy="3016"/>
              </a:xfrm>
            </p:grpSpPr>
            <p:grpSp>
              <p:nvGrpSpPr>
                <p:cNvPr id="18" name="Group 17"/>
                <p:cNvGrpSpPr>
                  <a:grpSpLocks/>
                </p:cNvGrpSpPr>
                <p:nvPr/>
              </p:nvGrpSpPr>
              <p:grpSpPr bwMode="auto">
                <a:xfrm>
                  <a:off x="5916" y="4448"/>
                  <a:ext cx="3010" cy="3014"/>
                  <a:chOff x="4581" y="4504"/>
                  <a:chExt cx="2520" cy="2160"/>
                </a:xfrm>
              </p:grpSpPr>
              <p:sp>
                <p:nvSpPr>
                  <p:cNvPr id="39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476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0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57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1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629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2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476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3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558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4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630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5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476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6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558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7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630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cxnSp>
                <p:nvCxnSpPr>
                  <p:cNvPr id="48" name="Line 1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6664"/>
                    <a:ext cx="25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9" name="Line 12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4504"/>
                    <a:ext cx="25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0" name="Line 12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4504"/>
                    <a:ext cx="0" cy="2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1" name="Line 12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101" y="4504"/>
                    <a:ext cx="0" cy="2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9" name="Line 1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6424" y="4917"/>
                  <a:ext cx="1076" cy="215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Line 127"/>
                <p:cNvCxnSpPr>
                  <a:cxnSpLocks noChangeShapeType="1"/>
                </p:cNvCxnSpPr>
                <p:nvPr/>
              </p:nvCxnSpPr>
              <p:spPr bwMode="auto">
                <a:xfrm>
                  <a:off x="7500" y="4917"/>
                  <a:ext cx="1100" cy="215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" name="Line 128"/>
                <p:cNvCxnSpPr>
                  <a:cxnSpLocks noChangeShapeType="1"/>
                </p:cNvCxnSpPr>
                <p:nvPr/>
              </p:nvCxnSpPr>
              <p:spPr bwMode="auto">
                <a:xfrm>
                  <a:off x="6424" y="7073"/>
                  <a:ext cx="217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22" name="Group 21"/>
                <p:cNvGrpSpPr>
                  <a:grpSpLocks/>
                </p:cNvGrpSpPr>
                <p:nvPr/>
              </p:nvGrpSpPr>
              <p:grpSpPr bwMode="auto">
                <a:xfrm>
                  <a:off x="900" y="4446"/>
                  <a:ext cx="3013" cy="3013"/>
                  <a:chOff x="900" y="4446"/>
                  <a:chExt cx="3013" cy="3013"/>
                </a:xfrm>
              </p:grpSpPr>
              <p:cxnSp>
                <p:nvCxnSpPr>
                  <p:cNvPr id="23" name="Line 13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402" y="4917"/>
                    <a:ext cx="107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" name="Line 13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478" y="4917"/>
                    <a:ext cx="0" cy="1128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5" name="Line 132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1402" y="4917"/>
                    <a:ext cx="1076" cy="1128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6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277" y="4806"/>
                    <a:ext cx="172" cy="20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7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277" y="5944"/>
                    <a:ext cx="172" cy="20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1277" y="6948"/>
                    <a:ext cx="172" cy="20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407" y="4814"/>
                    <a:ext cx="172" cy="20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407" y="5953"/>
                    <a:ext cx="172" cy="2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1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2407" y="6957"/>
                    <a:ext cx="172" cy="20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2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3483" y="4814"/>
                    <a:ext cx="172" cy="20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3483" y="5953"/>
                    <a:ext cx="172" cy="2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3483" y="6957"/>
                    <a:ext cx="172" cy="20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/>
                  </a:p>
                </p:txBody>
              </p:sp>
              <p:cxnSp>
                <p:nvCxnSpPr>
                  <p:cNvPr id="35" name="Line 14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00" y="7459"/>
                    <a:ext cx="301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6" name="Line 14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00" y="4446"/>
                    <a:ext cx="301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7" name="Line 14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00" y="4446"/>
                    <a:ext cx="0" cy="30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8" name="Line 14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913" y="4446"/>
                    <a:ext cx="0" cy="30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sp>
          <p:nvSpPr>
            <p:cNvPr id="4" name="Text Box 146"/>
            <p:cNvSpPr txBox="1">
              <a:spLocks noChangeArrowheads="1"/>
            </p:cNvSpPr>
            <p:nvPr/>
          </p:nvSpPr>
          <p:spPr bwMode="auto">
            <a:xfrm>
              <a:off x="1672" y="2653"/>
              <a:ext cx="529" cy="5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 b="1">
                  <a:effectLst/>
                  <a:latin typeface="Calibri" charset="0"/>
                  <a:ea typeface="Calibri" charset="0"/>
                  <a:cs typeface="Times New Roman" charset="0"/>
                </a:rPr>
                <a:t>A</a:t>
              </a:r>
              <a:endParaRPr lang="en-GB" sz="1100">
                <a:effectLst/>
                <a:latin typeface="Calibri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5" name="Text Box 147"/>
            <p:cNvSpPr txBox="1">
              <a:spLocks noChangeArrowheads="1"/>
            </p:cNvSpPr>
            <p:nvPr/>
          </p:nvSpPr>
          <p:spPr bwMode="auto">
            <a:xfrm>
              <a:off x="6666" y="2714"/>
              <a:ext cx="529" cy="5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 b="1">
                  <a:effectLst/>
                  <a:latin typeface="Calibri" charset="0"/>
                  <a:ea typeface="Calibri" charset="0"/>
                  <a:cs typeface="Times New Roman" charset="0"/>
                </a:rPr>
                <a:t>B</a:t>
              </a:r>
              <a:endParaRPr lang="en-GB" sz="1100">
                <a:effectLst/>
                <a:latin typeface="Calibri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6" name="Text Box 148"/>
            <p:cNvSpPr txBox="1">
              <a:spLocks noChangeArrowheads="1"/>
            </p:cNvSpPr>
            <p:nvPr/>
          </p:nvSpPr>
          <p:spPr bwMode="auto">
            <a:xfrm>
              <a:off x="6666" y="13007"/>
              <a:ext cx="529" cy="5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 b="1">
                  <a:effectLst/>
                  <a:latin typeface="Calibri" charset="0"/>
                  <a:ea typeface="Calibri" charset="0"/>
                  <a:cs typeface="Times New Roman" charset="0"/>
                </a:rPr>
                <a:t>H</a:t>
              </a:r>
              <a:endParaRPr lang="en-GB" sz="1100">
                <a:effectLst/>
                <a:latin typeface="Calibri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7" name="Text Box 149"/>
            <p:cNvSpPr txBox="1">
              <a:spLocks noChangeArrowheads="1"/>
            </p:cNvSpPr>
            <p:nvPr/>
          </p:nvSpPr>
          <p:spPr bwMode="auto">
            <a:xfrm>
              <a:off x="1672" y="13007"/>
              <a:ext cx="529" cy="5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 b="1">
                  <a:effectLst/>
                  <a:latin typeface="Calibri" charset="0"/>
                  <a:ea typeface="Calibri" charset="0"/>
                  <a:cs typeface="Times New Roman" charset="0"/>
                </a:rPr>
                <a:t>G</a:t>
              </a:r>
              <a:endParaRPr lang="en-GB" sz="1100">
                <a:effectLst/>
                <a:latin typeface="Calibri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8" name="Text Box 150"/>
            <p:cNvSpPr txBox="1">
              <a:spLocks noChangeArrowheads="1"/>
            </p:cNvSpPr>
            <p:nvPr/>
          </p:nvSpPr>
          <p:spPr bwMode="auto">
            <a:xfrm>
              <a:off x="6735" y="9468"/>
              <a:ext cx="529" cy="5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 b="1">
                  <a:effectLst/>
                  <a:latin typeface="Calibri" charset="0"/>
                  <a:ea typeface="Calibri" charset="0"/>
                  <a:cs typeface="Times New Roman" charset="0"/>
                </a:rPr>
                <a:t>F</a:t>
              </a:r>
              <a:endParaRPr lang="en-GB" sz="1100">
                <a:effectLst/>
                <a:latin typeface="Calibri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9" name="Text Box 151"/>
            <p:cNvSpPr txBox="1">
              <a:spLocks noChangeArrowheads="1"/>
            </p:cNvSpPr>
            <p:nvPr/>
          </p:nvSpPr>
          <p:spPr bwMode="auto">
            <a:xfrm>
              <a:off x="1672" y="9468"/>
              <a:ext cx="529" cy="5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 b="1">
                  <a:effectLst/>
                  <a:latin typeface="Calibri" charset="0"/>
                  <a:ea typeface="Calibri" charset="0"/>
                  <a:cs typeface="Times New Roman" charset="0"/>
                </a:rPr>
                <a:t>E</a:t>
              </a:r>
              <a:endParaRPr lang="en-GB" sz="1100">
                <a:effectLst/>
                <a:latin typeface="Calibri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10" name="Text Box 152"/>
            <p:cNvSpPr txBox="1">
              <a:spLocks noChangeArrowheads="1"/>
            </p:cNvSpPr>
            <p:nvPr/>
          </p:nvSpPr>
          <p:spPr bwMode="auto">
            <a:xfrm>
              <a:off x="6666" y="6079"/>
              <a:ext cx="529" cy="5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 b="1">
                  <a:effectLst/>
                  <a:latin typeface="Calibri" charset="0"/>
                  <a:ea typeface="Calibri" charset="0"/>
                  <a:cs typeface="Times New Roman" charset="0"/>
                </a:rPr>
                <a:t>D</a:t>
              </a:r>
              <a:endParaRPr lang="en-GB" sz="1100">
                <a:effectLst/>
                <a:latin typeface="Calibri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11" name="Text Box 153"/>
            <p:cNvSpPr txBox="1">
              <a:spLocks noChangeArrowheads="1"/>
            </p:cNvSpPr>
            <p:nvPr/>
          </p:nvSpPr>
          <p:spPr bwMode="auto">
            <a:xfrm>
              <a:off x="1672" y="6079"/>
              <a:ext cx="529" cy="5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 b="1">
                  <a:effectLst/>
                  <a:latin typeface="Calibri" charset="0"/>
                  <a:ea typeface="Calibri" charset="0"/>
                  <a:cs typeface="Times New Roman" charset="0"/>
                </a:rPr>
                <a:t>C</a:t>
              </a:r>
              <a:endParaRPr lang="en-GB" sz="1100">
                <a:effectLst/>
                <a:latin typeface="Calibri" charset="0"/>
                <a:ea typeface="Calibri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6421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4"/>
          <p:cNvGrpSpPr/>
          <p:nvPr/>
        </p:nvGrpSpPr>
        <p:grpSpPr>
          <a:xfrm>
            <a:off x="725169" y="1251584"/>
            <a:ext cx="10772563" cy="2050415"/>
            <a:chOff x="725170" y="1251585"/>
            <a:chExt cx="6295390" cy="1158240"/>
          </a:xfrm>
        </p:grpSpPr>
        <p:grpSp>
          <p:nvGrpSpPr>
            <p:cNvPr id="4" name="Group 3"/>
            <p:cNvGrpSpPr/>
            <p:nvPr/>
          </p:nvGrpSpPr>
          <p:grpSpPr>
            <a:xfrm>
              <a:off x="3124835" y="1255395"/>
              <a:ext cx="697230" cy="1143000"/>
              <a:chOff x="0" y="0"/>
              <a:chExt cx="697230" cy="1143000"/>
            </a:xfrm>
          </p:grpSpPr>
          <p:grpSp>
            <p:nvGrpSpPr>
              <p:cNvPr id="5" name="Group 4"/>
              <p:cNvGrpSpPr>
                <a:grpSpLocks/>
              </p:cNvGrpSpPr>
              <p:nvPr/>
            </p:nvGrpSpPr>
            <p:grpSpPr bwMode="auto">
              <a:xfrm>
                <a:off x="0" y="230660"/>
                <a:ext cx="697230" cy="663575"/>
                <a:chOff x="900" y="540"/>
                <a:chExt cx="3013" cy="3013"/>
              </a:xfrm>
            </p:grpSpPr>
            <p:sp>
              <p:nvSpPr>
                <p:cNvPr id="8" name="Oval 7"/>
                <p:cNvSpPr>
                  <a:spLocks noChangeArrowheads="1"/>
                </p:cNvSpPr>
                <p:nvPr/>
              </p:nvSpPr>
              <p:spPr bwMode="auto">
                <a:xfrm>
                  <a:off x="1277" y="900"/>
                  <a:ext cx="172" cy="20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 sz="4000"/>
                </a:p>
              </p:txBody>
            </p:sp>
            <p:sp>
              <p:nvSpPr>
                <p:cNvPr id="9" name="Oval 8"/>
                <p:cNvSpPr>
                  <a:spLocks noChangeArrowheads="1"/>
                </p:cNvSpPr>
                <p:nvPr/>
              </p:nvSpPr>
              <p:spPr bwMode="auto">
                <a:xfrm>
                  <a:off x="1277" y="2038"/>
                  <a:ext cx="172" cy="20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 sz="4000"/>
                </a:p>
              </p:txBody>
            </p:sp>
            <p:sp>
              <p:nvSpPr>
                <p:cNvPr id="10" name="Oval 9"/>
                <p:cNvSpPr>
                  <a:spLocks noChangeArrowheads="1"/>
                </p:cNvSpPr>
                <p:nvPr/>
              </p:nvSpPr>
              <p:spPr bwMode="auto">
                <a:xfrm>
                  <a:off x="1277" y="3042"/>
                  <a:ext cx="172" cy="20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 sz="4000"/>
                </a:p>
              </p:txBody>
            </p:sp>
            <p:sp>
              <p:nvSpPr>
                <p:cNvPr id="11" name="Oval 10"/>
                <p:cNvSpPr>
                  <a:spLocks noChangeArrowheads="1"/>
                </p:cNvSpPr>
                <p:nvPr/>
              </p:nvSpPr>
              <p:spPr bwMode="auto">
                <a:xfrm>
                  <a:off x="2407" y="908"/>
                  <a:ext cx="172" cy="20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 sz="4000"/>
                </a:p>
              </p:txBody>
            </p:sp>
            <p:sp>
              <p:nvSpPr>
                <p:cNvPr id="12" name="Oval 11"/>
                <p:cNvSpPr>
                  <a:spLocks noChangeArrowheads="1"/>
                </p:cNvSpPr>
                <p:nvPr/>
              </p:nvSpPr>
              <p:spPr bwMode="auto">
                <a:xfrm>
                  <a:off x="2407" y="2047"/>
                  <a:ext cx="172" cy="20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 sz="4000"/>
                </a:p>
              </p:txBody>
            </p:sp>
            <p:sp>
              <p:nvSpPr>
                <p:cNvPr id="13" name="Oval 12"/>
                <p:cNvSpPr>
                  <a:spLocks noChangeArrowheads="1"/>
                </p:cNvSpPr>
                <p:nvPr/>
              </p:nvSpPr>
              <p:spPr bwMode="auto">
                <a:xfrm>
                  <a:off x="2407" y="3051"/>
                  <a:ext cx="172" cy="20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 sz="4000"/>
                </a:p>
              </p:txBody>
            </p:sp>
            <p:sp>
              <p:nvSpPr>
                <p:cNvPr id="14" name="Oval 13"/>
                <p:cNvSpPr>
                  <a:spLocks noChangeArrowheads="1"/>
                </p:cNvSpPr>
                <p:nvPr/>
              </p:nvSpPr>
              <p:spPr bwMode="auto">
                <a:xfrm>
                  <a:off x="3483" y="908"/>
                  <a:ext cx="172" cy="20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 sz="4000"/>
                </a:p>
              </p:txBody>
            </p:sp>
            <p:sp>
              <p:nvSpPr>
                <p:cNvPr id="15" name="Oval 14"/>
                <p:cNvSpPr>
                  <a:spLocks noChangeArrowheads="1"/>
                </p:cNvSpPr>
                <p:nvPr/>
              </p:nvSpPr>
              <p:spPr bwMode="auto">
                <a:xfrm>
                  <a:off x="3483" y="2047"/>
                  <a:ext cx="172" cy="20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 sz="4000"/>
                </a:p>
              </p:txBody>
            </p:sp>
            <p:sp>
              <p:nvSpPr>
                <p:cNvPr id="16" name="Oval 15"/>
                <p:cNvSpPr>
                  <a:spLocks noChangeArrowheads="1"/>
                </p:cNvSpPr>
                <p:nvPr/>
              </p:nvSpPr>
              <p:spPr bwMode="auto">
                <a:xfrm>
                  <a:off x="3483" y="3051"/>
                  <a:ext cx="172" cy="20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 sz="4000"/>
                </a:p>
              </p:txBody>
            </p:sp>
            <p:cxnSp>
              <p:nvCxnSpPr>
                <p:cNvPr id="17" name="Line 440"/>
                <p:cNvCxnSpPr>
                  <a:cxnSpLocks noChangeShapeType="1"/>
                </p:cNvCxnSpPr>
                <p:nvPr/>
              </p:nvCxnSpPr>
              <p:spPr bwMode="auto">
                <a:xfrm>
                  <a:off x="900" y="3553"/>
                  <a:ext cx="301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" name="Line 441"/>
                <p:cNvCxnSpPr>
                  <a:cxnSpLocks noChangeShapeType="1"/>
                </p:cNvCxnSpPr>
                <p:nvPr/>
              </p:nvCxnSpPr>
              <p:spPr bwMode="auto">
                <a:xfrm>
                  <a:off x="900" y="540"/>
                  <a:ext cx="301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" name="Line 442"/>
                <p:cNvCxnSpPr>
                  <a:cxnSpLocks noChangeShapeType="1"/>
                </p:cNvCxnSpPr>
                <p:nvPr/>
              </p:nvCxnSpPr>
              <p:spPr bwMode="auto">
                <a:xfrm>
                  <a:off x="900" y="540"/>
                  <a:ext cx="0" cy="30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Line 443"/>
                <p:cNvCxnSpPr>
                  <a:cxnSpLocks noChangeShapeType="1"/>
                </p:cNvCxnSpPr>
                <p:nvPr/>
              </p:nvCxnSpPr>
              <p:spPr bwMode="auto">
                <a:xfrm>
                  <a:off x="3913" y="540"/>
                  <a:ext cx="0" cy="30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" name="Line 444"/>
                <p:cNvCxnSpPr>
                  <a:cxnSpLocks noChangeShapeType="1"/>
                </p:cNvCxnSpPr>
                <p:nvPr/>
              </p:nvCxnSpPr>
              <p:spPr bwMode="auto">
                <a:xfrm>
                  <a:off x="2478" y="3134"/>
                  <a:ext cx="107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" name="Line 445"/>
                <p:cNvCxnSpPr>
                  <a:cxnSpLocks noChangeShapeType="1"/>
                </p:cNvCxnSpPr>
                <p:nvPr/>
              </p:nvCxnSpPr>
              <p:spPr bwMode="auto">
                <a:xfrm>
                  <a:off x="1402" y="1040"/>
                  <a:ext cx="1076" cy="20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" name="Line 446"/>
                <p:cNvCxnSpPr>
                  <a:cxnSpLocks noChangeShapeType="1"/>
                </p:cNvCxnSpPr>
                <p:nvPr/>
              </p:nvCxnSpPr>
              <p:spPr bwMode="auto">
                <a:xfrm>
                  <a:off x="1402" y="1040"/>
                  <a:ext cx="2176" cy="20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" name="Text Box 327"/>
              <p:cNvSpPr txBox="1"/>
              <p:nvPr/>
            </p:nvSpPr>
            <p:spPr>
              <a:xfrm>
                <a:off x="115330" y="0"/>
                <a:ext cx="573405" cy="2266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effectLst/>
                    <a:ea typeface="Calibri" charset="0"/>
                    <a:cs typeface="Times New Roman" charset="0"/>
                  </a:rPr>
                  <a:t>A</a:t>
                </a:r>
              </a:p>
            </p:txBody>
          </p:sp>
          <p:sp>
            <p:nvSpPr>
              <p:cNvPr id="7" name="Text Box 342"/>
              <p:cNvSpPr txBox="1"/>
              <p:nvPr/>
            </p:nvSpPr>
            <p:spPr>
              <a:xfrm>
                <a:off x="8238" y="914400"/>
                <a:ext cx="685800" cy="228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 i="1">
                    <a:effectLst/>
                    <a:ea typeface="Calibri" charset="0"/>
                    <a:cs typeface="Times New Roman" charset="0"/>
                  </a:rPr>
                  <a:t>2b+a+c</a:t>
                </a:r>
                <a:endParaRPr lang="en-GB" sz="2400">
                  <a:effectLst/>
                  <a:ea typeface="Calibri" charset="0"/>
                  <a:cs typeface="Times New Roman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326005" y="1257300"/>
              <a:ext cx="697230" cy="1143000"/>
              <a:chOff x="0" y="0"/>
              <a:chExt cx="697230" cy="1143000"/>
            </a:xfrm>
          </p:grpSpPr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0" y="230659"/>
                <a:ext cx="697230" cy="663575"/>
                <a:chOff x="5922" y="540"/>
                <a:chExt cx="3013" cy="3013"/>
              </a:xfrm>
            </p:grpSpPr>
            <p:grpSp>
              <p:nvGrpSpPr>
                <p:cNvPr id="28" name="Group 27"/>
                <p:cNvGrpSpPr>
                  <a:grpSpLocks/>
                </p:cNvGrpSpPr>
                <p:nvPr/>
              </p:nvGrpSpPr>
              <p:grpSpPr bwMode="auto">
                <a:xfrm>
                  <a:off x="5922" y="540"/>
                  <a:ext cx="3013" cy="3013"/>
                  <a:chOff x="4581" y="4504"/>
                  <a:chExt cx="2520" cy="2160"/>
                </a:xfrm>
              </p:grpSpPr>
              <p:sp>
                <p:nvSpPr>
                  <p:cNvPr id="32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476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33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57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34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629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35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476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36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558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37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630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38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476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39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558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40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630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cxnSp>
                <p:nvCxnSpPr>
                  <p:cNvPr id="41" name="Line 45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6664"/>
                    <a:ext cx="25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2" name="Line 45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4504"/>
                    <a:ext cx="25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" name="Line 4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4504"/>
                    <a:ext cx="0" cy="2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4" name="Line 46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101" y="4504"/>
                    <a:ext cx="0" cy="2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29" name="Line 462"/>
                <p:cNvCxnSpPr>
                  <a:cxnSpLocks noChangeShapeType="1"/>
                </p:cNvCxnSpPr>
                <p:nvPr/>
              </p:nvCxnSpPr>
              <p:spPr bwMode="auto">
                <a:xfrm>
                  <a:off x="6424" y="2131"/>
                  <a:ext cx="1076" cy="100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" name="Line 463"/>
                <p:cNvCxnSpPr>
                  <a:cxnSpLocks noChangeShapeType="1"/>
                </p:cNvCxnSpPr>
                <p:nvPr/>
              </p:nvCxnSpPr>
              <p:spPr bwMode="auto">
                <a:xfrm flipV="1">
                  <a:off x="6424" y="1040"/>
                  <a:ext cx="2152" cy="109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" name="Line 46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00" y="1040"/>
                  <a:ext cx="1076" cy="209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6" name="Text Box 328"/>
              <p:cNvSpPr txBox="1"/>
              <p:nvPr/>
            </p:nvSpPr>
            <p:spPr>
              <a:xfrm>
                <a:off x="123568" y="0"/>
                <a:ext cx="565785" cy="2266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effectLst/>
                    <a:ea typeface="Calibri" charset="0"/>
                    <a:cs typeface="Times New Roman" charset="0"/>
                  </a:rPr>
                  <a:t>B</a:t>
                </a:r>
              </a:p>
            </p:txBody>
          </p:sp>
          <p:sp>
            <p:nvSpPr>
              <p:cNvPr id="27" name="Text Box 343"/>
              <p:cNvSpPr txBox="1"/>
              <p:nvPr/>
            </p:nvSpPr>
            <p:spPr>
              <a:xfrm>
                <a:off x="0" y="914400"/>
                <a:ext cx="685800" cy="228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 i="1">
                    <a:effectLst/>
                    <a:ea typeface="Calibri" charset="0"/>
                    <a:cs typeface="Times New Roman" charset="0"/>
                  </a:rPr>
                  <a:t>2c+b</a:t>
                </a:r>
                <a:endParaRPr lang="en-GB" sz="2400">
                  <a:effectLst/>
                  <a:ea typeface="Calibri" charset="0"/>
                  <a:cs typeface="Times New Roman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323330" y="1259205"/>
              <a:ext cx="697230" cy="1150620"/>
              <a:chOff x="0" y="0"/>
              <a:chExt cx="697230" cy="1151237"/>
            </a:xfrm>
          </p:grpSpPr>
          <p:grpSp>
            <p:nvGrpSpPr>
              <p:cNvPr id="46" name="Group 45"/>
              <p:cNvGrpSpPr>
                <a:grpSpLocks/>
              </p:cNvGrpSpPr>
              <p:nvPr/>
            </p:nvGrpSpPr>
            <p:grpSpPr bwMode="auto">
              <a:xfrm>
                <a:off x="0" y="238897"/>
                <a:ext cx="697230" cy="663575"/>
                <a:chOff x="900" y="4446"/>
                <a:chExt cx="3013" cy="3013"/>
              </a:xfrm>
            </p:grpSpPr>
            <p:cxnSp>
              <p:nvCxnSpPr>
                <p:cNvPr id="49" name="Line 484"/>
                <p:cNvCxnSpPr>
                  <a:cxnSpLocks noChangeShapeType="1"/>
                </p:cNvCxnSpPr>
                <p:nvPr/>
              </p:nvCxnSpPr>
              <p:spPr bwMode="auto">
                <a:xfrm flipV="1">
                  <a:off x="1402" y="4917"/>
                  <a:ext cx="107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0" name="Line 485"/>
                <p:cNvCxnSpPr>
                  <a:cxnSpLocks noChangeShapeType="1"/>
                </p:cNvCxnSpPr>
                <p:nvPr/>
              </p:nvCxnSpPr>
              <p:spPr bwMode="auto">
                <a:xfrm>
                  <a:off x="2478" y="4917"/>
                  <a:ext cx="0" cy="112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" name="Line 48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402" y="4917"/>
                  <a:ext cx="1076" cy="112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2" name="Oval 51"/>
                <p:cNvSpPr>
                  <a:spLocks noChangeArrowheads="1"/>
                </p:cNvSpPr>
                <p:nvPr/>
              </p:nvSpPr>
              <p:spPr bwMode="auto">
                <a:xfrm>
                  <a:off x="1277" y="4806"/>
                  <a:ext cx="172" cy="20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 sz="4000"/>
                </a:p>
              </p:txBody>
            </p:sp>
            <p:sp>
              <p:nvSpPr>
                <p:cNvPr id="53" name="Oval 52"/>
                <p:cNvSpPr>
                  <a:spLocks noChangeArrowheads="1"/>
                </p:cNvSpPr>
                <p:nvPr/>
              </p:nvSpPr>
              <p:spPr bwMode="auto">
                <a:xfrm>
                  <a:off x="1277" y="5944"/>
                  <a:ext cx="172" cy="20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 sz="4000"/>
                </a:p>
              </p:txBody>
            </p:sp>
            <p:sp>
              <p:nvSpPr>
                <p:cNvPr id="54" name="Oval 53"/>
                <p:cNvSpPr>
                  <a:spLocks noChangeArrowheads="1"/>
                </p:cNvSpPr>
                <p:nvPr/>
              </p:nvSpPr>
              <p:spPr bwMode="auto">
                <a:xfrm>
                  <a:off x="1277" y="6948"/>
                  <a:ext cx="172" cy="20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 sz="4000"/>
                </a:p>
              </p:txBody>
            </p:sp>
            <p:sp>
              <p:nvSpPr>
                <p:cNvPr id="55" name="Oval 54"/>
                <p:cNvSpPr>
                  <a:spLocks noChangeArrowheads="1"/>
                </p:cNvSpPr>
                <p:nvPr/>
              </p:nvSpPr>
              <p:spPr bwMode="auto">
                <a:xfrm>
                  <a:off x="2407" y="4814"/>
                  <a:ext cx="172" cy="20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 sz="4000"/>
                </a:p>
              </p:txBody>
            </p:sp>
            <p:sp>
              <p:nvSpPr>
                <p:cNvPr id="56" name="Oval 55"/>
                <p:cNvSpPr>
                  <a:spLocks noChangeArrowheads="1"/>
                </p:cNvSpPr>
                <p:nvPr/>
              </p:nvSpPr>
              <p:spPr bwMode="auto">
                <a:xfrm>
                  <a:off x="2407" y="5953"/>
                  <a:ext cx="172" cy="20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 sz="4000"/>
                </a:p>
              </p:txBody>
            </p:sp>
            <p:sp>
              <p:nvSpPr>
                <p:cNvPr id="57" name="Oval 56"/>
                <p:cNvSpPr>
                  <a:spLocks noChangeArrowheads="1"/>
                </p:cNvSpPr>
                <p:nvPr/>
              </p:nvSpPr>
              <p:spPr bwMode="auto">
                <a:xfrm>
                  <a:off x="2407" y="6957"/>
                  <a:ext cx="172" cy="20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 sz="4000"/>
                </a:p>
              </p:txBody>
            </p:sp>
            <p:sp>
              <p:nvSpPr>
                <p:cNvPr id="58" name="Oval 57"/>
                <p:cNvSpPr>
                  <a:spLocks noChangeArrowheads="1"/>
                </p:cNvSpPr>
                <p:nvPr/>
              </p:nvSpPr>
              <p:spPr bwMode="auto">
                <a:xfrm>
                  <a:off x="3483" y="4814"/>
                  <a:ext cx="172" cy="20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 sz="4000"/>
                </a:p>
              </p:txBody>
            </p:sp>
            <p:sp>
              <p:nvSpPr>
                <p:cNvPr id="59" name="Oval 58"/>
                <p:cNvSpPr>
                  <a:spLocks noChangeArrowheads="1"/>
                </p:cNvSpPr>
                <p:nvPr/>
              </p:nvSpPr>
              <p:spPr bwMode="auto">
                <a:xfrm>
                  <a:off x="3483" y="5953"/>
                  <a:ext cx="172" cy="20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 sz="4000"/>
                </a:p>
              </p:txBody>
            </p:sp>
            <p:sp>
              <p:nvSpPr>
                <p:cNvPr id="60" name="Oval 59"/>
                <p:cNvSpPr>
                  <a:spLocks noChangeArrowheads="1"/>
                </p:cNvSpPr>
                <p:nvPr/>
              </p:nvSpPr>
              <p:spPr bwMode="auto">
                <a:xfrm>
                  <a:off x="3483" y="6957"/>
                  <a:ext cx="172" cy="20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 sz="4000"/>
                </a:p>
              </p:txBody>
            </p:sp>
            <p:cxnSp>
              <p:nvCxnSpPr>
                <p:cNvPr id="61" name="Line 496"/>
                <p:cNvCxnSpPr>
                  <a:cxnSpLocks noChangeShapeType="1"/>
                </p:cNvCxnSpPr>
                <p:nvPr/>
              </p:nvCxnSpPr>
              <p:spPr bwMode="auto">
                <a:xfrm>
                  <a:off x="900" y="7459"/>
                  <a:ext cx="301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" name="Line 497"/>
                <p:cNvCxnSpPr>
                  <a:cxnSpLocks noChangeShapeType="1"/>
                </p:cNvCxnSpPr>
                <p:nvPr/>
              </p:nvCxnSpPr>
              <p:spPr bwMode="auto">
                <a:xfrm>
                  <a:off x="900" y="4446"/>
                  <a:ext cx="301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" name="Line 498"/>
                <p:cNvCxnSpPr>
                  <a:cxnSpLocks noChangeShapeType="1"/>
                </p:cNvCxnSpPr>
                <p:nvPr/>
              </p:nvCxnSpPr>
              <p:spPr bwMode="auto">
                <a:xfrm>
                  <a:off x="900" y="4446"/>
                  <a:ext cx="0" cy="30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4" name="Line 499"/>
                <p:cNvCxnSpPr>
                  <a:cxnSpLocks noChangeShapeType="1"/>
                </p:cNvCxnSpPr>
                <p:nvPr/>
              </p:nvCxnSpPr>
              <p:spPr bwMode="auto">
                <a:xfrm>
                  <a:off x="3913" y="4446"/>
                  <a:ext cx="0" cy="30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7" name="Text Box 329"/>
              <p:cNvSpPr txBox="1"/>
              <p:nvPr/>
            </p:nvSpPr>
            <p:spPr>
              <a:xfrm>
                <a:off x="115330" y="0"/>
                <a:ext cx="573405" cy="2266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effectLst/>
                    <a:ea typeface="Calibri" charset="0"/>
                    <a:cs typeface="Times New Roman" charset="0"/>
                  </a:rPr>
                  <a:t>C</a:t>
                </a:r>
              </a:p>
            </p:txBody>
          </p:sp>
          <p:sp>
            <p:nvSpPr>
              <p:cNvPr id="48" name="Text Box 346"/>
              <p:cNvSpPr txBox="1"/>
              <p:nvPr/>
            </p:nvSpPr>
            <p:spPr>
              <a:xfrm>
                <a:off x="0" y="922637"/>
                <a:ext cx="685800" cy="228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 i="1">
                    <a:effectLst/>
                    <a:ea typeface="Calibri" charset="0"/>
                    <a:cs typeface="Times New Roman" charset="0"/>
                  </a:rPr>
                  <a:t>2a+b</a:t>
                </a:r>
                <a:endParaRPr lang="en-GB" sz="2400">
                  <a:effectLst/>
                  <a:ea typeface="Calibri" charset="0"/>
                  <a:cs typeface="Times New Roman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1526540" y="1256665"/>
              <a:ext cx="697230" cy="1143000"/>
              <a:chOff x="0" y="0"/>
              <a:chExt cx="697230" cy="1143000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0" y="230659"/>
                <a:ext cx="697230" cy="663575"/>
                <a:chOff x="0" y="0"/>
                <a:chExt cx="697491" cy="663601"/>
              </a:xfrm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0" y="0"/>
                  <a:ext cx="697491" cy="663601"/>
                  <a:chOff x="0" y="0"/>
                  <a:chExt cx="697491" cy="663601"/>
                </a:xfrm>
              </p:grpSpPr>
              <p:grpSp>
                <p:nvGrpSpPr>
                  <p:cNvPr id="71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697491" cy="663601"/>
                    <a:chOff x="4581" y="4504"/>
                    <a:chExt cx="2520" cy="2160"/>
                  </a:xfrm>
                </p:grpSpPr>
                <p:sp>
                  <p:nvSpPr>
                    <p:cNvPr id="74" name="Oval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96" y="4762"/>
                      <a:ext cx="144" cy="14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 sz="4000"/>
                    </a:p>
                  </p:txBody>
                </p:sp>
                <p:sp>
                  <p:nvSpPr>
                    <p:cNvPr id="75" name="Oval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96" y="5578"/>
                      <a:ext cx="144" cy="14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 sz="4000"/>
                    </a:p>
                  </p:txBody>
                </p:sp>
                <p:sp>
                  <p:nvSpPr>
                    <p:cNvPr id="76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96" y="6298"/>
                      <a:ext cx="144" cy="14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 sz="4000"/>
                    </a:p>
                  </p:txBody>
                </p:sp>
                <p:sp>
                  <p:nvSpPr>
                    <p:cNvPr id="77" name="Oval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41" y="4768"/>
                      <a:ext cx="144" cy="14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 sz="4000"/>
                    </a:p>
                  </p:txBody>
                </p:sp>
                <p:sp>
                  <p:nvSpPr>
                    <p:cNvPr id="78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41" y="5584"/>
                      <a:ext cx="144" cy="14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 sz="4000"/>
                    </a:p>
                  </p:txBody>
                </p:sp>
                <p:sp>
                  <p:nvSpPr>
                    <p:cNvPr id="79" name="Oval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41" y="6304"/>
                      <a:ext cx="144" cy="14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 sz="4000"/>
                    </a:p>
                  </p:txBody>
                </p:sp>
                <p:sp>
                  <p:nvSpPr>
                    <p:cNvPr id="80" name="Oval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41" y="4768"/>
                      <a:ext cx="144" cy="14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 sz="4000"/>
                    </a:p>
                  </p:txBody>
                </p:sp>
                <p:sp>
                  <p:nvSpPr>
                    <p:cNvPr id="81" name="Oval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41" y="5584"/>
                      <a:ext cx="144" cy="14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 sz="4000"/>
                    </a:p>
                  </p:txBody>
                </p:sp>
                <p:sp>
                  <p:nvSpPr>
                    <p:cNvPr id="82" name="Oval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41" y="6304"/>
                      <a:ext cx="144" cy="14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GB" sz="4000"/>
                    </a:p>
                  </p:txBody>
                </p:sp>
                <p:cxnSp>
                  <p:nvCxnSpPr>
                    <p:cNvPr id="83" name="Line 47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581" y="6664"/>
                      <a:ext cx="25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4" name="Line 47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581" y="4504"/>
                      <a:ext cx="25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5" name="Line 47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581" y="4504"/>
                      <a:ext cx="0" cy="21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86" name="Line 47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7101" y="4504"/>
                      <a:ext cx="0" cy="21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72" name="Line 48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15329" y="107092"/>
                    <a:ext cx="249087" cy="47485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3" name="Line 48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62464" y="107092"/>
                    <a:ext cx="254643" cy="47485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70" name="Line 482"/>
                <p:cNvCxnSpPr>
                  <a:cxnSpLocks noChangeShapeType="1"/>
                </p:cNvCxnSpPr>
                <p:nvPr/>
              </p:nvCxnSpPr>
              <p:spPr bwMode="auto">
                <a:xfrm>
                  <a:off x="115329" y="576649"/>
                  <a:ext cx="503730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7" name="Text Box 333"/>
              <p:cNvSpPr txBox="1"/>
              <p:nvPr/>
            </p:nvSpPr>
            <p:spPr>
              <a:xfrm>
                <a:off x="115329" y="0"/>
                <a:ext cx="565785" cy="2266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effectLst/>
                    <a:ea typeface="Calibri" charset="0"/>
                    <a:cs typeface="Times New Roman" charset="0"/>
                  </a:rPr>
                  <a:t>D</a:t>
                </a:r>
              </a:p>
            </p:txBody>
          </p:sp>
          <p:sp>
            <p:nvSpPr>
              <p:cNvPr id="68" name="Text Box 347"/>
              <p:cNvSpPr txBox="1"/>
              <p:nvPr/>
            </p:nvSpPr>
            <p:spPr>
              <a:xfrm>
                <a:off x="0" y="914400"/>
                <a:ext cx="685800" cy="228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 i="1">
                    <a:effectLst/>
                    <a:ea typeface="Calibri" charset="0"/>
                    <a:cs typeface="Times New Roman" charset="0"/>
                  </a:rPr>
                  <a:t>2c+2a</a:t>
                </a:r>
                <a:endParaRPr lang="en-GB" sz="2400">
                  <a:effectLst/>
                  <a:ea typeface="Calibri" charset="0"/>
                  <a:cs typeface="Times New Roman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5521960" y="1259205"/>
              <a:ext cx="704850" cy="1150620"/>
              <a:chOff x="0" y="0"/>
              <a:chExt cx="705467" cy="1151238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8237" y="238897"/>
                <a:ext cx="697230" cy="662940"/>
                <a:chOff x="0" y="0"/>
                <a:chExt cx="697491" cy="663381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0" y="0"/>
                  <a:ext cx="697491" cy="663381"/>
                  <a:chOff x="0" y="0"/>
                  <a:chExt cx="697491" cy="663381"/>
                </a:xfrm>
              </p:grpSpPr>
              <p:cxnSp>
                <p:nvCxnSpPr>
                  <p:cNvPr id="93" name="Line 41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15329" y="107092"/>
                    <a:ext cx="503730" cy="239848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pSp>
                <p:nvGrpSpPr>
                  <p:cNvPr id="94" name="Group 93"/>
                  <p:cNvGrpSpPr/>
                  <p:nvPr/>
                </p:nvGrpSpPr>
                <p:grpSpPr>
                  <a:xfrm>
                    <a:off x="0" y="0"/>
                    <a:ext cx="697491" cy="663381"/>
                    <a:chOff x="0" y="0"/>
                    <a:chExt cx="697491" cy="663381"/>
                  </a:xfrm>
                </p:grpSpPr>
                <p:grpSp>
                  <p:nvGrpSpPr>
                    <p:cNvPr id="95" name="Group 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697491" cy="663381"/>
                      <a:chOff x="4581" y="4504"/>
                      <a:chExt cx="2520" cy="2160"/>
                    </a:xfrm>
                  </p:grpSpPr>
                  <p:sp>
                    <p:nvSpPr>
                      <p:cNvPr id="97" name="Oval 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96" y="4762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en-GB" sz="4000"/>
                      </a:p>
                    </p:txBody>
                  </p:sp>
                  <p:sp>
                    <p:nvSpPr>
                      <p:cNvPr id="98" name="Oval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96" y="5578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en-GB" sz="4000"/>
                      </a:p>
                    </p:txBody>
                  </p:sp>
                  <p:sp>
                    <p:nvSpPr>
                      <p:cNvPr id="99" name="Oval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96" y="6298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en-GB" sz="4000"/>
                      </a:p>
                    </p:txBody>
                  </p:sp>
                  <p:sp>
                    <p:nvSpPr>
                      <p:cNvPr id="100" name="Oval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841" y="4768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en-GB" sz="4000"/>
                      </a:p>
                    </p:txBody>
                  </p:sp>
                  <p:sp>
                    <p:nvSpPr>
                      <p:cNvPr id="101" name="Oval 1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841" y="5584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en-GB" sz="4000"/>
                      </a:p>
                    </p:txBody>
                  </p:sp>
                  <p:sp>
                    <p:nvSpPr>
                      <p:cNvPr id="102" name="Oval 1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841" y="6304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en-GB" sz="4000"/>
                      </a:p>
                    </p:txBody>
                  </p:sp>
                  <p:sp>
                    <p:nvSpPr>
                      <p:cNvPr id="103" name="Oval 1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41" y="4768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en-GB" sz="4000"/>
                      </a:p>
                    </p:txBody>
                  </p:sp>
                  <p:sp>
                    <p:nvSpPr>
                      <p:cNvPr id="104" name="Oval 1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41" y="5584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en-GB" sz="4000"/>
                      </a:p>
                    </p:txBody>
                  </p:sp>
                  <p:sp>
                    <p:nvSpPr>
                      <p:cNvPr id="105" name="Oval 1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41" y="6304"/>
                        <a:ext cx="144" cy="144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en-GB" sz="4000"/>
                      </a:p>
                    </p:txBody>
                  </p:sp>
                  <p:cxnSp>
                    <p:nvCxnSpPr>
                      <p:cNvPr id="106" name="Line 38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4581" y="6664"/>
                        <a:ext cx="252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07" name="Line 38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4581" y="4504"/>
                        <a:ext cx="252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08" name="Line 38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4581" y="4504"/>
                        <a:ext cx="0" cy="216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09" name="Line 39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7101" y="4504"/>
                        <a:ext cx="0" cy="216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cxnSp>
                  <p:nvCxnSpPr>
                    <p:cNvPr id="96" name="Line 41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62464" y="107092"/>
                      <a:ext cx="254643" cy="23984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cxnSp>
              <p:nvCxnSpPr>
                <p:cNvPr id="92" name="Line 40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5329" y="345989"/>
                  <a:ext cx="249087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89" name="Text Box 337"/>
              <p:cNvSpPr txBox="1"/>
              <p:nvPr/>
            </p:nvSpPr>
            <p:spPr>
              <a:xfrm>
                <a:off x="123567" y="0"/>
                <a:ext cx="565785" cy="2266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effectLst/>
                    <a:ea typeface="Calibri" charset="0"/>
                    <a:cs typeface="Times New Roman" charset="0"/>
                  </a:rPr>
                  <a:t>F</a:t>
                </a:r>
              </a:p>
            </p:txBody>
          </p:sp>
          <p:sp>
            <p:nvSpPr>
              <p:cNvPr id="90" name="Text Box 349"/>
              <p:cNvSpPr txBox="1"/>
              <p:nvPr/>
            </p:nvSpPr>
            <p:spPr>
              <a:xfrm>
                <a:off x="0" y="922638"/>
                <a:ext cx="685800" cy="228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 i="1">
                    <a:effectLst/>
                    <a:ea typeface="Calibri" charset="0"/>
                    <a:cs typeface="Times New Roman" charset="0"/>
                  </a:rPr>
                  <a:t>a+b+c</a:t>
                </a:r>
                <a:endParaRPr lang="en-GB" sz="2400">
                  <a:effectLst/>
                  <a:ea typeface="Calibri" charset="0"/>
                  <a:cs typeface="Times New Roman" charset="0"/>
                </a:endParaRP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3924935" y="1259205"/>
              <a:ext cx="697230" cy="1134745"/>
              <a:chOff x="0" y="0"/>
              <a:chExt cx="697230" cy="1134762"/>
            </a:xfrm>
          </p:grpSpPr>
          <p:grpSp>
            <p:nvGrpSpPr>
              <p:cNvPr id="111" name="Group 110"/>
              <p:cNvGrpSpPr>
                <a:grpSpLocks/>
              </p:cNvGrpSpPr>
              <p:nvPr/>
            </p:nvGrpSpPr>
            <p:grpSpPr bwMode="auto">
              <a:xfrm>
                <a:off x="0" y="222422"/>
                <a:ext cx="697230" cy="663575"/>
                <a:chOff x="900" y="12647"/>
                <a:chExt cx="3013" cy="3013"/>
              </a:xfrm>
            </p:grpSpPr>
            <p:grpSp>
              <p:nvGrpSpPr>
                <p:cNvPr id="114" name="Group 113"/>
                <p:cNvGrpSpPr>
                  <a:grpSpLocks/>
                </p:cNvGrpSpPr>
                <p:nvPr/>
              </p:nvGrpSpPr>
              <p:grpSpPr bwMode="auto">
                <a:xfrm>
                  <a:off x="900" y="12647"/>
                  <a:ext cx="3013" cy="3013"/>
                  <a:chOff x="4581" y="4504"/>
                  <a:chExt cx="2520" cy="2160"/>
                </a:xfrm>
              </p:grpSpPr>
              <p:sp>
                <p:nvSpPr>
                  <p:cNvPr id="118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476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119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57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120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629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121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476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122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558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123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630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124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476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125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558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126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630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cxnSp>
                <p:nvCxnSpPr>
                  <p:cNvPr id="127" name="Line 42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6664"/>
                    <a:ext cx="25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8" name="Line 42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4504"/>
                    <a:ext cx="25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9" name="Line 42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4504"/>
                    <a:ext cx="0" cy="2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30" name="Line 42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101" y="4504"/>
                    <a:ext cx="0" cy="2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15" name="Line 427"/>
                <p:cNvCxnSpPr>
                  <a:cxnSpLocks noChangeShapeType="1"/>
                </p:cNvCxnSpPr>
                <p:nvPr/>
              </p:nvCxnSpPr>
              <p:spPr bwMode="auto">
                <a:xfrm flipV="1">
                  <a:off x="1402" y="13123"/>
                  <a:ext cx="217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6" name="Line 42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478" y="13123"/>
                  <a:ext cx="1100" cy="108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7" name="Line 42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402" y="13123"/>
                  <a:ext cx="1076" cy="108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12" name="Text Box 338"/>
              <p:cNvSpPr txBox="1"/>
              <p:nvPr/>
            </p:nvSpPr>
            <p:spPr>
              <a:xfrm>
                <a:off x="115330" y="0"/>
                <a:ext cx="573405" cy="2266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effectLst/>
                    <a:ea typeface="Calibri" charset="0"/>
                    <a:cs typeface="Times New Roman" charset="0"/>
                  </a:rPr>
                  <a:t>G</a:t>
                </a:r>
              </a:p>
            </p:txBody>
          </p:sp>
          <p:sp>
            <p:nvSpPr>
              <p:cNvPr id="113" name="Text Box 350"/>
              <p:cNvSpPr txBox="1"/>
              <p:nvPr/>
            </p:nvSpPr>
            <p:spPr>
              <a:xfrm>
                <a:off x="8238" y="906162"/>
                <a:ext cx="685800" cy="228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 i="1">
                    <a:effectLst/>
                    <a:ea typeface="Calibri" charset="0"/>
                    <a:cs typeface="Times New Roman" charset="0"/>
                  </a:rPr>
                  <a:t>2a+2b</a:t>
                </a:r>
                <a:endParaRPr lang="en-GB" sz="2400">
                  <a:effectLst/>
                  <a:ea typeface="Calibri" charset="0"/>
                  <a:cs typeface="Times New Roman" charset="0"/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4726940" y="1259205"/>
              <a:ext cx="697230" cy="1150620"/>
              <a:chOff x="0" y="0"/>
              <a:chExt cx="697230" cy="1151238"/>
            </a:xfrm>
          </p:grpSpPr>
          <p:grpSp>
            <p:nvGrpSpPr>
              <p:cNvPr id="132" name="Group 131"/>
              <p:cNvGrpSpPr>
                <a:grpSpLocks/>
              </p:cNvGrpSpPr>
              <p:nvPr/>
            </p:nvGrpSpPr>
            <p:grpSpPr bwMode="auto">
              <a:xfrm>
                <a:off x="0" y="230660"/>
                <a:ext cx="697230" cy="663575"/>
                <a:chOff x="5922" y="12647"/>
                <a:chExt cx="3013" cy="3013"/>
              </a:xfrm>
            </p:grpSpPr>
            <p:cxnSp>
              <p:nvCxnSpPr>
                <p:cNvPr id="135" name="Line 359"/>
                <p:cNvCxnSpPr>
                  <a:cxnSpLocks noChangeShapeType="1"/>
                </p:cNvCxnSpPr>
                <p:nvPr/>
              </p:nvCxnSpPr>
              <p:spPr bwMode="auto">
                <a:xfrm>
                  <a:off x="6424" y="14210"/>
                  <a:ext cx="217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6" name="Line 360"/>
                <p:cNvCxnSpPr>
                  <a:cxnSpLocks noChangeShapeType="1"/>
                </p:cNvCxnSpPr>
                <p:nvPr/>
              </p:nvCxnSpPr>
              <p:spPr bwMode="auto">
                <a:xfrm>
                  <a:off x="8600" y="14210"/>
                  <a:ext cx="0" cy="104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7" name="Line 36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299" y="14210"/>
                  <a:ext cx="2301" cy="104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138" name="Group 137"/>
                <p:cNvGrpSpPr>
                  <a:grpSpLocks/>
                </p:cNvGrpSpPr>
                <p:nvPr/>
              </p:nvGrpSpPr>
              <p:grpSpPr bwMode="auto">
                <a:xfrm>
                  <a:off x="5922" y="12647"/>
                  <a:ext cx="3013" cy="3013"/>
                  <a:chOff x="4581" y="4504"/>
                  <a:chExt cx="2520" cy="2160"/>
                </a:xfrm>
              </p:grpSpPr>
              <p:sp>
                <p:nvSpPr>
                  <p:cNvPr id="139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476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140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57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141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629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142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476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143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558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144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630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145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476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146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558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147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630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cxnSp>
                <p:nvCxnSpPr>
                  <p:cNvPr id="148" name="Line 37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6664"/>
                    <a:ext cx="25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49" name="Line 37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4504"/>
                    <a:ext cx="25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0" name="Line 37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4504"/>
                    <a:ext cx="0" cy="2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1" name="Line 37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101" y="4504"/>
                    <a:ext cx="0" cy="2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sp>
            <p:nvSpPr>
              <p:cNvPr id="133" name="Text Box 339"/>
              <p:cNvSpPr txBox="1"/>
              <p:nvPr/>
            </p:nvSpPr>
            <p:spPr>
              <a:xfrm>
                <a:off x="115329" y="0"/>
                <a:ext cx="565785" cy="2266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effectLst/>
                    <a:ea typeface="Calibri" charset="0"/>
                    <a:cs typeface="Times New Roman" charset="0"/>
                  </a:rPr>
                  <a:t>H</a:t>
                </a:r>
              </a:p>
            </p:txBody>
          </p:sp>
          <p:sp>
            <p:nvSpPr>
              <p:cNvPr id="134" name="Text Box 351"/>
              <p:cNvSpPr txBox="1"/>
              <p:nvPr/>
            </p:nvSpPr>
            <p:spPr>
              <a:xfrm>
                <a:off x="8237" y="922638"/>
                <a:ext cx="685800" cy="228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 i="1">
                    <a:effectLst/>
                    <a:ea typeface="Calibri" charset="0"/>
                    <a:cs typeface="Times New Roman" charset="0"/>
                  </a:rPr>
                  <a:t>3a+c</a:t>
                </a:r>
                <a:endParaRPr lang="en-GB" sz="2400">
                  <a:effectLst/>
                  <a:ea typeface="Calibri" charset="0"/>
                  <a:cs typeface="Times New Roman" charset="0"/>
                </a:endParaRPr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725170" y="1251585"/>
              <a:ext cx="697230" cy="1150620"/>
              <a:chOff x="0" y="0"/>
              <a:chExt cx="697230" cy="1151115"/>
            </a:xfrm>
          </p:grpSpPr>
          <p:grpSp>
            <p:nvGrpSpPr>
              <p:cNvPr id="153" name="Group 152"/>
              <p:cNvGrpSpPr>
                <a:grpSpLocks/>
              </p:cNvGrpSpPr>
              <p:nvPr/>
            </p:nvGrpSpPr>
            <p:grpSpPr bwMode="auto">
              <a:xfrm>
                <a:off x="0" y="238898"/>
                <a:ext cx="697230" cy="662584"/>
                <a:chOff x="900" y="8547"/>
                <a:chExt cx="3013" cy="3012"/>
              </a:xfrm>
            </p:grpSpPr>
            <p:grpSp>
              <p:nvGrpSpPr>
                <p:cNvPr id="156" name="Group 155"/>
                <p:cNvGrpSpPr>
                  <a:grpSpLocks/>
                </p:cNvGrpSpPr>
                <p:nvPr/>
              </p:nvGrpSpPr>
              <p:grpSpPr bwMode="auto">
                <a:xfrm>
                  <a:off x="900" y="8547"/>
                  <a:ext cx="3013" cy="3012"/>
                  <a:chOff x="4581" y="4504"/>
                  <a:chExt cx="2520" cy="2160"/>
                </a:xfrm>
              </p:grpSpPr>
              <p:sp>
                <p:nvSpPr>
                  <p:cNvPr id="160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476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161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57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162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629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163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476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164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558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165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630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166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476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167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558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sp>
                <p:nvSpPr>
                  <p:cNvPr id="168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6741" y="630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GB" sz="4000"/>
                  </a:p>
                </p:txBody>
              </p:sp>
              <p:cxnSp>
                <p:nvCxnSpPr>
                  <p:cNvPr id="169" name="Line 40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6664"/>
                    <a:ext cx="25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0" name="Line 40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4504"/>
                    <a:ext cx="25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1" name="Line 40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1" y="4504"/>
                    <a:ext cx="0" cy="2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2" name="Line 40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101" y="4504"/>
                    <a:ext cx="0" cy="2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57" name="Line 406"/>
                <p:cNvCxnSpPr>
                  <a:cxnSpLocks noChangeShapeType="1"/>
                </p:cNvCxnSpPr>
                <p:nvPr/>
              </p:nvCxnSpPr>
              <p:spPr bwMode="auto">
                <a:xfrm>
                  <a:off x="1402" y="9020"/>
                  <a:ext cx="0" cy="216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8" name="Line 407"/>
                <p:cNvCxnSpPr>
                  <a:cxnSpLocks noChangeShapeType="1"/>
                </p:cNvCxnSpPr>
                <p:nvPr/>
              </p:nvCxnSpPr>
              <p:spPr bwMode="auto">
                <a:xfrm>
                  <a:off x="1402" y="11181"/>
                  <a:ext cx="215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9" name="Line 40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402" y="9020"/>
                  <a:ext cx="2176" cy="216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54" name="Text Box 348"/>
              <p:cNvSpPr txBox="1"/>
              <p:nvPr/>
            </p:nvSpPr>
            <p:spPr>
              <a:xfrm>
                <a:off x="0" y="922638"/>
                <a:ext cx="685800" cy="22847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 i="1">
                    <a:effectLst/>
                    <a:ea typeface="Calibri" charset="0"/>
                    <a:cs typeface="Times New Roman" charset="0"/>
                  </a:rPr>
                  <a:t>4a+2b</a:t>
                </a:r>
                <a:endParaRPr lang="en-GB" sz="2400">
                  <a:effectLst/>
                  <a:ea typeface="Calibri" charset="0"/>
                  <a:cs typeface="Times New Roman" charset="0"/>
                </a:endParaRPr>
              </a:p>
            </p:txBody>
          </p:sp>
          <p:sp>
            <p:nvSpPr>
              <p:cNvPr id="155" name="Text Box 330"/>
              <p:cNvSpPr txBox="1"/>
              <p:nvPr/>
            </p:nvSpPr>
            <p:spPr>
              <a:xfrm>
                <a:off x="115329" y="0"/>
                <a:ext cx="573405" cy="2265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effectLst/>
                    <a:ea typeface="Calibri" charset="0"/>
                    <a:cs typeface="Times New Roman" charset="0"/>
                  </a:rPr>
                  <a:t>E</a:t>
                </a:r>
              </a:p>
            </p:txBody>
          </p:sp>
        </p:grpSp>
      </p:grpSp>
      <p:sp>
        <p:nvSpPr>
          <p:cNvPr id="173" name="Rectangle 17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" name="Rectangle 191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06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69066" y="0"/>
                <a:ext cx="5700984" cy="6228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>What can you say about </a:t>
                </a:r>
                <a:r>
                  <a:rPr lang="en-US" sz="3200" dirty="0"/>
                  <a:t>a</a:t>
                </a:r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> and </a:t>
                </a:r>
                <a:r>
                  <a:rPr lang="en-US" sz="3200" dirty="0"/>
                  <a:t>b</a:t>
                </a:r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>?</a:t>
                </a:r>
              </a:p>
              <a:p>
                <a:endParaRPr lang="en-US" sz="3200" dirty="0"/>
              </a:p>
              <a:p>
                <a:pPr>
                  <a:spcBef>
                    <a:spcPts val="1200"/>
                  </a:spcBef>
                </a:pPr>
                <a:r>
                  <a:rPr lang="en-US" sz="3200" dirty="0"/>
                  <a:t>1)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charset="0"/>
                          </a:rPr>
                          <m:t>𝑎</m:t>
                        </m:r>
                      </m:num>
                      <m:den>
                        <m:r>
                          <a:rPr lang="en-GB" sz="3200" b="0" i="1" smtClean="0">
                            <a:latin typeface="Cambria Math" charset="0"/>
                          </a:rPr>
                          <m:t>7</m:t>
                        </m:r>
                      </m:den>
                    </m:f>
                    <m:r>
                      <a:rPr lang="en-GB" sz="3200" b="0" i="1" smtClean="0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charset="0"/>
                          </a:rPr>
                          <m:t>7</m:t>
                        </m:r>
                      </m:den>
                    </m:f>
                    <m:r>
                      <a:rPr lang="en-GB" sz="3200" b="0" i="1" smtClean="0">
                        <a:latin typeface="Cambria Math" charset="0"/>
                      </a:rPr>
                      <m:t>=1</m:t>
                    </m:r>
                  </m:oMath>
                </a14:m>
                <a:endParaRPr lang="en-US" sz="3200" dirty="0"/>
              </a:p>
              <a:p>
                <a:pPr>
                  <a:spcBef>
                    <a:spcPts val="1200"/>
                  </a:spcBef>
                </a:pPr>
                <a:r>
                  <a:rPr lang="en-US" sz="3200" dirty="0"/>
                  <a:t>2)</a:t>
                </a:r>
                <a:r>
                  <a:rPr lang="mr-IN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charset="0"/>
                          </a:rPr>
                          <m:t>𝑎</m:t>
                        </m:r>
                      </m:num>
                      <m:den>
                        <m:r>
                          <a:rPr lang="en-GB" sz="3200" i="1">
                            <a:latin typeface="Cambria Math" charset="0"/>
                          </a:rPr>
                          <m:t>7</m:t>
                        </m:r>
                      </m:den>
                    </m:f>
                    <m:r>
                      <a:rPr lang="en-GB" sz="3200" i="1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charset="0"/>
                          </a:rPr>
                          <m:t>5</m:t>
                        </m:r>
                      </m:num>
                      <m:den>
                        <m:r>
                          <a:rPr lang="en-GB" sz="3200" i="1">
                            <a:latin typeface="Cambria Math" charset="0"/>
                          </a:rPr>
                          <m:t>7</m:t>
                        </m:r>
                      </m:den>
                    </m:f>
                    <m:r>
                      <a:rPr lang="en-GB" sz="3200" b="0" i="1" smtClean="0">
                        <a:latin typeface="Cambria Math" charset="0"/>
                      </a:rPr>
                      <m:t>&gt;</m:t>
                    </m:r>
                    <m:r>
                      <a:rPr lang="en-GB" sz="3200" i="1">
                        <a:latin typeface="Cambria Math" charset="0"/>
                      </a:rPr>
                      <m:t>1</m:t>
                    </m:r>
                  </m:oMath>
                </a14:m>
                <a:endParaRPr lang="en-US" sz="3200" dirty="0"/>
              </a:p>
              <a:p>
                <a:pPr>
                  <a:spcBef>
                    <a:spcPts val="1200"/>
                  </a:spcBef>
                </a:pPr>
                <a:r>
                  <a:rPr lang="en-US" sz="3200" dirty="0"/>
                  <a:t>3)</a:t>
                </a:r>
                <a:r>
                  <a:rPr lang="mr-IN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charset="0"/>
                          </a:rPr>
                          <m:t>𝑎</m:t>
                        </m:r>
                      </m:num>
                      <m:den>
                        <m:r>
                          <a:rPr lang="en-GB" sz="3200" b="0" i="1" smtClean="0">
                            <a:latin typeface="Cambria Math" charset="0"/>
                          </a:rPr>
                          <m:t>5</m:t>
                        </m:r>
                      </m:den>
                    </m:f>
                    <m:r>
                      <a:rPr lang="en-GB" sz="3200" i="1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charset="0"/>
                          </a:rPr>
                          <m:t>5</m:t>
                        </m:r>
                      </m:den>
                    </m:f>
                    <m:r>
                      <a:rPr lang="en-GB" sz="3200" b="0" i="1" smtClean="0">
                        <a:latin typeface="Cambria Math" charset="0"/>
                      </a:rPr>
                      <m:t>&lt;</m:t>
                    </m:r>
                    <m:r>
                      <a:rPr lang="en-GB" sz="3200" i="1">
                        <a:latin typeface="Cambria Math" charset="0"/>
                      </a:rPr>
                      <m:t>1</m:t>
                    </m:r>
                  </m:oMath>
                </a14:m>
                <a:endParaRPr lang="en-US" sz="3200" dirty="0"/>
              </a:p>
              <a:p>
                <a:pPr>
                  <a:spcBef>
                    <a:spcPts val="1200"/>
                  </a:spcBef>
                </a:pPr>
                <a:r>
                  <a:rPr lang="en-US" sz="3200" dirty="0"/>
                  <a:t>4)</a:t>
                </a:r>
                <a:r>
                  <a:rPr lang="mr-IN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charset="0"/>
                          </a:rPr>
                          <m:t>𝑎</m:t>
                        </m:r>
                      </m:num>
                      <m:den>
                        <m:r>
                          <a:rPr lang="en-GB" sz="3200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GB" sz="3200" i="1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charset="0"/>
                          </a:rPr>
                          <m:t>𝑏</m:t>
                        </m:r>
                      </m:num>
                      <m:den>
                        <m:r>
                          <a:rPr lang="en-GB" sz="3200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GB" sz="3200" i="1">
                        <a:latin typeface="Cambria Math" charset="0"/>
                      </a:rPr>
                      <m:t>=1</m:t>
                    </m:r>
                  </m:oMath>
                </a14:m>
                <a:endParaRPr lang="en-US" sz="3200" dirty="0"/>
              </a:p>
              <a:p>
                <a:pPr>
                  <a:spcBef>
                    <a:spcPts val="1200"/>
                  </a:spcBef>
                </a:pPr>
                <a:r>
                  <a:rPr lang="en-US" sz="3200" dirty="0"/>
                  <a:t>5)</a:t>
                </a:r>
                <a:r>
                  <a:rPr lang="mr-IN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charset="0"/>
                          </a:rPr>
                          <m:t>𝑎</m:t>
                        </m:r>
                      </m:num>
                      <m:den>
                        <m:r>
                          <a:rPr lang="en-GB" sz="3200" i="1"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GB" sz="3200" i="1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charset="0"/>
                          </a:rPr>
                          <m:t>𝑏</m:t>
                        </m:r>
                      </m:num>
                      <m:den>
                        <m:r>
                          <a:rPr lang="en-GB" sz="3200" i="1"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GB" sz="3200" b="0" i="1" smtClean="0">
                        <a:latin typeface="Cambria Math" charset="0"/>
                      </a:rPr>
                      <m:t>&lt;</m:t>
                    </m:r>
                    <m:r>
                      <a:rPr lang="en-GB" sz="3200" i="1">
                        <a:latin typeface="Cambria Math" charset="0"/>
                      </a:rPr>
                      <m:t>1</m:t>
                    </m:r>
                  </m:oMath>
                </a14:m>
                <a:endParaRPr lang="en-US" sz="3200" dirty="0"/>
              </a:p>
              <a:p>
                <a:pPr>
                  <a:spcBef>
                    <a:spcPts val="1200"/>
                  </a:spcBef>
                </a:pPr>
                <a:r>
                  <a:rPr lang="en-US" sz="3200" dirty="0"/>
                  <a:t>6)</a:t>
                </a:r>
                <a:r>
                  <a:rPr lang="mr-IN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charset="0"/>
                          </a:rPr>
                          <m:t>𝑎</m:t>
                        </m:r>
                      </m:num>
                      <m:den>
                        <m:r>
                          <a:rPr lang="en-GB" sz="3200" b="0" i="1" smtClean="0">
                            <a:latin typeface="Cambria Math" charset="0"/>
                          </a:rPr>
                          <m:t>𝑛</m:t>
                        </m:r>
                      </m:den>
                    </m:f>
                    <m:r>
                      <a:rPr lang="en-GB" sz="3200" i="1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GB" sz="3200" b="0" i="1" smtClean="0">
                            <a:latin typeface="Cambria Math" charset="0"/>
                          </a:rPr>
                          <m:t> </m:t>
                        </m:r>
                      </m:num>
                      <m:den>
                        <m:r>
                          <a:rPr lang="en-GB" sz="3200" b="0" i="1" smtClean="0">
                            <a:latin typeface="Cambria Math" charset="0"/>
                          </a:rPr>
                          <m:t>𝑛</m:t>
                        </m:r>
                      </m:den>
                    </m:f>
                    <m:r>
                      <a:rPr lang="en-GB" sz="3200" b="0" i="1" smtClean="0">
                        <a:latin typeface="Cambria Math" charset="0"/>
                      </a:rPr>
                      <m:t>&lt;</m:t>
                    </m:r>
                    <m:r>
                      <a:rPr lang="en-GB" sz="3200" i="1">
                        <a:latin typeface="Cambria Math" charset="0"/>
                      </a:rPr>
                      <m:t>1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066" y="0"/>
                <a:ext cx="5700984" cy="6228949"/>
              </a:xfrm>
              <a:prstGeom prst="rect">
                <a:avLst/>
              </a:prstGeom>
              <a:blipFill rotWithShape="0">
                <a:blip r:embed="rId2"/>
                <a:stretch>
                  <a:fillRect l="-2674" t="-1272" r="-1818" b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228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6.googleusercontent.com/Nxe8Mg5Nj-SaXmq4d3GYtb9NUC1Tp37YLdld64sD2uXIuFgF6SNTNEBOiWcFOzZlUSk818bmt6VLWR8sVVN_AunGY9jya-nMfMbBNeyOwJJw3YAynHHaoIIKyvYDvvS2oom5Wb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0"/>
            <a:ext cx="9135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34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1856" y="2129909"/>
            <a:ext cx="675056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1500" b="0" i="0" u="none" strike="noStrike">
                <a:solidFill>
                  <a:srgbClr val="000000"/>
                </a:solidFill>
                <a:effectLst/>
                <a:latin typeface="Arial" charset="0"/>
              </a:rPr>
              <a:t>51891840</a:t>
            </a:r>
            <a:endParaRPr lang="en-US" sz="11500" dirty="0"/>
          </a:p>
        </p:txBody>
      </p:sp>
      <p:grpSp>
        <p:nvGrpSpPr>
          <p:cNvPr id="6" name="Group 5"/>
          <p:cNvGrpSpPr/>
          <p:nvPr/>
        </p:nvGrpSpPr>
        <p:grpSpPr>
          <a:xfrm>
            <a:off x="2776081" y="2129909"/>
            <a:ext cx="7236341" cy="2156341"/>
            <a:chOff x="2776081" y="2129909"/>
            <a:chExt cx="7236341" cy="2156341"/>
          </a:xfrm>
        </p:grpSpPr>
        <p:sp>
          <p:nvSpPr>
            <p:cNvPr id="3" name="Arc 2"/>
            <p:cNvSpPr/>
            <p:nvPr/>
          </p:nvSpPr>
          <p:spPr>
            <a:xfrm>
              <a:off x="2776081" y="2129909"/>
              <a:ext cx="485775" cy="2156341"/>
            </a:xfrm>
            <a:prstGeom prst="arc">
              <a:avLst>
                <a:gd name="adj1" fmla="val 16200000"/>
                <a:gd name="adj2" fmla="val 5422619"/>
              </a:avLst>
            </a:prstGeom>
            <a:ln w="508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3" idx="0"/>
            </p:cNvCxnSpPr>
            <p:nvPr/>
          </p:nvCxnSpPr>
          <p:spPr>
            <a:xfrm>
              <a:off x="3018968" y="2129909"/>
              <a:ext cx="69934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391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4932" y="304801"/>
                <a:ext cx="10603623" cy="609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5">
                        <a:lumMod val="75000"/>
                      </a:schemeClr>
                    </a:solidFill>
                  </a:rPr>
                  <a:t>TRUE of FALSE</a:t>
                </a:r>
              </a:p>
              <a:p>
                <a:endParaRPr lang="en-US" sz="3200" dirty="0"/>
              </a:p>
              <a:p>
                <a:pPr marL="514350" indent="-514350">
                  <a:spcBef>
                    <a:spcPts val="1200"/>
                  </a:spcBef>
                  <a:buAutoNum type="arabicParenR"/>
                </a:pPr>
                <a:r>
                  <a:rPr lang="en-US" sz="3200" dirty="0"/>
                  <a:t>To multiply by 10, you add zero to a number</a:t>
                </a:r>
              </a:p>
              <a:p>
                <a:pPr marL="514350" indent="-514350">
                  <a:spcBef>
                    <a:spcPts val="1200"/>
                  </a:spcBef>
                  <a:buAutoNum type="arabicParenR"/>
                </a:pPr>
                <a:r>
                  <a:rPr lang="en-US" sz="3200" dirty="0"/>
                  <a:t>3.4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3200" dirty="0"/>
                  <a:t> 100 = 3.400</a:t>
                </a:r>
              </a:p>
              <a:p>
                <a:pPr marL="514350" indent="-514350">
                  <a:spcBef>
                    <a:spcPts val="1200"/>
                  </a:spcBef>
                  <a:buAutoNum type="arabicParenR"/>
                </a:pPr>
                <a:r>
                  <a:rPr lang="en-US" sz="3200" dirty="0"/>
                  <a:t>4.56 ÷ 100 = 0.456</a:t>
                </a:r>
              </a:p>
              <a:p>
                <a:pPr marL="514350" indent="-514350">
                  <a:spcBef>
                    <a:spcPts val="1200"/>
                  </a:spcBef>
                  <a:buAutoNum type="arabicParenR"/>
                </a:pPr>
                <a:r>
                  <a:rPr lang="en-US" sz="3200" dirty="0"/>
                  <a:t>340 ÷ 10 </a:t>
                </a:r>
                <a:r>
                  <a:rPr lang="en-GB" sz="3200" dirty="0"/>
                  <a:t>=</a:t>
                </a:r>
                <a:r>
                  <a:rPr lang="en-US" sz="3200" dirty="0"/>
                  <a:t> 34.0</a:t>
                </a:r>
              </a:p>
              <a:p>
                <a:pPr marL="514350" indent="-514350">
                  <a:spcBef>
                    <a:spcPts val="1200"/>
                  </a:spcBef>
                  <a:buAutoNum type="arabicParenR"/>
                </a:pPr>
                <a:r>
                  <a:rPr lang="en-US" sz="3200" dirty="0"/>
                  <a:t>0.83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3200" dirty="0"/>
                  <a:t> 1000 = 83</a:t>
                </a:r>
              </a:p>
              <a:p>
                <a:pPr marL="514350" indent="-514350">
                  <a:spcBef>
                    <a:spcPts val="1200"/>
                  </a:spcBef>
                  <a:buAutoNum type="arabicParenR"/>
                </a:pPr>
                <a:r>
                  <a:rPr lang="en-US" sz="3200" dirty="0"/>
                  <a:t>Dividing by 100 is the same as dividing by 10 twice</a:t>
                </a:r>
              </a:p>
              <a:p>
                <a:pPr marL="514350" indent="-514350">
                  <a:spcBef>
                    <a:spcPts val="1200"/>
                  </a:spcBef>
                  <a:buAutoNum type="arabicParenR"/>
                </a:pPr>
                <a:r>
                  <a:rPr lang="en-US" sz="3200" dirty="0"/>
                  <a:t>To multiply by 100, you move the decimal point two places to the right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32" y="304801"/>
                <a:ext cx="10603623" cy="6093976"/>
              </a:xfrm>
              <a:prstGeom prst="rect">
                <a:avLst/>
              </a:prstGeom>
              <a:blipFill rotWithShape="0">
                <a:blip r:embed="rId2"/>
                <a:stretch>
                  <a:fillRect l="-1494" t="-1300" r="-287" b="-2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5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8" y="0"/>
            <a:ext cx="11184274" cy="680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4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5.googleusercontent.com/_2__QjhwfUvZ1962cuqOkPwlAl3EoYEzNcIclfQD5bYYb0cHs4k7dlJqS4ALOTKzVQurLL__pEzsVCZ-RNulFKq2p0GjAOUWS0THX_eWbv627RbVyzDMcgdvkEN78_xRNgIL_ZL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"/>
            <a:ext cx="9118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54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5.googleusercontent.com/Zrmh_qYWPKs-6T9DwH1HHif6z4noGE_4laroYRhcLzUMWDYawiibpu4gve55wWbXv3Ot6nihUruTtyq1E6zMzvusDNcHQe66wDyxUQVoleL1M7yKoq-dDHkwqm5pGnErunlZxDu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5"/>
          <a:stretch/>
        </p:blipFill>
        <p:spPr bwMode="auto">
          <a:xfrm>
            <a:off x="135467" y="0"/>
            <a:ext cx="9194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31466" y="885222"/>
            <a:ext cx="4030270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" charset="0"/>
                <a:ea typeface="Times" charset="0"/>
                <a:cs typeface="Times" charset="0"/>
              </a:rPr>
              <a:t>34 ◯ ☐ = 3.4</a:t>
            </a:r>
          </a:p>
          <a:p>
            <a:r>
              <a:rPr lang="en-US" sz="4400" dirty="0">
                <a:latin typeface="Times" charset="0"/>
                <a:ea typeface="Times" charset="0"/>
                <a:cs typeface="Times" charset="0"/>
              </a:rPr>
              <a:t>34 ◯ ☐ = 3.4</a:t>
            </a:r>
          </a:p>
          <a:p>
            <a:endParaRPr lang="en-US" sz="4400" dirty="0">
              <a:latin typeface="Times" charset="0"/>
              <a:ea typeface="Times" charset="0"/>
              <a:cs typeface="Times" charset="0"/>
            </a:endParaRPr>
          </a:p>
          <a:p>
            <a:r>
              <a:rPr lang="en-US" sz="4400" dirty="0">
                <a:latin typeface="Times" charset="0"/>
                <a:ea typeface="Times" charset="0"/>
                <a:cs typeface="Times" charset="0"/>
              </a:rPr>
              <a:t>34 ◯ ☐ = 0.34</a:t>
            </a:r>
          </a:p>
          <a:p>
            <a:r>
              <a:rPr lang="en-US" sz="4400" dirty="0">
                <a:latin typeface="Times" charset="0"/>
                <a:ea typeface="Times" charset="0"/>
                <a:cs typeface="Times" charset="0"/>
              </a:rPr>
              <a:t>34 ◯ ☐ = 0.34</a:t>
            </a:r>
          </a:p>
          <a:p>
            <a:endParaRPr lang="en-US" sz="4400" dirty="0">
              <a:latin typeface="Times" charset="0"/>
              <a:ea typeface="Times" charset="0"/>
              <a:cs typeface="Times" charset="0"/>
            </a:endParaRPr>
          </a:p>
          <a:p>
            <a:r>
              <a:rPr lang="en-US" sz="4400" dirty="0">
                <a:latin typeface="Times" charset="0"/>
                <a:ea typeface="Times" charset="0"/>
                <a:cs typeface="Times" charset="0"/>
              </a:rPr>
              <a:t>34 ◯ ☐ = 0.034</a:t>
            </a:r>
          </a:p>
          <a:p>
            <a:r>
              <a:rPr lang="en-US" sz="4400" dirty="0">
                <a:latin typeface="Times" charset="0"/>
                <a:ea typeface="Times" charset="0"/>
                <a:cs typeface="Times" charset="0"/>
              </a:rPr>
              <a:t>34 ◯ ☐ = 0.034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31466" y="181001"/>
            <a:ext cx="5810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Fill the boxes and continue </a:t>
            </a:r>
            <a:r>
              <a:rPr lang="en-US" sz="2800">
                <a:solidFill>
                  <a:schemeClr val="accent1"/>
                </a:solidFill>
              </a:rPr>
              <a:t>the pattern</a:t>
            </a:r>
          </a:p>
        </p:txBody>
      </p:sp>
    </p:spTree>
    <p:extLst>
      <p:ext uri="{BB962C8B-B14F-4D97-AF65-F5344CB8AC3E}">
        <p14:creationId xmlns:p14="http://schemas.microsoft.com/office/powerpoint/2010/main" val="2109182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h4.googleusercontent.com/XAyOlTzeVc1QzffMro3rMS5N1trG4LgXnI7ib6fiehI9Hf6VfSjewSaMR2uFy0DVAvInHseukztNo3YGTZPIIAxVgBYa7xYsfEuAkmalXWLMPvlAEfFk3tubxfllFLRu_YzzvW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67" y="0"/>
            <a:ext cx="7721600" cy="665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573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lh4.googleusercontent.com/kaS9iZX6PZ5O8aP_BFGo4sgssNdaHiwZ87Zkb9UXi-Y-D5VnQGkKvNKqLb0-0FZjLWksTbvxb8ZEacgIFVzH_4Zo60zEDCT4UfOOW6OsVvShUiQlMr6tUmAPWdPM4yxH0js8yU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65" y="91482"/>
            <a:ext cx="7603067" cy="676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9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727202"/>
            <a:ext cx="5503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All 4 </a:t>
            </a:r>
            <a:r>
              <a:rPr lang="en-US" sz="4400"/>
              <a:t>digit palindrome numbers are divisible by 11</a:t>
            </a:r>
          </a:p>
        </p:txBody>
      </p:sp>
    </p:spTree>
    <p:extLst>
      <p:ext uri="{BB962C8B-B14F-4D97-AF65-F5344CB8AC3E}">
        <p14:creationId xmlns:p14="http://schemas.microsoft.com/office/powerpoint/2010/main" val="2035873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 title="Web Video Player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0079431"/>
                  </p:ext>
                </p:extLst>
              </p:nvPr>
            </p:nvGraphicFramePr>
            <p:xfrm>
              <a:off x="846667" y="0"/>
              <a:ext cx="10600266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Add-in 2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6667" y="0"/>
                <a:ext cx="10600266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837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33" y="0"/>
            <a:ext cx="9199963" cy="685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stop Division, with an integer quotient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many different Divisors can you find? How do you know you’ve got them all?</a:t>
            </a:r>
          </a:p>
          <a:p>
            <a:endParaRPr lang="en-US" dirty="0"/>
          </a:p>
          <a:p>
            <a:r>
              <a:rPr lang="en-US" dirty="0"/>
              <a:t>Can you find other Dividends where this works?</a:t>
            </a:r>
          </a:p>
          <a:p>
            <a:endParaRPr lang="en-US" dirty="0"/>
          </a:p>
          <a:p>
            <a:r>
              <a:rPr lang="en-US" dirty="0"/>
              <a:t>What is the smallest number which can be divided by:</a:t>
            </a:r>
          </a:p>
          <a:p>
            <a:pPr lvl="1"/>
            <a:r>
              <a:rPr lang="en-US" dirty="0"/>
              <a:t>1 -&gt; 9?</a:t>
            </a:r>
          </a:p>
          <a:p>
            <a:pPr lvl="1"/>
            <a:r>
              <a:rPr lang="en-US" dirty="0"/>
              <a:t>1 -&gt; 8?</a:t>
            </a:r>
          </a:p>
          <a:p>
            <a:pPr lvl="1"/>
            <a:r>
              <a:rPr lang="en-US" dirty="0"/>
              <a:t>1-&gt; 7?</a:t>
            </a:r>
          </a:p>
          <a:p>
            <a:pPr lvl="1"/>
            <a:r>
              <a:rPr lang="en-US" dirty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9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381000"/>
            <a:ext cx="87249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7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reen Shot 2017-01-15 at 08.02.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9247840" cy="63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6488668"/>
            <a:ext cx="9628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www.bristol.ac.uk</a:t>
            </a:r>
            <a:r>
              <a:rPr lang="en-US" dirty="0"/>
              <a:t>/media-library/sites/</a:t>
            </a:r>
            <a:r>
              <a:rPr lang="en-US" dirty="0" err="1"/>
              <a:t>cmpo</a:t>
            </a:r>
            <a:r>
              <a:rPr lang="en-US" dirty="0"/>
              <a:t>/documents/taylor2016.pdf</a:t>
            </a:r>
          </a:p>
        </p:txBody>
      </p:sp>
    </p:spTree>
    <p:extLst>
      <p:ext uri="{BB962C8B-B14F-4D97-AF65-F5344CB8AC3E}">
        <p14:creationId xmlns:p14="http://schemas.microsoft.com/office/powerpoint/2010/main" val="87619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differentiation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400" dirty="0"/>
              <a:t>Two key principles: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4000" dirty="0"/>
              <a:t>At any point in time, different learners will proceed at different rates AND have different foundational knowledge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4000" dirty="0"/>
              <a:t>Every minute is valuable</a:t>
            </a:r>
          </a:p>
        </p:txBody>
      </p:sp>
    </p:spTree>
    <p:extLst>
      <p:ext uri="{BB962C8B-B14F-4D97-AF65-F5344CB8AC3E}">
        <p14:creationId xmlns:p14="http://schemas.microsoft.com/office/powerpoint/2010/main" val="529927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" y="321734"/>
            <a:ext cx="10820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0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Equivalent fractions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690688"/>
            <a:ext cx="6481233" cy="335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2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07067" y="1809222"/>
                <a:ext cx="965200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charset="0"/>
                            </a:rPr>
                            <m:t>21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067" y="1809222"/>
                <a:ext cx="965200" cy="11564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59466" y="3478846"/>
                <a:ext cx="4521201" cy="13120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mr-IN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0" i="1" smtClean="0">
                            <a:latin typeface="Cambria Math" charset="0"/>
                          </a:rPr>
                          <m:t>21</m:t>
                        </m:r>
                      </m:num>
                      <m:den>
                        <m:r>
                          <a:rPr lang="en-GB" sz="6000" b="0" i="1" smtClean="0">
                            <a:latin typeface="Cambria Math" charset="0"/>
                          </a:rPr>
                          <m:t>28</m:t>
                        </m:r>
                      </m:den>
                    </m:f>
                    <m:r>
                      <a:rPr lang="en-GB" sz="6000" b="0" i="1" smtClean="0">
                        <a:latin typeface="Cambria Math" charset="0"/>
                      </a:rPr>
                      <m:t> −</m:t>
                    </m:r>
                    <m:f>
                      <m:fPr>
                        <m:ctrlPr>
                          <a:rPr lang="mr-IN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0" i="1" smtClean="0"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GB" sz="6000" b="0" i="1" smtClean="0"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/>
                  <a:t> =</a:t>
                </a:r>
                <a:r>
                  <a:rPr lang="mr-IN" sz="6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6000" b="0" i="1" smtClean="0">
                            <a:latin typeface="Cambria Math" charset="0"/>
                          </a:rPr>
                          <m:t>18</m:t>
                        </m:r>
                      </m:num>
                      <m:den>
                        <m:r>
                          <a:rPr lang="en-GB" sz="6000" b="0" i="1" smtClean="0">
                            <a:latin typeface="Cambria Math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6000" dirty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466" y="3478846"/>
                <a:ext cx="4521201" cy="1312026"/>
              </a:xfrm>
              <a:prstGeom prst="rect">
                <a:avLst/>
              </a:prstGeom>
              <a:blipFill rotWithShape="0">
                <a:blip r:embed="rId3"/>
                <a:stretch>
                  <a:fillRect t="-2791" b="-2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730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webextensions/webextension1.xml><?xml version="1.0" encoding="utf-8"?>
<we:webextension xmlns:we="http://schemas.microsoft.com/office/webextensions/webextension/2010/11" id="{D784502D-4C10-CD45-A108-0D46A746E0A5}">
  <we:reference id="wa104221182" version="2.0.0.0" store="en-US" storeType="OMEX"/>
  <we:alternateReferences>
    <we:reference id="wa104221182" version="2.0.0.0" store="wa104221182" storeType="OMEX"/>
  </we:alternateReferences>
  <we:properties>
    <we:property name="vid" value="&quot;https://www.youtube.com/watch?v=1x9W70LJKVw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420</Words>
  <Application>Microsoft Office PowerPoint</Application>
  <PresentationFormat>Widescreen</PresentationFormat>
  <Paragraphs>92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Mangal</vt:lpstr>
      <vt:lpstr>Times</vt:lpstr>
      <vt:lpstr>Times New Roman</vt:lpstr>
      <vt:lpstr>Office Theme</vt:lpstr>
      <vt:lpstr>Mixed Attainment Maths</vt:lpstr>
      <vt:lpstr>PowerPoint Presentation</vt:lpstr>
      <vt:lpstr>Bus stop Division, with an integer quotient</vt:lpstr>
      <vt:lpstr>PowerPoint Presentation</vt:lpstr>
      <vt:lpstr>PowerPoint Presentation</vt:lpstr>
      <vt:lpstr>The Challenge of differentiation</vt:lpstr>
      <vt:lpstr>PowerPoint Presentation</vt:lpstr>
      <vt:lpstr>Equivalent fractions</vt:lpstr>
      <vt:lpstr>Equivalent fractions</vt:lpstr>
      <vt:lpstr>PowerPoint Presentation</vt:lpstr>
      <vt:lpstr>PowerPoint Presentation</vt:lpstr>
      <vt:lpstr>PowerPoint Presentation</vt:lpstr>
      <vt:lpstr>PowerPoint Presentation</vt:lpstr>
      <vt:lpstr>Introduce Algebra early in Year 7</vt:lpstr>
      <vt:lpstr>Present a need for algebra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 Attainment Maths</dc:title>
  <dc:creator>mark.horley@gmail.com</dc:creator>
  <cp:lastModifiedBy>Helen Hindle</cp:lastModifiedBy>
  <cp:revision>29</cp:revision>
  <cp:lastPrinted>2017-01-27T21:29:54Z</cp:lastPrinted>
  <dcterms:created xsi:type="dcterms:W3CDTF">2017-01-27T07:51:06Z</dcterms:created>
  <dcterms:modified xsi:type="dcterms:W3CDTF">2017-06-24T09:55:56Z</dcterms:modified>
</cp:coreProperties>
</file>