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7" r:id="rId3"/>
    <p:sldId id="280" r:id="rId4"/>
    <p:sldId id="274" r:id="rId5"/>
    <p:sldId id="272" r:id="rId6"/>
    <p:sldId id="273" r:id="rId7"/>
    <p:sldId id="258" r:id="rId8"/>
    <p:sldId id="261" r:id="rId9"/>
    <p:sldId id="270" r:id="rId10"/>
    <p:sldId id="271" r:id="rId11"/>
    <p:sldId id="262" r:id="rId12"/>
    <p:sldId id="259" r:id="rId13"/>
    <p:sldId id="260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0FF"/>
    <a:srgbClr val="00FDFF"/>
    <a:srgbClr val="00FA00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79854"/>
  </p:normalViewPr>
  <p:slideViewPr>
    <p:cSldViewPr snapToGrid="0">
      <p:cViewPr varScale="1">
        <p:scale>
          <a:sx n="49" d="100"/>
          <a:sy n="49" d="100"/>
        </p:scale>
        <p:origin x="174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0F598-F01D-A04A-9422-FD31738B78BD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24A2-989B-4042-A653-6C34907A3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1000" kern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Boaler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(2009) discusses the creation of positive identities, suggesting it is not compatible with placing children in ‘ability groups’, but requires a pedagogical approach aimed at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creating equity.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This involves teachers having expectations that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 children are capable of mathematical learning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and consciously using strategies such as ‘assigning competence’, or </a:t>
            </a:r>
            <a:r>
              <a:rPr lang="en-GB" sz="1000" b="1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publicly highlighting contributions of children who might otherwise have low status,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as part of the ‘complex instruction’ approach (</a:t>
            </a:r>
            <a:r>
              <a:rPr lang="en-GB" sz="1000" kern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Boaler</a:t>
            </a:r>
            <a:r>
              <a:rPr lang="en-GB" sz="1000" kern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2010). </a:t>
            </a:r>
            <a:endParaRPr lang="en-GB" sz="100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324A2-989B-4042-A653-6C34907A32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8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8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4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5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9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0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4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6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88E6-6F60-495B-B1F6-C1557A5AD0F7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4645-55B0-4AA6-B94D-FF918CE9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08" y="0"/>
            <a:ext cx="52166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15" y="5895512"/>
            <a:ext cx="2563660" cy="722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6463" y="1390515"/>
            <a:ext cx="3051344" cy="1200329"/>
          </a:xfrm>
          <a:prstGeom prst="rect">
            <a:avLst/>
          </a:prstGeom>
          <a:solidFill>
            <a:schemeClr val="accent1">
              <a:lumMod val="60000"/>
              <a:lumOff val="40000"/>
              <a:alpha val="1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Use the large grids and the counters on your tables.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6464" y="225552"/>
            <a:ext cx="3051344" cy="584775"/>
          </a:xfrm>
          <a:prstGeom prst="rect">
            <a:avLst/>
          </a:prstGeom>
          <a:solidFill>
            <a:srgbClr val="CC99FF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Do Now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9959" y="3112387"/>
            <a:ext cx="3804351" cy="2554545"/>
          </a:xfrm>
          <a:prstGeom prst="rect">
            <a:avLst/>
          </a:prstGeom>
          <a:solidFill>
            <a:srgbClr val="F7F0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000000"/>
                </a:solidFill>
                <a:latin typeface="+mj-lt"/>
              </a:rPr>
              <a:t>Challenge: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 Investigate larger grids and see whether there is a pattern to the number of counters by looking at smaller grids too. 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+mj-lt"/>
              </a:rPr>
              <a:t>Is it possible to predict the largest number of counters in any size grid?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561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7" y="1007606"/>
            <a:ext cx="5056607" cy="4948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562" y="857250"/>
            <a:ext cx="1063870" cy="44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2558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A24A-BB31-9549-9F85-AF1982BD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3950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Deeper Thinking/Problem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EFB6-8C4B-1F4B-B7D9-B22B35032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65" y="1632846"/>
            <a:ext cx="8501903" cy="371377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If the yellow rod = 100%, what is the red rod worth?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sz="1500" dirty="0">
                <a:solidFill>
                  <a:srgbClr val="00B050"/>
                </a:solidFill>
                <a:cs typeface="Adobe Devanagari" panose="02040503050201020203" pitchFamily="18" charset="0"/>
              </a:rPr>
              <a:t>Percentages/fractions/comparing quantities/greater than 100%</a:t>
            </a:r>
            <a:endParaRPr lang="en-GB" sz="1500" dirty="0">
              <a:cs typeface="Adobe Devanagari" panose="02040503050201020203" pitchFamily="18" charset="0"/>
            </a:endParaRPr>
          </a:p>
          <a:p>
            <a:endParaRPr lang="en-GB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  <a:p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Mike said: 'Choose any 5 rods. There will always be at least one case where three of these add together to make a multiple of green’. 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Is this always, sometimes or never true?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sz="1500" dirty="0">
                <a:solidFill>
                  <a:srgbClr val="00B050"/>
                </a:solidFill>
                <a:cs typeface="Adobe Devanagari" panose="02040503050201020203" pitchFamily="18" charset="0"/>
              </a:rPr>
              <a:t>Possible outcomes/ trial and error/ logic/ factors/multiples</a:t>
            </a:r>
            <a:endParaRPr lang="en-GB" sz="1500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  <a:p>
            <a:endParaRPr lang="en-GB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  <a:p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The yellow + black + purple rod make a hollow triangle when put together. 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  <a:t>Which other rods of the same length can also make a hollow triangle?</a:t>
            </a:r>
            <a:br>
              <a:rPr lang="en-GB" dirty="0">
                <a:latin typeface="Adobe Caslon Pro Bold" panose="0205070206050A020403" pitchFamily="18" charset="0"/>
                <a:cs typeface="Adobe Devanagari" panose="02040503050201020203" pitchFamily="18" charset="0"/>
              </a:rPr>
            </a:br>
            <a:r>
              <a:rPr lang="en-GB" sz="1500" dirty="0">
                <a:solidFill>
                  <a:srgbClr val="00B050"/>
                </a:solidFill>
                <a:cs typeface="Adobe Devanagari" panose="02040503050201020203" pitchFamily="18" charset="0"/>
              </a:rPr>
              <a:t>Properties of triangles/ possible outcomes/ trial and error/ logic</a:t>
            </a:r>
            <a:endParaRPr lang="en-GB" sz="1500" dirty="0">
              <a:latin typeface="Adobe Caslon Pro Bold" panose="0205070206050A0204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635" y="5596598"/>
            <a:ext cx="4600575" cy="2051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825" i="1" u="sng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 of </a:t>
            </a:r>
            <a:r>
              <a:rPr lang="en-GB" sz="825" i="1" u="sng">
                <a:solidFill>
                  <a:srgbClr val="22222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ATM Cuisenaire Early Years to KS3 - CPD Day Course</a:t>
            </a:r>
            <a:endParaRPr lang="en-GB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5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6251575"/>
          <a:ext cx="1428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1429512" imgH="606552" progId="Word.Document.8">
                  <p:embed/>
                </p:oleObj>
              </mc:Choice>
              <mc:Fallback>
                <p:oleObj name="Document" r:id="rId3" imgW="1429512" imgH="606552" progId="Word.Document.8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51575"/>
                        <a:ext cx="1428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44656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000" b="1"/>
              <a:t>Here is a pattern of squares</a:t>
            </a:r>
          </a:p>
          <a:p>
            <a:endParaRPr lang="en-GB" altLang="en-US" sz="1000"/>
          </a:p>
          <a:p>
            <a:r>
              <a:rPr lang="en-GB" altLang="en-US" sz="2000"/>
              <a:t>The first square has 4 nails; the length of its sides is 1. </a:t>
            </a:r>
          </a:p>
          <a:p>
            <a:endParaRPr lang="en-GB" altLang="en-US" sz="2000"/>
          </a:p>
          <a:p>
            <a:r>
              <a:rPr lang="en-GB" altLang="en-US" sz="2000"/>
              <a:t>The second square has 8 nails on the edges and 1 nail inside; the length of its side is 2.</a:t>
            </a:r>
          </a:p>
          <a:p>
            <a:r>
              <a:rPr lang="en-GB" altLang="en-US" sz="2000"/>
              <a:t> </a:t>
            </a:r>
          </a:p>
          <a:p>
            <a:r>
              <a:rPr lang="en-GB" altLang="en-US" sz="2000"/>
              <a:t>The third square has 12 edge nails and 4 inside nails</a:t>
            </a:r>
          </a:p>
          <a:p>
            <a:endParaRPr lang="en-US" altLang="en-US" sz="20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7338"/>
            <a:ext cx="4089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76200" y="-228600"/>
          <a:ext cx="89154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6" imgW="5846064" imgH="752856" progId="Word.Document.8">
                  <p:embed/>
                </p:oleObj>
              </mc:Choice>
              <mc:Fallback>
                <p:oleObj name="Document" r:id="rId6" imgW="5846064" imgH="752856" progId="Word.Document.8">
                  <p:embed/>
                  <p:pic>
                    <p:nvPicPr>
                      <p:cNvPr id="20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228600"/>
                        <a:ext cx="89154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11188" y="5084763"/>
            <a:ext cx="76977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000"/>
          </a:p>
          <a:p>
            <a:r>
              <a:rPr lang="en-GB" altLang="en-US" sz="2000"/>
              <a:t>You can continue this pattern and count the nails on the edges and inside each square.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64306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z="2000" b="1"/>
              <a:t>How many edge nails and how many inside nails does a square with side 12 have? </a:t>
            </a:r>
          </a:p>
          <a:p>
            <a:pPr marL="457200" indent="-457200">
              <a:buFontTx/>
              <a:buAutoNum type="arabicPeriod"/>
            </a:pPr>
            <a:endParaRPr lang="en-GB" altLang="en-US" sz="2000" b="1"/>
          </a:p>
          <a:p>
            <a:pPr marL="457200" indent="-457200">
              <a:buFontTx/>
              <a:buAutoNum type="arabicPeriod"/>
            </a:pPr>
            <a:r>
              <a:rPr lang="en-GB" altLang="en-US" sz="2000" b="1"/>
              <a:t>Explain whether or not there is a square with 2025 inner nails.</a:t>
            </a:r>
          </a:p>
          <a:p>
            <a:pPr marL="457200" indent="-457200">
              <a:buFontTx/>
              <a:buAutoNum type="arabicPeriod"/>
            </a:pPr>
            <a:endParaRPr lang="en-GB" altLang="en-US" sz="2000" b="1"/>
          </a:p>
          <a:p>
            <a:pPr marL="457200" indent="-457200">
              <a:buFontTx/>
              <a:buAutoNum type="arabicPeriod"/>
            </a:pPr>
            <a:r>
              <a:rPr lang="en-GB" altLang="en-US" sz="2000" b="1"/>
              <a:t>Is there a square with the same number of edge nails as inner nails</a:t>
            </a:r>
          </a:p>
          <a:p>
            <a:pPr marL="457200" indent="-457200"/>
            <a:endParaRPr lang="en-GB" alt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6200" y="-228600"/>
          <a:ext cx="89154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5846064" imgH="752856" progId="Word.Document.8">
                  <p:embed/>
                </p:oleObj>
              </mc:Choice>
              <mc:Fallback>
                <p:oleObj name="Document" r:id="rId3" imgW="5846064" imgH="752856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228600"/>
                        <a:ext cx="89154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66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118" descr="fl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500594" cy="58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7884" y="357166"/>
            <a:ext cx="2643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First you need to decide which of the templates you would like to use. The template on the left will result in a </a:t>
            </a:r>
            <a:r>
              <a:rPr lang="en-AU" sz="2400" b="1" dirty="0" err="1"/>
              <a:t>flexagon</a:t>
            </a:r>
            <a:r>
              <a:rPr lang="en-AU" sz="2400" b="1" dirty="0"/>
              <a:t> with six unique patterns while the right will give only three. The model I am demonstrating is made from the template on the left.</a:t>
            </a:r>
          </a:p>
        </p:txBody>
      </p:sp>
    </p:spTree>
    <p:extLst>
      <p:ext uri="{BB962C8B-B14F-4D97-AF65-F5344CB8AC3E}">
        <p14:creationId xmlns:p14="http://schemas.microsoft.com/office/powerpoint/2010/main" val="176291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119" descr="fle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59961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578645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Once the template has been cut out, crease along all the diagonals and along the centre.</a:t>
            </a:r>
          </a:p>
        </p:txBody>
      </p:sp>
    </p:spTree>
    <p:extLst>
      <p:ext uri="{BB962C8B-B14F-4D97-AF65-F5344CB8AC3E}">
        <p14:creationId xmlns:p14="http://schemas.microsoft.com/office/powerpoint/2010/main" val="400263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120" descr="fle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71554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121" descr="flex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208" y="3143248"/>
            <a:ext cx="47824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14942" y="428604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Once the template has been creased this should be the result.</a:t>
            </a:r>
            <a:br>
              <a:rPr lang="en-AU" sz="2400" b="1" dirty="0"/>
            </a:br>
            <a:r>
              <a:rPr lang="en-AU" sz="2400" b="1" dirty="0"/>
              <a:t>Turn the template over to the non coloured side for the next step.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3929066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Add glue along the small side and fold in half along the centre line.</a:t>
            </a:r>
          </a:p>
        </p:txBody>
      </p:sp>
    </p:spTree>
    <p:extLst>
      <p:ext uri="{BB962C8B-B14F-4D97-AF65-F5344CB8AC3E}">
        <p14:creationId xmlns:p14="http://schemas.microsoft.com/office/powerpoint/2010/main" val="271203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122" descr="flex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000924" cy="48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528638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Fold the left side under to create a mountain fold between the blue and red triangles.</a:t>
            </a:r>
          </a:p>
        </p:txBody>
      </p:sp>
    </p:spTree>
    <p:extLst>
      <p:ext uri="{BB962C8B-B14F-4D97-AF65-F5344CB8AC3E}">
        <p14:creationId xmlns:p14="http://schemas.microsoft.com/office/powerpoint/2010/main" val="339745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123" descr="flex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66488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5288340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Fold under again between the blue and red triangles. This creates another mountain fold. Let the single layer flap sit on top of the existing paper.</a:t>
            </a:r>
          </a:p>
        </p:txBody>
      </p:sp>
    </p:spTree>
    <p:extLst>
      <p:ext uri="{BB962C8B-B14F-4D97-AF65-F5344CB8AC3E}">
        <p14:creationId xmlns:p14="http://schemas.microsoft.com/office/powerpoint/2010/main" val="274120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124" descr="flex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643734" cy="50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78645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Now glue the two single layer flaps together to enclose all the uncoloured paper.</a:t>
            </a:r>
          </a:p>
        </p:txBody>
      </p:sp>
    </p:spTree>
    <p:extLst>
      <p:ext uri="{BB962C8B-B14F-4D97-AF65-F5344CB8AC3E}">
        <p14:creationId xmlns:p14="http://schemas.microsoft.com/office/powerpoint/2010/main" val="334532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CA4436-184F-F74E-9F7D-B9EA80B6ED2A}"/>
              </a:ext>
            </a:extLst>
          </p:cNvPr>
          <p:cNvSpPr/>
          <p:nvPr/>
        </p:nvSpPr>
        <p:spPr>
          <a:xfrm>
            <a:off x="744805" y="1354040"/>
            <a:ext cx="7654389" cy="3046988"/>
          </a:xfrm>
          <a:prstGeom prst="rect">
            <a:avLst/>
          </a:prstGeom>
          <a:solidFill>
            <a:srgbClr val="F7F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</a:rPr>
              <a:t>“Engagement comes from people seeing the creativity in math and the different ways people </a:t>
            </a:r>
            <a:r>
              <a:rPr lang="en-GB" sz="2400" i="1" dirty="0">
                <a:latin typeface="+mj-lt"/>
                <a:ea typeface="Calibri" panose="020F0502020204030204" pitchFamily="34" charset="0"/>
              </a:rPr>
              <a:t>see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 mathematical ideas. This is </a:t>
            </a:r>
            <a:r>
              <a:rPr lang="en-GB" sz="2400" b="1" dirty="0">
                <a:latin typeface="+mj-lt"/>
                <a:ea typeface="Calibri" panose="020F0502020204030204" pitchFamily="34" charset="0"/>
              </a:rPr>
              <a:t>intrinsically interesting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, numbers can be so open and number problems can be solved in so many ways. When this realisation is combined with </a:t>
            </a:r>
            <a:r>
              <a:rPr lang="en-GB" sz="2400" b="1" dirty="0">
                <a:latin typeface="+mj-lt"/>
                <a:ea typeface="Calibri" panose="020F0502020204030204" pitchFamily="34" charset="0"/>
              </a:rPr>
              <a:t>visual insights 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into the mathematical ways of working, </a:t>
            </a:r>
            <a:r>
              <a:rPr lang="en-GB" sz="2400" b="1" dirty="0">
                <a:latin typeface="+mj-lt"/>
                <a:ea typeface="Calibri" panose="020F0502020204030204" pitchFamily="34" charset="0"/>
              </a:rPr>
              <a:t>engagement is intensified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”.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latin typeface="+mj-lt"/>
                <a:ea typeface="Calibri" panose="020F0502020204030204" pitchFamily="34" charset="0"/>
              </a:rPr>
              <a:t>– Jo </a:t>
            </a:r>
            <a:r>
              <a:rPr lang="en-GB" sz="2400" dirty="0" err="1">
                <a:latin typeface="+mj-lt"/>
                <a:ea typeface="Calibri" panose="020F0502020204030204" pitchFamily="34" charset="0"/>
              </a:rPr>
              <a:t>Boaler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, 2016 in </a:t>
            </a:r>
            <a:r>
              <a:rPr lang="en-GB" sz="2400" i="1" dirty="0">
                <a:latin typeface="+mj-lt"/>
                <a:ea typeface="Calibri" panose="020F0502020204030204" pitchFamily="34" charset="0"/>
              </a:rPr>
              <a:t>Mathematical Mindsets</a:t>
            </a:r>
            <a:endParaRPr lang="en-GB" i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7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125" descr="flex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5214974" cy="495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5715016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Congratulations you’ve just made your very first </a:t>
            </a:r>
            <a:r>
              <a:rPr lang="en-AU" sz="2400" b="1" dirty="0" err="1"/>
              <a:t>flexagon</a:t>
            </a:r>
            <a:r>
              <a:rPr lang="en-AU" sz="2400" b="1" dirty="0"/>
              <a:t>.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531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D48565-119D-2541-9848-FAF3E330724E}"/>
              </a:ext>
            </a:extLst>
          </p:cNvPr>
          <p:cNvSpPr/>
          <p:nvPr/>
        </p:nvSpPr>
        <p:spPr>
          <a:xfrm>
            <a:off x="406541" y="1290658"/>
            <a:ext cx="8330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en-GB" sz="28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creation of positive identities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en-GB" sz="2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Creating equity </a:t>
            </a:r>
            <a:r>
              <a:rPr lang="en-GB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 the classroom.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CC642-5840-FC4E-95DD-614DD4BD2B23}"/>
              </a:ext>
            </a:extLst>
          </p:cNvPr>
          <p:cNvSpPr/>
          <p:nvPr/>
        </p:nvSpPr>
        <p:spPr>
          <a:xfrm>
            <a:off x="127965" y="401345"/>
            <a:ext cx="424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000000"/>
                </a:solidFill>
                <a:latin typeface="Arial Rounded MT Bold" panose="020F0704030504030204" pitchFamily="34" charset="77"/>
                <a:ea typeface="Times New Roman" panose="02020603050405020304" pitchFamily="18" charset="0"/>
              </a:rPr>
              <a:t>Socio-cultural implications:</a:t>
            </a:r>
            <a:endParaRPr lang="en-GB" sz="2400" u="sng" dirty="0">
              <a:latin typeface="Arial Rounded MT Bold" panose="020F070403050403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C283-C483-5644-B32D-1855A26A6E01}"/>
              </a:ext>
            </a:extLst>
          </p:cNvPr>
          <p:cNvSpPr/>
          <p:nvPr/>
        </p:nvSpPr>
        <p:spPr>
          <a:xfrm>
            <a:off x="406541" y="2675653"/>
            <a:ext cx="8330911" cy="2862322"/>
          </a:xfrm>
          <a:prstGeom prst="rect">
            <a:avLst/>
          </a:prstGeom>
          <a:solidFill>
            <a:srgbClr val="F7F0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”Manipulatives may be the focus or vehicle for </a:t>
            </a:r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learning through interaction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Manipulatives therefore may become the subject of dialogue and reasoning, rather than images to be internalized.</a:t>
            </a:r>
          </a:p>
          <a:p>
            <a:pPr algn="ctr">
              <a:spcAft>
                <a:spcPts val="0"/>
              </a:spcAft>
            </a:pPr>
            <a:endParaRPr lang="en-GB" sz="20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Manipulatives have a role in the co-construction of meaning through modelling and argumentation. They are a focus for interaction, which mediates learning cognitively and socially.”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- Nuffield Foundation, 2014</a:t>
            </a:r>
            <a:endParaRPr lang="en-GB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6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1D6C-61A9-6143-8ED2-CCD11BDF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66840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Differentiated by…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algn="ctr">
              <a:buFontTx/>
              <a:buChar char="-"/>
            </a:pPr>
            <a:r>
              <a:rPr lang="en-GB" dirty="0">
                <a:latin typeface="Arial Rounded MT Bold" panose="020F0704030504030204" pitchFamily="34" charset="77"/>
              </a:rPr>
              <a:t>Task-specific use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algn="ctr">
              <a:buFontTx/>
              <a:buChar char="-"/>
            </a:pPr>
            <a:r>
              <a:rPr lang="en-GB" dirty="0">
                <a:latin typeface="Arial Rounded MT Bold" panose="020F0704030504030204" pitchFamily="34" charset="77"/>
              </a:rPr>
              <a:t>Easy access 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FEC76-608A-D249-A345-248A08759D3D}"/>
              </a:ext>
            </a:extLst>
          </p:cNvPr>
          <p:cNvSpPr/>
          <p:nvPr/>
        </p:nvSpPr>
        <p:spPr>
          <a:xfrm>
            <a:off x="126175" y="3883966"/>
            <a:ext cx="8891649" cy="1569660"/>
          </a:xfrm>
          <a:prstGeom prst="rect">
            <a:avLst/>
          </a:prstGeom>
          <a:solidFill>
            <a:srgbClr val="00FD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“Manipulatives may provide support in helping children to explain why strategies work,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helping high attaining students to 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explain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concepts, helping low attaining students to </a:t>
            </a:r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concepts.”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Nuffield Foundation (2014)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6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57" y="469767"/>
            <a:ext cx="8078486" cy="4707598"/>
          </a:xfrm>
          <a:solidFill>
            <a:srgbClr val="00FDFF">
              <a:alpha val="50196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Try out the differentiated tasks on the table, suited to KS2/KS3 students. 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Write down any tasks you know of, or any new ideas you have.</a:t>
            </a:r>
          </a:p>
          <a:p>
            <a:pPr marL="0" indent="0" algn="ctr">
              <a:buNone/>
            </a:pPr>
            <a:br>
              <a:rPr lang="en-GB" dirty="0">
                <a:latin typeface="Arial Rounded MT Bold" panose="020F0704030504030204" pitchFamily="34" charset="77"/>
              </a:rPr>
            </a:br>
            <a:endParaRPr lang="en-GB" dirty="0">
              <a:latin typeface="Arial Rounded MT Bold" panose="020F0704030504030204" pitchFamily="34" charset="7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757" y="3607705"/>
            <a:ext cx="8078486" cy="1569660"/>
          </a:xfrm>
          <a:prstGeom prst="rect">
            <a:avLst/>
          </a:prstGeom>
          <a:solidFill>
            <a:srgbClr val="00FA00">
              <a:alpha val="5411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Challenge: 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How can we incorporate the manipulatives into topics which are notoriously harder to teach using physical objects?</a:t>
            </a:r>
            <a:endParaRPr lang="en-GB" sz="24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947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57" y="1389413"/>
            <a:ext cx="8078486" cy="3787952"/>
          </a:xfrm>
          <a:solidFill>
            <a:srgbClr val="00FDFF">
              <a:alpha val="50196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Which tasks stood out for you?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r>
              <a:rPr lang="en-GB" dirty="0">
                <a:latin typeface="Arial Rounded MT Bold" panose="020F0704030504030204" pitchFamily="34" charset="77"/>
              </a:rPr>
              <a:t>How do the manipulatives aid high, middle and low achievers learning? 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br>
              <a:rPr lang="en-GB" dirty="0">
                <a:latin typeface="Arial Rounded MT Bold" panose="020F0704030504030204" pitchFamily="34" charset="77"/>
              </a:rPr>
            </a:br>
            <a:endParaRPr lang="en-GB" dirty="0">
              <a:latin typeface="Arial Rounded MT Bold" panose="020F0704030504030204" pitchFamily="34" charset="7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757" y="3977036"/>
            <a:ext cx="8078486" cy="1200329"/>
          </a:xfrm>
          <a:prstGeom prst="rect">
            <a:avLst/>
          </a:prstGeom>
          <a:solidFill>
            <a:srgbClr val="00FA00">
              <a:alpha val="5411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How can we incorporate the manipulatives into topics which are notoriously harder to teach using physical objects?</a:t>
            </a:r>
            <a:endParaRPr lang="en-GB" sz="24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185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206A-F461-4647-9B4A-785BB228A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7" y="1475016"/>
            <a:ext cx="2641600" cy="720806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rgbClr val="FF0000"/>
                </a:solidFill>
                <a:highlight>
                  <a:srgbClr val="FFFF00"/>
                </a:highlight>
              </a:rPr>
              <a:t>Pythagoras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6039AE-52A7-9943-8C7A-DD49595A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48" y="41854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pic>
        <p:nvPicPr>
          <p:cNvPr id="1025" name="Picture 4" descr="../../../../../../laurakatan/Downloads/I">
            <a:extLst>
              <a:ext uri="{FF2B5EF4-FFF2-40B4-BE49-F238E27FC236}">
                <a16:creationId xmlns:a16="http://schemas.microsoft.com/office/drawing/2014/main" id="{1B5B7E56-04CC-5942-8524-FBEC3397E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8" y="728494"/>
            <a:ext cx="13620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../../../../../../laurakatan/Downloads/I">
            <a:extLst>
              <a:ext uri="{FF2B5EF4-FFF2-40B4-BE49-F238E27FC236}">
                <a16:creationId xmlns:a16="http://schemas.microsoft.com/office/drawing/2014/main" id="{BC2B363A-49D4-4949-9401-3F712658EF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23" y="738750"/>
            <a:ext cx="1355884" cy="101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/var/folders/sh/hm3fx1f15bl07wy5c29p65bw0000gn/T/com.apple.Preview/com.apple.Preview.PasteboardItems/DrqiZ.jpeg">
            <a:extLst>
              <a:ext uri="{FF2B5EF4-FFF2-40B4-BE49-F238E27FC236}">
                <a16:creationId xmlns:a16="http://schemas.microsoft.com/office/drawing/2014/main" id="{84D3B72C-A057-7049-ACEF-5476A3AE2F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2" y="470007"/>
            <a:ext cx="2058353" cy="15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var/folders/sh/hm3fx1f15bl07wy5c29p65bw0000gn/T/com.apple.Preview/com.apple.Preview.PasteboardItems/IMG_0023.JPG">
            <a:extLst>
              <a:ext uri="{FF2B5EF4-FFF2-40B4-BE49-F238E27FC236}">
                <a16:creationId xmlns:a16="http://schemas.microsoft.com/office/drawing/2014/main" id="{E75CF937-7415-4540-8A01-04E77080880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4" y="4144258"/>
            <a:ext cx="1614488" cy="1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/var/folders/sh/hm3fx1f15bl07wy5c29p65bw0000gn/T/com.apple.Preview/com.apple.Preview.PasteboardItems/IMG_0020.JPG">
            <a:extLst>
              <a:ext uri="{FF2B5EF4-FFF2-40B4-BE49-F238E27FC236}">
                <a16:creationId xmlns:a16="http://schemas.microsoft.com/office/drawing/2014/main" id="{DD56464E-1BD8-6D4A-895E-55FA2823732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1235" y="2325855"/>
            <a:ext cx="3590924" cy="29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/var/folders/sh/hm3fx1f15bl07wy5c29p65bw0000gn/T/com.apple.Preview/com.apple.Preview.PasteboardItems/m69O6.jpeg">
            <a:extLst>
              <a:ext uri="{FF2B5EF4-FFF2-40B4-BE49-F238E27FC236}">
                <a16:creationId xmlns:a16="http://schemas.microsoft.com/office/drawing/2014/main" id="{3604E06E-3A19-9744-9776-47294CC4012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85" y="3995330"/>
            <a:ext cx="2151221" cy="161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C00254-2BBB-E449-8C25-E305D60F7A5A}"/>
              </a:ext>
            </a:extLst>
          </p:cNvPr>
          <p:cNvSpPr txBox="1">
            <a:spLocks/>
          </p:cNvSpPr>
          <p:nvPr/>
        </p:nvSpPr>
        <p:spPr>
          <a:xfrm>
            <a:off x="-414152" y="4749572"/>
            <a:ext cx="2641600" cy="720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Square Numbers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FFF237-2C25-E944-A20A-F03D965F7604}"/>
              </a:ext>
            </a:extLst>
          </p:cNvPr>
          <p:cNvSpPr txBox="1">
            <a:spLocks/>
          </p:cNvSpPr>
          <p:nvPr/>
        </p:nvSpPr>
        <p:spPr>
          <a:xfrm>
            <a:off x="2227448" y="3322388"/>
            <a:ext cx="2641600" cy="72080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rgbClr val="FF0000"/>
                </a:solidFill>
                <a:highlight>
                  <a:srgbClr val="FFFF00"/>
                </a:highlight>
              </a:rPr>
              <a:t>Perimeter and Area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EC1D84-F7EC-144D-9829-1E3566F7EF14}"/>
              </a:ext>
            </a:extLst>
          </p:cNvPr>
          <p:cNvSpPr txBox="1">
            <a:spLocks/>
          </p:cNvSpPr>
          <p:nvPr/>
        </p:nvSpPr>
        <p:spPr>
          <a:xfrm>
            <a:off x="5532166" y="1824730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Algebraic equalities and equations</a:t>
            </a:r>
          </a:p>
        </p:txBody>
      </p:sp>
      <p:pic>
        <p:nvPicPr>
          <p:cNvPr id="15" name="Picture 14" descr="/var/folders/sh/hm3fx1f15bl07wy5c29p65bw0000gn/T/com.apple.Preview/com.apple.Preview.PasteboardItems/GhdpR.jpeg">
            <a:extLst>
              <a:ext uri="{FF2B5EF4-FFF2-40B4-BE49-F238E27FC236}">
                <a16:creationId xmlns:a16="http://schemas.microsoft.com/office/drawing/2014/main" id="{8C1597DD-7AFE-E440-AE0F-94A2D375254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80" y="673307"/>
            <a:ext cx="1823085" cy="1367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01F37AE-5946-1045-A13F-F83748903D19}"/>
              </a:ext>
            </a:extLst>
          </p:cNvPr>
          <p:cNvSpPr txBox="1">
            <a:spLocks/>
          </p:cNvSpPr>
          <p:nvPr/>
        </p:nvSpPr>
        <p:spPr>
          <a:xfrm>
            <a:off x="1955736" y="1698346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Tessellation</a:t>
            </a:r>
          </a:p>
        </p:txBody>
      </p:sp>
      <p:pic>
        <p:nvPicPr>
          <p:cNvPr id="17" name="Picture 16" descr="/var/folders/sh/hm3fx1f15bl07wy5c29p65bw0000gn/T/com.apple.Preview/com.apple.Preview.PasteboardItems/oh3D3.jpeg">
            <a:extLst>
              <a:ext uri="{FF2B5EF4-FFF2-40B4-BE49-F238E27FC236}">
                <a16:creationId xmlns:a16="http://schemas.microsoft.com/office/drawing/2014/main" id="{16C1421D-21CF-8249-96CF-3128E5E5E62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5" y="2195821"/>
            <a:ext cx="1978720" cy="135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2892C73-9215-544D-B591-360BFA5A5BE2}"/>
              </a:ext>
            </a:extLst>
          </p:cNvPr>
          <p:cNvSpPr txBox="1">
            <a:spLocks/>
          </p:cNvSpPr>
          <p:nvPr/>
        </p:nvSpPr>
        <p:spPr>
          <a:xfrm>
            <a:off x="607681" y="2331969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Bar modelling</a:t>
            </a:r>
          </a:p>
        </p:txBody>
      </p:sp>
      <p:pic>
        <p:nvPicPr>
          <p:cNvPr id="20" name="Picture 19" descr="/var/folders/sh/hm3fx1f15bl07wy5c29p65bw0000gn/T/com.apple.Preview/com.apple.Preview.PasteboardItems/Zkm89.jpeg">
            <a:extLst>
              <a:ext uri="{FF2B5EF4-FFF2-40B4-BE49-F238E27FC236}">
                <a16:creationId xmlns:a16="http://schemas.microsoft.com/office/drawing/2014/main" id="{02A15013-878E-FF4F-BFBB-0F779AF57E4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646" y="2357288"/>
            <a:ext cx="2015462" cy="180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A2D299B-B933-AD43-B8D4-52CA773D2B46}"/>
              </a:ext>
            </a:extLst>
          </p:cNvPr>
          <p:cNvSpPr txBox="1">
            <a:spLocks/>
          </p:cNvSpPr>
          <p:nvPr/>
        </p:nvSpPr>
        <p:spPr>
          <a:xfrm>
            <a:off x="-112251" y="3759623"/>
            <a:ext cx="2641600" cy="7208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Equalities and comparisons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2D7AE9-F5AD-5B4B-858A-E6A68960FB9E}"/>
              </a:ext>
            </a:extLst>
          </p:cNvPr>
          <p:cNvSpPr txBox="1">
            <a:spLocks/>
          </p:cNvSpPr>
          <p:nvPr/>
        </p:nvSpPr>
        <p:spPr>
          <a:xfrm>
            <a:off x="4300723" y="368676"/>
            <a:ext cx="3909061" cy="4317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49530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91105"/>
            <a:ext cx="88963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01" y="1131094"/>
            <a:ext cx="5743523" cy="42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712</Words>
  <Application>Microsoft Office PowerPoint</Application>
  <PresentationFormat>On-screen Show (4:3)</PresentationFormat>
  <Paragraphs>78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Caslon Pro Bold</vt:lpstr>
      <vt:lpstr>Arial</vt:lpstr>
      <vt:lpstr>Arial Rounded MT Bold</vt:lpstr>
      <vt:lpstr>Calibri</vt:lpstr>
      <vt:lpstr>Calibri Light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Pythagoras</vt:lpstr>
      <vt:lpstr>PowerPoint Presentation</vt:lpstr>
      <vt:lpstr>PowerPoint Presentation</vt:lpstr>
      <vt:lpstr>PowerPoint Presentation</vt:lpstr>
      <vt:lpstr>Deeper Thinking/Problem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Katan</dc:creator>
  <cp:lastModifiedBy>Helen Hindle</cp:lastModifiedBy>
  <cp:revision>11</cp:revision>
  <cp:lastPrinted>2019-01-26T08:10:31Z</cp:lastPrinted>
  <dcterms:created xsi:type="dcterms:W3CDTF">2019-01-25T17:21:28Z</dcterms:created>
  <dcterms:modified xsi:type="dcterms:W3CDTF">2019-03-03T09:56:40Z</dcterms:modified>
</cp:coreProperties>
</file>