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331" r:id="rId2"/>
    <p:sldId id="325" r:id="rId3"/>
    <p:sldId id="333" r:id="rId4"/>
    <p:sldId id="291" r:id="rId5"/>
    <p:sldId id="327" r:id="rId6"/>
    <p:sldId id="326" r:id="rId7"/>
    <p:sldId id="332" r:id="rId8"/>
    <p:sldId id="334" r:id="rId9"/>
    <p:sldId id="335" r:id="rId10"/>
    <p:sldId id="336" r:id="rId11"/>
    <p:sldId id="337" r:id="rId12"/>
    <p:sldId id="338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434F"/>
    <a:srgbClr val="000000"/>
    <a:srgbClr val="3EBDAD"/>
    <a:srgbClr val="F4C2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10" autoAdjust="0"/>
    <p:restoredTop sz="85852" autoAdjust="0"/>
  </p:normalViewPr>
  <p:slideViewPr>
    <p:cSldViewPr snapToGrid="0" snapToObjects="1">
      <p:cViewPr varScale="1">
        <p:scale>
          <a:sx n="56" d="100"/>
          <a:sy n="56" d="100"/>
        </p:scale>
        <p:origin x="917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1932" y="-10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446" tIns="46223" rIns="92446" bIns="46223" numCol="1" rtlCol="0"/>
          <a:lstStyle>
            <a:lvl1pPr algn="l">
              <a:defRPr sz="1200"/>
            </a:lvl1pPr>
          </a:lstStyle>
          <a:p>
            <a:endParaRPr lang="en-GB" alt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446" tIns="46223" rIns="92446" bIns="46223" numCol="1" rtlCol="0"/>
          <a:lstStyle>
            <a:lvl1pPr algn="r">
              <a:defRPr sz="1200"/>
            </a:lvl1pPr>
          </a:lstStyle>
          <a:p>
            <a:fld id="{D394E627-8577-4B2E-958A-8E5E6B8634CA}" type="datetimeFigureOut">
              <a:rPr lang="en-GB" altLang="en-GB" smtClean="0"/>
              <a:pPr/>
              <a:t>28/06/2017</a:t>
            </a:fld>
            <a:endParaRPr lang="en-GB" alt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446" tIns="46223" rIns="92446" bIns="46223" numCol="1" rtlCol="0" anchor="b"/>
          <a:lstStyle>
            <a:lvl1pPr algn="l">
              <a:defRPr sz="1200"/>
            </a:lvl1pPr>
          </a:lstStyle>
          <a:p>
            <a:endParaRPr lang="en-GB" alt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446" tIns="46223" rIns="92446" bIns="46223" numCol="1" rtlCol="0" anchor="b"/>
          <a:lstStyle>
            <a:lvl1pPr algn="r">
              <a:defRPr sz="1200"/>
            </a:lvl1pPr>
          </a:lstStyle>
          <a:p>
            <a:fld id="{A5CBA71A-FA10-402E-B655-BFBD7C58B7E6}" type="slidenum">
              <a:rPr lang="en-GB" altLang="en-GB" smtClean="0"/>
              <a:pPr/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570505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446" tIns="46223" rIns="92446" bIns="46223" numCol="1" rtlCol="0"/>
          <a:lstStyle>
            <a:lvl1pPr algn="l">
              <a:defRPr sz="1200"/>
            </a:lvl1pPr>
          </a:lstStyle>
          <a:p>
            <a:endParaRPr lang="en-GB" alt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446" tIns="46223" rIns="92446" bIns="46223" numCol="1" rtlCol="0"/>
          <a:lstStyle>
            <a:lvl1pPr algn="r">
              <a:defRPr sz="1200"/>
            </a:lvl1pPr>
          </a:lstStyle>
          <a:p>
            <a:fld id="{7C41A69C-352B-43B9-AE28-0996A6EA73E5}" type="datetimeFigureOut">
              <a:rPr lang="en-GB" altLang="en-GB" smtClean="0"/>
              <a:pPr/>
              <a:t>28/06/2017</a:t>
            </a:fld>
            <a:endParaRPr lang="en-GB" alt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numCol="1" rtlCol="0" anchor="ctr"/>
          <a:lstStyle/>
          <a:p>
            <a:endParaRPr lang="en-GB" alt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2446" tIns="46223" rIns="92446" bIns="46223" numCol="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alt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446" tIns="46223" rIns="92446" bIns="46223" numCol="1" rtlCol="0" anchor="b"/>
          <a:lstStyle>
            <a:lvl1pPr algn="l">
              <a:defRPr sz="1200"/>
            </a:lvl1pPr>
          </a:lstStyle>
          <a:p>
            <a:endParaRPr lang="en-GB" alt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446" tIns="46223" rIns="92446" bIns="46223" numCol="1" rtlCol="0" anchor="b"/>
          <a:lstStyle>
            <a:lvl1pPr algn="r">
              <a:defRPr sz="1200"/>
            </a:lvl1pPr>
          </a:lstStyle>
          <a:p>
            <a:fld id="{B7582B9D-753F-4FD4-BB27-488C70B508F1}" type="slidenum">
              <a:rPr lang="en-GB" altLang="en-GB" smtClean="0"/>
              <a:pPr/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1385338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Table</a:t>
            </a:r>
            <a:r>
              <a:rPr lang="en-GB" baseline="0" dirty="0"/>
              <a:t> groups- large paper. </a:t>
            </a:r>
          </a:p>
          <a:p>
            <a:r>
              <a:rPr lang="en-GB" baseline="0" dirty="0"/>
              <a:t>Compare and share ideas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82B9D-753F-4FD4-BB27-488C70B508F1}" type="slidenum">
              <a:rPr lang="en-GB" altLang="en-GB" smtClean="0"/>
              <a:pPr/>
              <a:t>2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249234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4458">
              <a:defRPr/>
            </a:pPr>
            <a:r>
              <a:rPr lang="en-GB" dirty="0"/>
              <a:t>Sorting activity-</a:t>
            </a:r>
            <a:r>
              <a:rPr lang="en-GB" baseline="0" dirty="0"/>
              <a:t> which questions are F, R, PS? In table groups- how do you know? From the White Rose planning- Ben to share with you today. </a:t>
            </a:r>
          </a:p>
          <a:p>
            <a:pPr defTabSz="924458">
              <a:defRPr/>
            </a:pPr>
            <a:r>
              <a:rPr lang="en-GB" baseline="0" dirty="0"/>
              <a:t>Just because questions are in a word problem format doesn’t make them problem solving.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82B9D-753F-4FD4-BB27-488C70B508F1}" type="slidenum">
              <a:rPr lang="en-GB" altLang="en-GB" smtClean="0"/>
              <a:pPr/>
              <a:t>4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2490601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Task- Order</a:t>
            </a:r>
            <a:r>
              <a:rPr lang="en-GB" baseline="0" dirty="0"/>
              <a:t> by importance</a:t>
            </a:r>
          </a:p>
          <a:p>
            <a:r>
              <a:rPr lang="en-GB" baseline="0" dirty="0"/>
              <a:t>We need to think about how we can teach these skills so that pupils are able to use them. Quite often forget how we are going to do this.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82B9D-753F-4FD4-BB27-488C70B508F1}" type="slidenum">
              <a:rPr lang="en-GB" altLang="en-GB" smtClean="0"/>
              <a:pPr/>
              <a:t>6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4194591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n(n+1)/2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82B9D-753F-4FD4-BB27-488C70B508F1}" type="slidenum">
              <a:rPr lang="en-GB" altLang="en-GB" smtClean="0"/>
              <a:pPr/>
              <a:t>7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632274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Grey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werpoint graphics SPAR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4" name="Picture 2" descr="S:\Childrens Services &amp; Culture\CDSI\PPC - Comms\2540 AfC Rebranding\Branding development\Matter&amp;Co\Master Logo Suite\Service Logo\CMYK\EPS\SPARK\AfC SPARK reverse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0427" y="5636242"/>
            <a:ext cx="3118359" cy="826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67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263525" indent="0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95400"/>
            <a:ext cx="8359080" cy="3810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458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werpoint graphics SPARK6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 algn="r">
              <a:defRPr>
                <a:solidFill>
                  <a:srgbClr val="47434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alt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7200" y="1579563"/>
            <a:ext cx="8229600" cy="4903787"/>
          </a:xfrm>
        </p:spPr>
        <p:txBody>
          <a:bodyPr numCol="1"/>
          <a:lstStyle>
            <a:lvl1pPr>
              <a:defRPr>
                <a:solidFill>
                  <a:srgbClr val="47434F"/>
                </a:solidFill>
              </a:defRPr>
            </a:lvl1pPr>
            <a:lvl2pPr>
              <a:defRPr>
                <a:solidFill>
                  <a:srgbClr val="47434F"/>
                </a:solidFill>
              </a:defRPr>
            </a:lvl2pPr>
            <a:lvl3pPr>
              <a:defRPr>
                <a:solidFill>
                  <a:srgbClr val="47434F"/>
                </a:solidFill>
              </a:defRPr>
            </a:lvl3pPr>
            <a:lvl4pPr>
              <a:defRPr>
                <a:solidFill>
                  <a:srgbClr val="47434F"/>
                </a:solidFill>
              </a:defRPr>
            </a:lvl4pPr>
            <a:lvl5pPr>
              <a:defRPr>
                <a:solidFill>
                  <a:srgbClr val="47434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149481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werpoint graphics SPARK6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550863" y="2347913"/>
            <a:ext cx="8042275" cy="2244725"/>
          </a:xfrm>
        </p:spPr>
        <p:txBody>
          <a:bodyPr numCol="1"/>
          <a:lstStyle>
            <a:lvl1pPr algn="ctr">
              <a:buNone/>
              <a:defRPr sz="4400">
                <a:solidFill>
                  <a:srgbClr val="47434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912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werpoint graphics SPARK6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 algn="r">
              <a:defRPr>
                <a:solidFill>
                  <a:srgbClr val="47434F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alt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7200" y="1579563"/>
            <a:ext cx="4021282" cy="4903787"/>
          </a:xfrm>
        </p:spPr>
        <p:txBody>
          <a:bodyPr numCol="1"/>
          <a:lstStyle>
            <a:lvl1pPr>
              <a:defRPr>
                <a:solidFill>
                  <a:srgbClr val="47434F"/>
                </a:solidFill>
              </a:defRPr>
            </a:lvl1pPr>
            <a:lvl2pPr>
              <a:defRPr>
                <a:solidFill>
                  <a:srgbClr val="47434F"/>
                </a:solidFill>
              </a:defRPr>
            </a:lvl2pPr>
            <a:lvl3pPr>
              <a:defRPr>
                <a:solidFill>
                  <a:srgbClr val="47434F"/>
                </a:solidFill>
              </a:defRPr>
            </a:lvl3pPr>
            <a:lvl4pPr>
              <a:defRPr>
                <a:solidFill>
                  <a:srgbClr val="47434F"/>
                </a:solidFill>
              </a:defRPr>
            </a:lvl4pPr>
            <a:lvl5pPr>
              <a:defRPr>
                <a:solidFill>
                  <a:srgbClr val="47434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altLang="en-GB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665518" y="1579563"/>
            <a:ext cx="4021282" cy="4903787"/>
          </a:xfrm>
        </p:spPr>
        <p:txBody>
          <a:bodyPr numCol="1"/>
          <a:lstStyle>
            <a:lvl1pPr>
              <a:defRPr>
                <a:solidFill>
                  <a:srgbClr val="47434F"/>
                </a:solidFill>
              </a:defRPr>
            </a:lvl1pPr>
            <a:lvl2pPr>
              <a:defRPr>
                <a:solidFill>
                  <a:srgbClr val="47434F"/>
                </a:solidFill>
              </a:defRPr>
            </a:lvl2pPr>
            <a:lvl3pPr>
              <a:defRPr>
                <a:solidFill>
                  <a:srgbClr val="47434F"/>
                </a:solidFill>
              </a:defRPr>
            </a:lvl3pPr>
            <a:lvl4pPr>
              <a:defRPr>
                <a:solidFill>
                  <a:srgbClr val="47434F"/>
                </a:solidFill>
              </a:defRPr>
            </a:lvl4pPr>
            <a:lvl5pPr>
              <a:defRPr>
                <a:solidFill>
                  <a:srgbClr val="47434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149481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st swi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werpoint graphics SPARK6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12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(on grey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werpoint graphics SPAR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753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(on grey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3396376" y="3460261"/>
            <a:ext cx="2434231" cy="0"/>
          </a:xfrm>
          <a:prstGeom prst="line">
            <a:avLst/>
          </a:prstGeom>
          <a:ln w="9525" cmpd="sng">
            <a:solidFill>
              <a:srgbClr val="F4C2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849683" y="2627088"/>
            <a:ext cx="5447880" cy="780685"/>
          </a:xfrm>
        </p:spPr>
        <p:txBody>
          <a:bodyPr numCol="1">
            <a:normAutofit/>
          </a:bodyPr>
          <a:lstStyle>
            <a:lvl1pPr marL="0" indent="0" algn="ctr">
              <a:buFontTx/>
              <a:buNone/>
              <a:defRPr sz="36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altLang="en-GB" dirty="0"/>
              <a:t>Thank you </a:t>
            </a:r>
            <a:endParaRPr lang="en-US" dirty="0"/>
          </a:p>
        </p:txBody>
      </p:sp>
      <p:pic>
        <p:nvPicPr>
          <p:cNvPr id="9" name="Picture 8" descr="Powerpoint graphics SPAR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10" name="Picture 2" descr="S:\Childrens Services &amp; Culture\CDSI\PPC - Comms\2540 AfC Rebranding\Branding development\Matter&amp;Co\Master Logo Suite\Service Logo\CMYK\EPS\SPARK\AfC SPARK reverse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0427" y="5636242"/>
            <a:ext cx="3118359" cy="826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3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ullet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owerpoint graphics SPARK6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17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A823C-80D3-9242-A3DC-1A2C6C879196}" type="datetimeFigureOut">
              <a:rPr lang="en-US" smtClean="0"/>
              <a:pPr/>
              <a:t>6/28/2017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3231D-557D-0245-BFA8-91B4157E4F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3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60" r:id="rId9"/>
    <p:sldLayoutId id="2147483661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l.debelder@srrcc.org.uk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5083462"/>
            <a:ext cx="4314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Give the problems a go…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971675"/>
            <a:ext cx="806767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/>
              <a:t>Problem Solving in a Mixed Ability Classroom</a:t>
            </a:r>
          </a:p>
          <a:p>
            <a:pPr algn="ctr"/>
            <a:r>
              <a:rPr lang="en-GB" dirty="0"/>
              <a:t>											Leann de Belder</a:t>
            </a:r>
          </a:p>
          <a:p>
            <a:pPr algn="ctr"/>
            <a:r>
              <a:rPr lang="en-GB" dirty="0"/>
              <a:t>											@LMPeters16 </a:t>
            </a:r>
          </a:p>
        </p:txBody>
      </p:sp>
    </p:spTree>
    <p:extLst>
      <p:ext uri="{BB962C8B-B14F-4D97-AF65-F5344CB8AC3E}">
        <p14:creationId xmlns:p14="http://schemas.microsoft.com/office/powerpoint/2010/main" val="553155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 an activity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Look at Amy’s Dominos and Number Properties</a:t>
            </a:r>
          </a:p>
          <a:p>
            <a:pPr marL="0" indent="0">
              <a:buNone/>
            </a:pPr>
            <a:r>
              <a:rPr lang="en-GB" dirty="0"/>
              <a:t>Give them a go</a:t>
            </a:r>
          </a:p>
          <a:p>
            <a:pPr marL="0" indent="0">
              <a:buNone/>
            </a:pPr>
            <a:r>
              <a:rPr lang="en-GB" dirty="0"/>
              <a:t>Work with your table to design how you would present this to one of your groups </a:t>
            </a:r>
          </a:p>
          <a:p>
            <a:pPr marL="0" indent="0">
              <a:buNone/>
            </a:pPr>
            <a:r>
              <a:rPr lang="en-GB" dirty="0"/>
              <a:t>	Consider what Problem Solving skills you’d focus on, teachable mathematic skills and differentiation </a:t>
            </a:r>
          </a:p>
        </p:txBody>
      </p:sp>
    </p:spTree>
    <p:extLst>
      <p:ext uri="{BB962C8B-B14F-4D97-AF65-F5344CB8AC3E}">
        <p14:creationId xmlns:p14="http://schemas.microsoft.com/office/powerpoint/2010/main" val="1002030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Solving in Mixed Ability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Focus on the mathematics the pupils need, teachable points during the problem and the problem solving skills they will develop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Select low floor, high ceiling tasks that all pupils can access, but have questions available to stretch pupils who solve the problem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Consider where in the set of lessons you will do this style of problem. </a:t>
            </a:r>
          </a:p>
        </p:txBody>
      </p:sp>
    </p:spTree>
    <p:extLst>
      <p:ext uri="{BB962C8B-B14F-4D97-AF65-F5344CB8AC3E}">
        <p14:creationId xmlns:p14="http://schemas.microsoft.com/office/powerpoint/2010/main" val="1730332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50863" y="2240636"/>
            <a:ext cx="8042275" cy="2244725"/>
          </a:xfrm>
        </p:spPr>
        <p:txBody>
          <a:bodyPr>
            <a:normAutofit/>
          </a:bodyPr>
          <a:lstStyle/>
          <a:p>
            <a:r>
              <a:rPr lang="en-GB" sz="7200" dirty="0"/>
              <a:t>Thank you!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54668" y="5144757"/>
            <a:ext cx="3868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/>
              </a:rPr>
              <a:t>l.debelder@srrcc.org.uk</a:t>
            </a:r>
            <a:endParaRPr lang="en-GB" dirty="0"/>
          </a:p>
          <a:p>
            <a:r>
              <a:rPr lang="en-GB" dirty="0"/>
              <a:t>@lmpeters16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983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244" y="4600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What does reasoning and  problem solving look like in my classroom? </a:t>
            </a:r>
            <a:br>
              <a:rPr lang="en-GB" dirty="0"/>
            </a:br>
            <a:endParaRPr lang="en-GB" dirty="0"/>
          </a:p>
        </p:txBody>
      </p:sp>
      <p:sp>
        <p:nvSpPr>
          <p:cNvPr id="4" name="Rectangular Callout 3"/>
          <p:cNvSpPr/>
          <p:nvPr/>
        </p:nvSpPr>
        <p:spPr>
          <a:xfrm>
            <a:off x="970844" y="1603022"/>
            <a:ext cx="7518400" cy="3759200"/>
          </a:xfrm>
          <a:prstGeom prst="wedgeRectCallout">
            <a:avLst>
              <a:gd name="adj1" fmla="val -33333"/>
              <a:gd name="adj2" fmla="val 7451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GB" sz="2400" dirty="0"/>
              <a:t>In groups, discuss what reasoning and problem solving means to you.</a:t>
            </a:r>
          </a:p>
          <a:p>
            <a:pPr algn="ctr"/>
            <a:r>
              <a:rPr lang="en-GB" sz="2400" dirty="0"/>
              <a:t>Can you define each term?</a:t>
            </a:r>
          </a:p>
          <a:p>
            <a:pPr algn="ctr"/>
            <a:r>
              <a:rPr lang="en-GB" sz="2400" dirty="0"/>
              <a:t>What are your pupils’ views? </a:t>
            </a:r>
          </a:p>
          <a:p>
            <a:pPr algn="ctr"/>
            <a:r>
              <a:rPr lang="en-GB" sz="2400" dirty="0"/>
              <a:t>What does it look like in your classroom? </a:t>
            </a:r>
          </a:p>
          <a:p>
            <a:pPr algn="ctr"/>
            <a:r>
              <a:rPr lang="en-GB" sz="2400" dirty="0"/>
              <a:t>How often do you teach the skills of problem solving? </a:t>
            </a:r>
          </a:p>
        </p:txBody>
      </p:sp>
    </p:spTree>
    <p:extLst>
      <p:ext uri="{BB962C8B-B14F-4D97-AF65-F5344CB8AC3E}">
        <p14:creationId xmlns:p14="http://schemas.microsoft.com/office/powerpoint/2010/main" val="45139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Fluency, Reasoning and Problem Solving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2883877"/>
            <a:ext cx="8229600" cy="359947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In your tables sort through the phrases in the envelopes and determine if they describe fluency, reasoning or problem solving. </a:t>
            </a:r>
          </a:p>
        </p:txBody>
      </p:sp>
    </p:spTree>
    <p:extLst>
      <p:ext uri="{BB962C8B-B14F-4D97-AF65-F5344CB8AC3E}">
        <p14:creationId xmlns:p14="http://schemas.microsoft.com/office/powerpoint/2010/main" val="955028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90600" y="838200"/>
          <a:ext cx="7353300" cy="5394890"/>
        </p:xfrm>
        <a:graphic>
          <a:graphicData uri="http://schemas.openxmlformats.org/drawingml/2006/table">
            <a:tbl>
              <a:tblPr/>
              <a:tblGrid>
                <a:gridCol w="245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1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71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latin typeface="Calibri"/>
                          <a:ea typeface="Calibri"/>
                          <a:cs typeface="Times New Roman"/>
                        </a:rPr>
                        <a:t>Fluency 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520" marR="73520" marT="36760" marB="367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Reasoning 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520" marR="73520" marT="36760" marB="367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>
                          <a:latin typeface="Calibri"/>
                          <a:ea typeface="Calibri"/>
                          <a:cs typeface="Times New Roman"/>
                        </a:rPr>
                        <a:t>Problem Solving 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520" marR="73520" marT="36760" marB="367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1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latin typeface="Calibri"/>
                          <a:ea typeface="Calibri"/>
                          <a:cs typeface="Times New Roman"/>
                        </a:rPr>
                        <a:t>Varied and frequent practice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latin typeface="Calibri"/>
                          <a:ea typeface="Calibri"/>
                          <a:cs typeface="Times New Roman"/>
                        </a:rPr>
                        <a:t>Developing conceptual understanding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latin typeface="Calibri"/>
                          <a:ea typeface="Calibri"/>
                          <a:cs typeface="Times New Roman"/>
                        </a:rPr>
                        <a:t>Recall and apply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latin typeface="Calibri"/>
                          <a:ea typeface="Calibri"/>
                          <a:cs typeface="Times New Roman"/>
                        </a:rPr>
                        <a:t>Rapidly and accurately 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520" marR="73520" marT="36760" marB="367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latin typeface="Calibri"/>
                          <a:ea typeface="Calibri"/>
                          <a:cs typeface="Times New Roman"/>
                        </a:rPr>
                        <a:t>Follow lines of enquiry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latin typeface="Calibri"/>
                          <a:ea typeface="Calibri"/>
                          <a:cs typeface="Times New Roman"/>
                        </a:rPr>
                        <a:t>Conjecture relationships 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i="1" dirty="0">
                          <a:latin typeface="Calibri"/>
                          <a:ea typeface="Calibri"/>
                          <a:cs typeface="Times New Roman"/>
                        </a:rPr>
                        <a:t>(form an opinion on the basis of incomplete information) 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latin typeface="Calibri"/>
                          <a:ea typeface="Calibri"/>
                          <a:cs typeface="Times New Roman"/>
                        </a:rPr>
                        <a:t>Develop argument, justification or proof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latin typeface="Calibri"/>
                          <a:ea typeface="Calibri"/>
                          <a:cs typeface="Times New Roman"/>
                        </a:rPr>
                        <a:t>Using mathematical language 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520" marR="73520" marT="36760" marB="367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latin typeface="Calibri"/>
                          <a:ea typeface="Calibri"/>
                          <a:cs typeface="Times New Roman"/>
                        </a:rPr>
                        <a:t>Applying mathematics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latin typeface="Calibri"/>
                          <a:ea typeface="Calibri"/>
                          <a:cs typeface="Times New Roman"/>
                        </a:rPr>
                        <a:t>Routine and non-routine problems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latin typeface="Calibri"/>
                          <a:ea typeface="Calibri"/>
                          <a:cs typeface="Times New Roman"/>
                        </a:rPr>
                        <a:t>Breaking down into smaller steps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1" dirty="0">
                          <a:latin typeface="Calibri"/>
                          <a:ea typeface="Calibri"/>
                          <a:cs typeface="Times New Roman"/>
                        </a:rPr>
                        <a:t>Persevering in seeking all solutions 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520" marR="73520" marT="36760" marB="3676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639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Reasoning type questions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Odd one out</a:t>
            </a:r>
          </a:p>
          <a:p>
            <a:r>
              <a:rPr lang="en-GB" dirty="0"/>
              <a:t>Always, sometimes, never, </a:t>
            </a:r>
          </a:p>
          <a:p>
            <a:r>
              <a:rPr lang="en-GB" dirty="0"/>
              <a:t>True or false? </a:t>
            </a:r>
          </a:p>
          <a:p>
            <a:r>
              <a:rPr lang="en-GB" dirty="0"/>
              <a:t>Spot the error</a:t>
            </a:r>
          </a:p>
          <a:p>
            <a:r>
              <a:rPr lang="en-GB" dirty="0"/>
              <a:t>Non- examples</a:t>
            </a:r>
          </a:p>
          <a:p>
            <a:r>
              <a:rPr lang="en-GB" dirty="0"/>
              <a:t>If this is true then I also know…… </a:t>
            </a:r>
          </a:p>
        </p:txBody>
      </p:sp>
    </p:spTree>
    <p:extLst>
      <p:ext uri="{BB962C8B-B14F-4D97-AF65-F5344CB8AC3E}">
        <p14:creationId xmlns:p14="http://schemas.microsoft.com/office/powerpoint/2010/main" val="42046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Order these based on importance when problem solving.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75" y="2095499"/>
            <a:ext cx="8806900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813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1439545" y="793115"/>
            <a:ext cx="5731510" cy="30048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39545" y="3895725"/>
            <a:ext cx="58185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was your starting point?</a:t>
            </a:r>
          </a:p>
          <a:p>
            <a:endParaRPr lang="en-GB" dirty="0"/>
          </a:p>
          <a:p>
            <a:r>
              <a:rPr lang="en-GB" dirty="0"/>
              <a:t>Which mathematical and problem solving skills did you use? </a:t>
            </a:r>
          </a:p>
          <a:p>
            <a:endParaRPr lang="en-GB" dirty="0"/>
          </a:p>
          <a:p>
            <a:r>
              <a:rPr lang="en-GB" dirty="0"/>
              <a:t>Which problem solving skills do you think are the most important to? Why?</a:t>
            </a:r>
          </a:p>
        </p:txBody>
      </p:sp>
    </p:spTree>
    <p:extLst>
      <p:ext uri="{BB962C8B-B14F-4D97-AF65-F5344CB8AC3E}">
        <p14:creationId xmlns:p14="http://schemas.microsoft.com/office/powerpoint/2010/main" val="988222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Reaching the whole class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Low floor, high ceiling problems </a:t>
            </a:r>
          </a:p>
          <a:p>
            <a:r>
              <a:rPr lang="en-GB" dirty="0"/>
              <a:t>Support questions, tips or alterations for lower ability pupils to get them started</a:t>
            </a:r>
          </a:p>
          <a:p>
            <a:r>
              <a:rPr lang="en-GB" dirty="0"/>
              <a:t>Groupings/partners when working out problems</a:t>
            </a:r>
          </a:p>
          <a:p>
            <a:r>
              <a:rPr lang="en-GB" dirty="0"/>
              <a:t>Stretching higher abilities pupils</a:t>
            </a:r>
          </a:p>
        </p:txBody>
      </p:sp>
    </p:spTree>
    <p:extLst>
      <p:ext uri="{BB962C8B-B14F-4D97-AF65-F5344CB8AC3E}">
        <p14:creationId xmlns:p14="http://schemas.microsoft.com/office/powerpoint/2010/main" val="4145184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many squares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How many squares are in an 8 by 8 chessboard? </a:t>
            </a:r>
          </a:p>
          <a:p>
            <a:pPr marL="0" indent="0">
              <a:buNone/>
            </a:pPr>
            <a:r>
              <a:rPr lang="en-GB" dirty="0"/>
              <a:t>Hint: It’s not 64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 would you differentiate this problems? </a:t>
            </a:r>
          </a:p>
        </p:txBody>
      </p:sp>
      <p:sp>
        <p:nvSpPr>
          <p:cNvPr id="4" name="Rectangle 3"/>
          <p:cNvSpPr/>
          <p:nvPr/>
        </p:nvSpPr>
        <p:spPr>
          <a:xfrm>
            <a:off x="3104942" y="3250084"/>
            <a:ext cx="5707464" cy="339519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GB" sz="2400" b="1" dirty="0"/>
              <a:t>How I’ve done this problem in my classroom</a:t>
            </a:r>
          </a:p>
          <a:p>
            <a:pPr algn="ctr"/>
            <a:r>
              <a:rPr lang="en-GB" sz="2400" dirty="0"/>
              <a:t>Working on their own</a:t>
            </a:r>
          </a:p>
          <a:p>
            <a:pPr algn="ctr"/>
            <a:r>
              <a:rPr lang="en-GB" sz="2400" dirty="0"/>
              <a:t>Tips: use a table to record, start with a smaller chessboard, use colours or scrap paper to aid, look for patterns, work systematically </a:t>
            </a:r>
          </a:p>
          <a:p>
            <a:pPr algn="ctr"/>
            <a:r>
              <a:rPr lang="en-GB" sz="2400" dirty="0"/>
              <a:t>Working in pairs/tables </a:t>
            </a:r>
          </a:p>
          <a:p>
            <a:pPr algn="ctr"/>
            <a:r>
              <a:rPr lang="en-GB" sz="2400" dirty="0"/>
              <a:t>Stretch -  n x n chessboard</a:t>
            </a:r>
          </a:p>
        </p:txBody>
      </p:sp>
    </p:spTree>
    <p:extLst>
      <p:ext uri="{BB962C8B-B14F-4D97-AF65-F5344CB8AC3E}">
        <p14:creationId xmlns:p14="http://schemas.microsoft.com/office/powerpoint/2010/main" val="109751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SPARK_presentation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numCol="1"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 numCol="1"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SPARK_presentation (1)</Template>
  <TotalTime>2729</TotalTime>
  <Words>550</Words>
  <Application>Microsoft Office PowerPoint</Application>
  <PresentationFormat>On-screen Show (4:3)</PresentationFormat>
  <Paragraphs>79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SPARK_presentation (1)</vt:lpstr>
      <vt:lpstr>PowerPoint Presentation</vt:lpstr>
      <vt:lpstr>What does reasoning and  problem solving look like in my classroom?  </vt:lpstr>
      <vt:lpstr>Fluency, Reasoning and Problem Solving</vt:lpstr>
      <vt:lpstr>PowerPoint Presentation</vt:lpstr>
      <vt:lpstr>Reasoning type questions</vt:lpstr>
      <vt:lpstr>Order these based on importance when problem solving. </vt:lpstr>
      <vt:lpstr>PowerPoint Presentation</vt:lpstr>
      <vt:lpstr>Reaching the whole class</vt:lpstr>
      <vt:lpstr>How many squares</vt:lpstr>
      <vt:lpstr>Plan an activity</vt:lpstr>
      <vt:lpstr>Problem Solving in Mixed Ability</vt:lpstr>
      <vt:lpstr>PowerPoint Presentation</vt:lpstr>
    </vt:vector>
  </TitlesOfParts>
  <Company>RBK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rosemaryh</dc:creator>
  <cp:lastModifiedBy>Helen Hindle</cp:lastModifiedBy>
  <cp:revision>135</cp:revision>
  <cp:lastPrinted>2017-06-14T16:45:57Z</cp:lastPrinted>
  <dcterms:created xsi:type="dcterms:W3CDTF">2016-01-25T10:26:08Z</dcterms:created>
  <dcterms:modified xsi:type="dcterms:W3CDTF">2017-06-28T21:45:10Z</dcterms:modified>
</cp:coreProperties>
</file>