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sldIdLst>
    <p:sldId id="256" r:id="rId2"/>
    <p:sldId id="257" r:id="rId3"/>
    <p:sldId id="264" r:id="rId4"/>
    <p:sldId id="266" r:id="rId5"/>
    <p:sldId id="261" r:id="rId6"/>
    <p:sldId id="259" r:id="rId7"/>
    <p:sldId id="265" r:id="rId8"/>
    <p:sldId id="313" r:id="rId9"/>
    <p:sldId id="314" r:id="rId10"/>
    <p:sldId id="315" r:id="rId11"/>
    <p:sldId id="317" r:id="rId12"/>
    <p:sldId id="312" r:id="rId13"/>
    <p:sldId id="318" r:id="rId14"/>
    <p:sldId id="316" r:id="rId15"/>
    <p:sldId id="260" r:id="rId16"/>
    <p:sldId id="262" r:id="rId17"/>
    <p:sldId id="267" r:id="rId1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6"/>
  </p:normalViewPr>
  <p:slideViewPr>
    <p:cSldViewPr snapToGrid="0" snapToObjects="1">
      <p:cViewPr varScale="1">
        <p:scale>
          <a:sx n="67" d="100"/>
          <a:sy n="67" d="100"/>
        </p:scale>
        <p:origin x="879"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1E8A1-6DA8-4496-BCE8-03ED561CC4E5}"/>
              </a:ext>
            </a:extLst>
          </p:cNvPr>
          <p:cNvSpPr>
            <a:spLocks noGrp="1"/>
          </p:cNvSpPr>
          <p:nvPr>
            <p:ph type="ctrTitle"/>
          </p:nvPr>
        </p:nvSpPr>
        <p:spPr>
          <a:xfrm>
            <a:off x="838200" y="365760"/>
            <a:ext cx="10515600" cy="2890202"/>
          </a:xfrm>
        </p:spPr>
        <p:txBody>
          <a:bodyPr anchor="b">
            <a:normAutofit/>
          </a:bodyPr>
          <a:lstStyle>
            <a:lvl1pPr algn="l">
              <a:defRPr sz="6600"/>
            </a:lvl1pPr>
          </a:lstStyle>
          <a:p>
            <a:r>
              <a:rPr lang="en-US" dirty="0"/>
              <a:t>Click to edit Master title style</a:t>
            </a:r>
          </a:p>
        </p:txBody>
      </p:sp>
      <p:sp>
        <p:nvSpPr>
          <p:cNvPr id="3" name="Subtitle 2">
            <a:extLst>
              <a:ext uri="{FF2B5EF4-FFF2-40B4-BE49-F238E27FC236}">
                <a16:creationId xmlns:a16="http://schemas.microsoft.com/office/drawing/2014/main" id="{3EB24CCC-3D44-4BB5-AA35-A21607EF69A4}"/>
              </a:ext>
            </a:extLst>
          </p:cNvPr>
          <p:cNvSpPr>
            <a:spLocks noGrp="1"/>
          </p:cNvSpPr>
          <p:nvPr>
            <p:ph type="subTitle" idx="1"/>
          </p:nvPr>
        </p:nvSpPr>
        <p:spPr>
          <a:xfrm>
            <a:off x="838200" y="3506150"/>
            <a:ext cx="10515600" cy="248348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01F80F6-1855-44E9-BA95-5E00A06E786D}"/>
              </a:ext>
            </a:extLst>
          </p:cNvPr>
          <p:cNvSpPr>
            <a:spLocks noGrp="1"/>
          </p:cNvSpPr>
          <p:nvPr>
            <p:ph type="dt" sz="half" idx="10"/>
          </p:nvPr>
        </p:nvSpPr>
        <p:spPr/>
        <p:txBody>
          <a:bodyPr/>
          <a:lstStyle/>
          <a:p>
            <a:fld id="{FD2766A6-3C10-4AB8-86A1-BB1F0CDA7EFE}" type="datetimeFigureOut">
              <a:rPr lang="en-US" smtClean="0"/>
              <a:t>7/4/2022</a:t>
            </a:fld>
            <a:endParaRPr lang="en-US"/>
          </a:p>
        </p:txBody>
      </p:sp>
      <p:sp>
        <p:nvSpPr>
          <p:cNvPr id="5" name="Footer Placeholder 4">
            <a:extLst>
              <a:ext uri="{FF2B5EF4-FFF2-40B4-BE49-F238E27FC236}">
                <a16:creationId xmlns:a16="http://schemas.microsoft.com/office/drawing/2014/main" id="{873D7FFD-570A-4968-B943-AF87BB679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CE6A8-0665-4714-B241-6AFBA8C6F80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001609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26EC-DC54-4882-9D58-F201EA25C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804E7C-4CBA-49AF-B24C-1A1FF51C21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3C727-C0C7-4BBA-9CF5-6C1FAC76B10C}"/>
              </a:ext>
            </a:extLst>
          </p:cNvPr>
          <p:cNvSpPr>
            <a:spLocks noGrp="1"/>
          </p:cNvSpPr>
          <p:nvPr>
            <p:ph type="dt" sz="half" idx="10"/>
          </p:nvPr>
        </p:nvSpPr>
        <p:spPr/>
        <p:txBody>
          <a:bodyPr/>
          <a:lstStyle/>
          <a:p>
            <a:fld id="{FD2766A6-3C10-4AB8-86A1-BB1F0CDA7EFE}" type="datetimeFigureOut">
              <a:rPr lang="en-US" smtClean="0"/>
              <a:t>7/4/2022</a:t>
            </a:fld>
            <a:endParaRPr lang="en-US"/>
          </a:p>
        </p:txBody>
      </p:sp>
      <p:sp>
        <p:nvSpPr>
          <p:cNvPr id="5" name="Footer Placeholder 4">
            <a:extLst>
              <a:ext uri="{FF2B5EF4-FFF2-40B4-BE49-F238E27FC236}">
                <a16:creationId xmlns:a16="http://schemas.microsoft.com/office/drawing/2014/main" id="{34603986-C5B4-4956-AC6F-4F36186B8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5F941-E847-4C51-97D6-21066B26EB26}"/>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637461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0338D2-D9EE-4B67-97C1-08ABD574530B}"/>
              </a:ext>
            </a:extLst>
          </p:cNvPr>
          <p:cNvSpPr>
            <a:spLocks noGrp="1"/>
          </p:cNvSpPr>
          <p:nvPr>
            <p:ph type="title" orient="vert"/>
          </p:nvPr>
        </p:nvSpPr>
        <p:spPr>
          <a:xfrm>
            <a:off x="7353848" y="365125"/>
            <a:ext cx="3999952"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274B1422-6C1E-4422-80E8-34B0092FBF05}"/>
              </a:ext>
            </a:extLst>
          </p:cNvPr>
          <p:cNvSpPr>
            <a:spLocks noGrp="1"/>
          </p:cNvSpPr>
          <p:nvPr>
            <p:ph type="body" orient="vert" idx="1"/>
          </p:nvPr>
        </p:nvSpPr>
        <p:spPr>
          <a:xfrm>
            <a:off x="838200" y="365125"/>
            <a:ext cx="626546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C8B53C-3084-4BC0-A80E-DB41C04C6258}"/>
              </a:ext>
            </a:extLst>
          </p:cNvPr>
          <p:cNvSpPr>
            <a:spLocks noGrp="1"/>
          </p:cNvSpPr>
          <p:nvPr>
            <p:ph type="dt" sz="half" idx="10"/>
          </p:nvPr>
        </p:nvSpPr>
        <p:spPr/>
        <p:txBody>
          <a:bodyPr/>
          <a:lstStyle/>
          <a:p>
            <a:fld id="{FD2766A6-3C10-4AB8-86A1-BB1F0CDA7EFE}" type="datetimeFigureOut">
              <a:rPr lang="en-US" smtClean="0"/>
              <a:t>7/4/2022</a:t>
            </a:fld>
            <a:endParaRPr lang="en-US"/>
          </a:p>
        </p:txBody>
      </p:sp>
      <p:sp>
        <p:nvSpPr>
          <p:cNvPr id="5" name="Footer Placeholder 4">
            <a:extLst>
              <a:ext uri="{FF2B5EF4-FFF2-40B4-BE49-F238E27FC236}">
                <a16:creationId xmlns:a16="http://schemas.microsoft.com/office/drawing/2014/main" id="{8276BFDE-DC70-4A6E-90B8-337FC4725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3578F-39AE-4F6F-9614-32EF672E616D}"/>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13102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2A8A8-ECDA-4018-ABB4-CC22892BE8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90AE7C-51AF-4F0E-B5A3-8C7E1026C27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5F28C09-A717-49AB-B60E-433BC469258F}"/>
              </a:ext>
            </a:extLst>
          </p:cNvPr>
          <p:cNvSpPr>
            <a:spLocks noGrp="1"/>
          </p:cNvSpPr>
          <p:nvPr>
            <p:ph type="dt" sz="half" idx="10"/>
          </p:nvPr>
        </p:nvSpPr>
        <p:spPr/>
        <p:txBody>
          <a:bodyPr/>
          <a:lstStyle/>
          <a:p>
            <a:fld id="{FD2766A6-3C10-4AB8-86A1-BB1F0CDA7EFE}" type="datetimeFigureOut">
              <a:rPr lang="en-US" smtClean="0"/>
              <a:t>7/4/2022</a:t>
            </a:fld>
            <a:endParaRPr lang="en-US"/>
          </a:p>
        </p:txBody>
      </p:sp>
      <p:sp>
        <p:nvSpPr>
          <p:cNvPr id="5" name="Footer Placeholder 4">
            <a:extLst>
              <a:ext uri="{FF2B5EF4-FFF2-40B4-BE49-F238E27FC236}">
                <a16:creationId xmlns:a16="http://schemas.microsoft.com/office/drawing/2014/main" id="{1D11A47A-6E5A-4754-8B43-9CE556160B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CA1EB-7AC7-4F86-90C0-AA980D88722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28961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95957-C46F-4F17-BC8C-6507E676E916}"/>
              </a:ext>
            </a:extLst>
          </p:cNvPr>
          <p:cNvSpPr>
            <a:spLocks noGrp="1"/>
          </p:cNvSpPr>
          <p:nvPr>
            <p:ph type="title"/>
          </p:nvPr>
        </p:nvSpPr>
        <p:spPr>
          <a:xfrm>
            <a:off x="831850" y="365760"/>
            <a:ext cx="10515600" cy="3827868"/>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8D9661B-6633-4C8B-8B9C-E514DF851D3E}"/>
              </a:ext>
            </a:extLst>
          </p:cNvPr>
          <p:cNvSpPr>
            <a:spLocks noGrp="1"/>
          </p:cNvSpPr>
          <p:nvPr>
            <p:ph type="body" idx="1"/>
          </p:nvPr>
        </p:nvSpPr>
        <p:spPr>
          <a:xfrm>
            <a:off x="831850" y="4443817"/>
            <a:ext cx="10515600" cy="16458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B6274BF-C1CD-4709-B0A0-E9407DBEA73C}"/>
              </a:ext>
            </a:extLst>
          </p:cNvPr>
          <p:cNvSpPr>
            <a:spLocks noGrp="1"/>
          </p:cNvSpPr>
          <p:nvPr>
            <p:ph type="dt" sz="half" idx="10"/>
          </p:nvPr>
        </p:nvSpPr>
        <p:spPr/>
        <p:txBody>
          <a:bodyPr/>
          <a:lstStyle/>
          <a:p>
            <a:fld id="{FD2766A6-3C10-4AB8-86A1-BB1F0CDA7EFE}" type="datetimeFigureOut">
              <a:rPr lang="en-US" smtClean="0"/>
              <a:t>7/4/2022</a:t>
            </a:fld>
            <a:endParaRPr lang="en-US"/>
          </a:p>
        </p:txBody>
      </p:sp>
      <p:sp>
        <p:nvSpPr>
          <p:cNvPr id="5" name="Footer Placeholder 4">
            <a:extLst>
              <a:ext uri="{FF2B5EF4-FFF2-40B4-BE49-F238E27FC236}">
                <a16:creationId xmlns:a16="http://schemas.microsoft.com/office/drawing/2014/main" id="{CC9ADB94-0A5B-4B56-B0B1-1FF5580A47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A668A-35AE-4CDF-AC4C-2BEEA9EE80F8}"/>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445116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F1FD-0E96-4963-9F09-92861572BB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9E5F0-B650-4AFF-B90E-23B378684D66}"/>
              </a:ext>
            </a:extLst>
          </p:cNvPr>
          <p:cNvSpPr>
            <a:spLocks noGrp="1"/>
          </p:cNvSpPr>
          <p:nvPr>
            <p:ph sz="half" idx="1"/>
          </p:nvPr>
        </p:nvSpPr>
        <p:spPr>
          <a:xfrm>
            <a:off x="838200" y="1940876"/>
            <a:ext cx="5181600" cy="42360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2D1747B-302D-476E-8F4F-E4B114C6624E}"/>
              </a:ext>
            </a:extLst>
          </p:cNvPr>
          <p:cNvSpPr>
            <a:spLocks noGrp="1"/>
          </p:cNvSpPr>
          <p:nvPr>
            <p:ph sz="half" idx="2"/>
          </p:nvPr>
        </p:nvSpPr>
        <p:spPr>
          <a:xfrm>
            <a:off x="6172200" y="1940876"/>
            <a:ext cx="5181600" cy="42360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40577D-22F7-4958-BB3D-6C9265EA1964}"/>
              </a:ext>
            </a:extLst>
          </p:cNvPr>
          <p:cNvSpPr>
            <a:spLocks noGrp="1"/>
          </p:cNvSpPr>
          <p:nvPr>
            <p:ph type="dt" sz="half" idx="10"/>
          </p:nvPr>
        </p:nvSpPr>
        <p:spPr/>
        <p:txBody>
          <a:bodyPr/>
          <a:lstStyle/>
          <a:p>
            <a:fld id="{FD2766A6-3C10-4AB8-86A1-BB1F0CDA7EFE}" type="datetimeFigureOut">
              <a:rPr lang="en-US" smtClean="0"/>
              <a:t>7/4/2022</a:t>
            </a:fld>
            <a:endParaRPr lang="en-US"/>
          </a:p>
        </p:txBody>
      </p:sp>
      <p:sp>
        <p:nvSpPr>
          <p:cNvPr id="6" name="Footer Placeholder 5">
            <a:extLst>
              <a:ext uri="{FF2B5EF4-FFF2-40B4-BE49-F238E27FC236}">
                <a16:creationId xmlns:a16="http://schemas.microsoft.com/office/drawing/2014/main" id="{71EC5B46-A8FB-4683-9618-3F6E073839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7887BD-93E9-4181-9D7F-940C3E1730FF}"/>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131411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3D79-FA27-4567-9032-AF722733E1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77C1BF-703F-4992-BB0C-EB1E579C7410}"/>
              </a:ext>
            </a:extLst>
          </p:cNvPr>
          <p:cNvSpPr>
            <a:spLocks noGrp="1"/>
          </p:cNvSpPr>
          <p:nvPr>
            <p:ph type="body" idx="1"/>
          </p:nvPr>
        </p:nvSpPr>
        <p:spPr>
          <a:xfrm>
            <a:off x="839788" y="1951823"/>
            <a:ext cx="5157787"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2B2FCE1-6DC0-43B5-8016-89FD4AF5ABD2}"/>
              </a:ext>
            </a:extLst>
          </p:cNvPr>
          <p:cNvSpPr>
            <a:spLocks noGrp="1"/>
          </p:cNvSpPr>
          <p:nvPr>
            <p:ph sz="half" idx="2"/>
          </p:nvPr>
        </p:nvSpPr>
        <p:spPr>
          <a:xfrm>
            <a:off x="839788" y="2954741"/>
            <a:ext cx="5157787" cy="32349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62FED7A-67D0-43CC-889A-25F8849647F1}"/>
              </a:ext>
            </a:extLst>
          </p:cNvPr>
          <p:cNvSpPr>
            <a:spLocks noGrp="1"/>
          </p:cNvSpPr>
          <p:nvPr>
            <p:ph type="body" sz="quarter" idx="3"/>
          </p:nvPr>
        </p:nvSpPr>
        <p:spPr>
          <a:xfrm>
            <a:off x="6172200" y="1951823"/>
            <a:ext cx="5183188"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731C176-48F2-44EC-B3A2-A144403D57FB}"/>
              </a:ext>
            </a:extLst>
          </p:cNvPr>
          <p:cNvSpPr>
            <a:spLocks noGrp="1"/>
          </p:cNvSpPr>
          <p:nvPr>
            <p:ph sz="quarter" idx="4"/>
          </p:nvPr>
        </p:nvSpPr>
        <p:spPr>
          <a:xfrm>
            <a:off x="6172200" y="2954741"/>
            <a:ext cx="5183188" cy="3234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9187B8-AC48-4FE7-8658-8A31E37311F6}"/>
              </a:ext>
            </a:extLst>
          </p:cNvPr>
          <p:cNvSpPr>
            <a:spLocks noGrp="1"/>
          </p:cNvSpPr>
          <p:nvPr>
            <p:ph type="dt" sz="half" idx="10"/>
          </p:nvPr>
        </p:nvSpPr>
        <p:spPr/>
        <p:txBody>
          <a:bodyPr/>
          <a:lstStyle/>
          <a:p>
            <a:fld id="{FD2766A6-3C10-4AB8-86A1-BB1F0CDA7EFE}" type="datetimeFigureOut">
              <a:rPr lang="en-US" smtClean="0"/>
              <a:t>7/4/2022</a:t>
            </a:fld>
            <a:endParaRPr lang="en-US"/>
          </a:p>
        </p:txBody>
      </p:sp>
      <p:sp>
        <p:nvSpPr>
          <p:cNvPr id="8" name="Footer Placeholder 7">
            <a:extLst>
              <a:ext uri="{FF2B5EF4-FFF2-40B4-BE49-F238E27FC236}">
                <a16:creationId xmlns:a16="http://schemas.microsoft.com/office/drawing/2014/main" id="{7CCAB465-E22E-45DC-89C9-406121BCED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F9D1CF-F964-4405-8677-5F9E2A02878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563614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A3453-DD0F-41C0-8F4A-5DC343F5E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4E6313-506F-4456-B3D9-D9655538F9FB}"/>
              </a:ext>
            </a:extLst>
          </p:cNvPr>
          <p:cNvSpPr>
            <a:spLocks noGrp="1"/>
          </p:cNvSpPr>
          <p:nvPr>
            <p:ph type="dt" sz="half" idx="10"/>
          </p:nvPr>
        </p:nvSpPr>
        <p:spPr/>
        <p:txBody>
          <a:bodyPr/>
          <a:lstStyle/>
          <a:p>
            <a:fld id="{FD2766A6-3C10-4AB8-86A1-BB1F0CDA7EFE}" type="datetimeFigureOut">
              <a:rPr lang="en-US" smtClean="0"/>
              <a:t>7/4/2022</a:t>
            </a:fld>
            <a:endParaRPr lang="en-US"/>
          </a:p>
        </p:txBody>
      </p:sp>
      <p:sp>
        <p:nvSpPr>
          <p:cNvPr id="4" name="Footer Placeholder 3">
            <a:extLst>
              <a:ext uri="{FF2B5EF4-FFF2-40B4-BE49-F238E27FC236}">
                <a16:creationId xmlns:a16="http://schemas.microsoft.com/office/drawing/2014/main" id="{E8F26068-7707-41EC-93EF-A24CAF8FFD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9C8A3C-8C01-4039-B47B-57D8497587A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897364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892633-8C77-419D-B24D-2B3D44DBA556}"/>
              </a:ext>
            </a:extLst>
          </p:cNvPr>
          <p:cNvSpPr>
            <a:spLocks noGrp="1"/>
          </p:cNvSpPr>
          <p:nvPr>
            <p:ph type="dt" sz="half" idx="10"/>
          </p:nvPr>
        </p:nvSpPr>
        <p:spPr/>
        <p:txBody>
          <a:bodyPr/>
          <a:lstStyle/>
          <a:p>
            <a:fld id="{FD2766A6-3C10-4AB8-86A1-BB1F0CDA7EFE}" type="datetimeFigureOut">
              <a:rPr lang="en-US" smtClean="0"/>
              <a:t>7/4/2022</a:t>
            </a:fld>
            <a:endParaRPr lang="en-US"/>
          </a:p>
        </p:txBody>
      </p:sp>
      <p:sp>
        <p:nvSpPr>
          <p:cNvPr id="3" name="Footer Placeholder 2">
            <a:extLst>
              <a:ext uri="{FF2B5EF4-FFF2-40B4-BE49-F238E27FC236}">
                <a16:creationId xmlns:a16="http://schemas.microsoft.com/office/drawing/2014/main" id="{FD149D59-0A88-4A14-A740-4CCD9B5264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A3DEF9-802F-444E-92D2-397862EEAB0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761092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23C20-3881-4F15-94F7-9D7B9F9E357A}"/>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dirty="0"/>
              <a:t>Click to edit Master title style</a:t>
            </a:r>
          </a:p>
        </p:txBody>
      </p:sp>
      <p:sp>
        <p:nvSpPr>
          <p:cNvPr id="3" name="Content Placeholder 2">
            <a:extLst>
              <a:ext uri="{FF2B5EF4-FFF2-40B4-BE49-F238E27FC236}">
                <a16:creationId xmlns:a16="http://schemas.microsoft.com/office/drawing/2014/main" id="{B268F40F-6C2A-48EC-8F16-DA179A1DA375}"/>
              </a:ext>
            </a:extLst>
          </p:cNvPr>
          <p:cNvSpPr>
            <a:spLocks noGrp="1"/>
          </p:cNvSpPr>
          <p:nvPr>
            <p:ph idx="1"/>
          </p:nvPr>
        </p:nvSpPr>
        <p:spPr>
          <a:xfrm>
            <a:off x="5554638" y="457201"/>
            <a:ext cx="5800749" cy="540385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6736B7E-D33D-48C7-97AC-5C0D9874FE53}"/>
              </a:ext>
            </a:extLst>
          </p:cNvPr>
          <p:cNvSpPr>
            <a:spLocks noGrp="1"/>
          </p:cNvSpPr>
          <p:nvPr>
            <p:ph type="body" sz="half" idx="2"/>
          </p:nvPr>
        </p:nvSpPr>
        <p:spPr>
          <a:xfrm>
            <a:off x="839788" y="3657600"/>
            <a:ext cx="4343400" cy="2211387"/>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dirty="0"/>
              <a:t>Click to edit Master text styles</a:t>
            </a:r>
          </a:p>
        </p:txBody>
      </p:sp>
      <p:sp>
        <p:nvSpPr>
          <p:cNvPr id="5" name="Date Placeholder 4">
            <a:extLst>
              <a:ext uri="{FF2B5EF4-FFF2-40B4-BE49-F238E27FC236}">
                <a16:creationId xmlns:a16="http://schemas.microsoft.com/office/drawing/2014/main" id="{E9149BC5-FF58-463A-B4FA-F0F912F1234F}"/>
              </a:ext>
            </a:extLst>
          </p:cNvPr>
          <p:cNvSpPr>
            <a:spLocks noGrp="1"/>
          </p:cNvSpPr>
          <p:nvPr>
            <p:ph type="dt" sz="half" idx="10"/>
          </p:nvPr>
        </p:nvSpPr>
        <p:spPr/>
        <p:txBody>
          <a:bodyPr/>
          <a:lstStyle/>
          <a:p>
            <a:fld id="{FD2766A6-3C10-4AB8-86A1-BB1F0CDA7EFE}" type="datetimeFigureOut">
              <a:rPr lang="en-US" smtClean="0"/>
              <a:t>7/4/2022</a:t>
            </a:fld>
            <a:endParaRPr lang="en-US"/>
          </a:p>
        </p:txBody>
      </p:sp>
      <p:sp>
        <p:nvSpPr>
          <p:cNvPr id="6" name="Footer Placeholder 5">
            <a:extLst>
              <a:ext uri="{FF2B5EF4-FFF2-40B4-BE49-F238E27FC236}">
                <a16:creationId xmlns:a16="http://schemas.microsoft.com/office/drawing/2014/main" id="{947072D7-4A2A-407F-A084-6AE8DD0016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D4C41C-C368-475C-BDC1-DC5B29C7800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615608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F67B0-865B-44ED-9DFE-36C73B0C8B43}"/>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dirty="0"/>
              <a:t>Click to edit Master title style</a:t>
            </a:r>
          </a:p>
        </p:txBody>
      </p:sp>
      <p:sp>
        <p:nvSpPr>
          <p:cNvPr id="3" name="Picture Placeholder 2">
            <a:extLst>
              <a:ext uri="{FF2B5EF4-FFF2-40B4-BE49-F238E27FC236}">
                <a16:creationId xmlns:a16="http://schemas.microsoft.com/office/drawing/2014/main" id="{B73C5CF7-138A-437C-9E0A-FF4179970319}"/>
              </a:ext>
            </a:extLst>
          </p:cNvPr>
          <p:cNvSpPr>
            <a:spLocks noGrp="1"/>
          </p:cNvSpPr>
          <p:nvPr>
            <p:ph type="pic" idx="1"/>
          </p:nvPr>
        </p:nvSpPr>
        <p:spPr>
          <a:xfrm>
            <a:off x="5561462" y="457201"/>
            <a:ext cx="5793925"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117822-7770-4117-96A2-8D2FF0A01044}"/>
              </a:ext>
            </a:extLst>
          </p:cNvPr>
          <p:cNvSpPr>
            <a:spLocks noGrp="1"/>
          </p:cNvSpPr>
          <p:nvPr>
            <p:ph type="body" sz="half" idx="2"/>
          </p:nvPr>
        </p:nvSpPr>
        <p:spPr>
          <a:xfrm>
            <a:off x="839788" y="3664424"/>
            <a:ext cx="4343400" cy="2204564"/>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dirty="0"/>
              <a:t>Click to edit Master text styles</a:t>
            </a:r>
          </a:p>
        </p:txBody>
      </p:sp>
      <p:sp>
        <p:nvSpPr>
          <p:cNvPr id="5" name="Date Placeholder 4">
            <a:extLst>
              <a:ext uri="{FF2B5EF4-FFF2-40B4-BE49-F238E27FC236}">
                <a16:creationId xmlns:a16="http://schemas.microsoft.com/office/drawing/2014/main" id="{11295030-39C7-4814-A766-1A3E094EBA15}"/>
              </a:ext>
            </a:extLst>
          </p:cNvPr>
          <p:cNvSpPr>
            <a:spLocks noGrp="1"/>
          </p:cNvSpPr>
          <p:nvPr>
            <p:ph type="dt" sz="half" idx="10"/>
          </p:nvPr>
        </p:nvSpPr>
        <p:spPr/>
        <p:txBody>
          <a:bodyPr/>
          <a:lstStyle/>
          <a:p>
            <a:fld id="{FD2766A6-3C10-4AB8-86A1-BB1F0CDA7EFE}" type="datetimeFigureOut">
              <a:rPr lang="en-US" smtClean="0"/>
              <a:t>7/4/2022</a:t>
            </a:fld>
            <a:endParaRPr lang="en-US"/>
          </a:p>
        </p:txBody>
      </p:sp>
      <p:sp>
        <p:nvSpPr>
          <p:cNvPr id="6" name="Footer Placeholder 5">
            <a:extLst>
              <a:ext uri="{FF2B5EF4-FFF2-40B4-BE49-F238E27FC236}">
                <a16:creationId xmlns:a16="http://schemas.microsoft.com/office/drawing/2014/main" id="{B91F02CD-DC87-47B6-96C4-F6470B1D8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CFF531-02C2-4C1D-A692-7040378066C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888983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6818BD-D734-48A1-8CC0-609D11E5560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F9D215A-D2A1-4903-A905-F8B06EF41B4F}"/>
              </a:ext>
            </a:extLst>
          </p:cNvPr>
          <p:cNvSpPr>
            <a:spLocks noGrp="1"/>
          </p:cNvSpPr>
          <p:nvPr>
            <p:ph type="body" idx="1"/>
          </p:nvPr>
        </p:nvSpPr>
        <p:spPr>
          <a:xfrm>
            <a:off x="838200" y="1940875"/>
            <a:ext cx="10515600" cy="42360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42B88A-7A1D-4AA1-8536-28DC13DBA5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D2766A6-3C10-4AB8-86A1-BB1F0CDA7EFE}" type="datetimeFigureOut">
              <a:rPr lang="en-US" smtClean="0"/>
              <a:pPr/>
              <a:t>7/4/2022</a:t>
            </a:fld>
            <a:endParaRPr lang="en-US" dirty="0"/>
          </a:p>
        </p:txBody>
      </p:sp>
      <p:sp>
        <p:nvSpPr>
          <p:cNvPr id="5" name="Footer Placeholder 4">
            <a:extLst>
              <a:ext uri="{FF2B5EF4-FFF2-40B4-BE49-F238E27FC236}">
                <a16:creationId xmlns:a16="http://schemas.microsoft.com/office/drawing/2014/main" id="{B37FE925-0C4B-4BAE-9799-3A9D46D920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ADAD54-E5C5-4D48-8592-BB22F0A851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060201-1C40-4B39-813D-5CD9493BAEED}" type="slidenum">
              <a:rPr lang="en-US" smtClean="0"/>
              <a:pPr/>
              <a:t>‹#›</a:t>
            </a:fld>
            <a:endParaRPr lang="en-US"/>
          </a:p>
        </p:txBody>
      </p:sp>
    </p:spTree>
    <p:extLst>
      <p:ext uri="{BB962C8B-B14F-4D97-AF65-F5344CB8AC3E}">
        <p14:creationId xmlns:p14="http://schemas.microsoft.com/office/powerpoint/2010/main" val="207509766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914400" rtl="0" eaLnBrk="1" latinLnBrk="0" hangingPunct="1">
        <a:lnSpc>
          <a:spcPct val="100000"/>
        </a:lnSpc>
        <a:spcBef>
          <a:spcPct val="0"/>
        </a:spcBef>
        <a:buNone/>
        <a:defRPr lang="en-US" sz="5400" kern="1200" smtClean="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p:titleStyle>
    <p:bodyStyle>
      <a:lvl1pPr marL="228600" indent="-228600" algn="l" defTabSz="914400" rtl="0" eaLnBrk="1" latinLnBrk="0" hangingPunct="1">
        <a:lnSpc>
          <a:spcPct val="11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9">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C77A3D-662A-C104-7AA7-C9E0292A4BCC}"/>
              </a:ext>
            </a:extLst>
          </p:cNvPr>
          <p:cNvSpPr>
            <a:spLocks noGrp="1"/>
          </p:cNvSpPr>
          <p:nvPr>
            <p:ph type="ctrTitle"/>
          </p:nvPr>
        </p:nvSpPr>
        <p:spPr>
          <a:xfrm>
            <a:off x="4390256" y="596644"/>
            <a:ext cx="4125094" cy="3435606"/>
          </a:xfrm>
        </p:spPr>
        <p:txBody>
          <a:bodyPr anchor="b">
            <a:normAutofit/>
          </a:bodyPr>
          <a:lstStyle/>
          <a:p>
            <a:pPr algn="r">
              <a:lnSpc>
                <a:spcPct val="90000"/>
              </a:lnSpc>
            </a:pPr>
            <a:r>
              <a:rPr lang="en-US" sz="3600"/>
              <a:t>Managing challenging </a:t>
            </a:r>
            <a:r>
              <a:rPr lang="en-US" sz="3600" err="1"/>
              <a:t>behaviour</a:t>
            </a:r>
            <a:r>
              <a:rPr lang="en-US" sz="3600"/>
              <a:t> in mixed attainment </a:t>
            </a:r>
            <a:r>
              <a:rPr lang="en-US" sz="3600" err="1"/>
              <a:t>Maths</a:t>
            </a:r>
            <a:r>
              <a:rPr lang="en-US" sz="3600"/>
              <a:t> classes</a:t>
            </a:r>
          </a:p>
        </p:txBody>
      </p:sp>
      <p:pic>
        <p:nvPicPr>
          <p:cNvPr id="4" name="Picture 3" descr="A mosaic of colourful geometric shapes">
            <a:extLst>
              <a:ext uri="{FF2B5EF4-FFF2-40B4-BE49-F238E27FC236}">
                <a16:creationId xmlns:a16="http://schemas.microsoft.com/office/drawing/2014/main" id="{F20CD206-D38E-C36E-D3D9-34FCD88421F7}"/>
              </a:ext>
            </a:extLst>
          </p:cNvPr>
          <p:cNvPicPr>
            <a:picLocks noChangeAspect="1"/>
          </p:cNvPicPr>
          <p:nvPr/>
        </p:nvPicPr>
        <p:blipFill rotWithShape="1">
          <a:blip r:embed="rId2"/>
          <a:srcRect l="10739" r="43963" b="-2"/>
          <a:stretch/>
        </p:blipFill>
        <p:spPr>
          <a:xfrm>
            <a:off x="451167" y="596644"/>
            <a:ext cx="3585061" cy="5658888"/>
          </a:xfrm>
          <a:prstGeom prst="rect">
            <a:avLst/>
          </a:prstGeom>
        </p:spPr>
      </p:pic>
      <p:pic>
        <p:nvPicPr>
          <p:cNvPr id="6" name="Picture 5" descr="Logo&#10;&#10;Description automatically generated">
            <a:extLst>
              <a:ext uri="{FF2B5EF4-FFF2-40B4-BE49-F238E27FC236}">
                <a16:creationId xmlns:a16="http://schemas.microsoft.com/office/drawing/2014/main" id="{0DBA4A84-75CA-2C66-B838-37BA15B40BD2}"/>
              </a:ext>
            </a:extLst>
          </p:cNvPr>
          <p:cNvPicPr>
            <a:picLocks noChangeAspect="1"/>
          </p:cNvPicPr>
          <p:nvPr/>
        </p:nvPicPr>
        <p:blipFill>
          <a:blip r:embed="rId3"/>
          <a:stretch>
            <a:fillRect/>
          </a:stretch>
        </p:blipFill>
        <p:spPr>
          <a:xfrm>
            <a:off x="5628700" y="4936005"/>
            <a:ext cx="2886650" cy="949704"/>
          </a:xfrm>
          <a:prstGeom prst="rect">
            <a:avLst/>
          </a:prstGeom>
        </p:spPr>
      </p:pic>
    </p:spTree>
    <p:extLst>
      <p:ext uri="{BB962C8B-B14F-4D97-AF65-F5344CB8AC3E}">
        <p14:creationId xmlns:p14="http://schemas.microsoft.com/office/powerpoint/2010/main" val="359273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16F7A2-C518-4E09-B938-D012045BD4A3}"/>
              </a:ext>
            </a:extLst>
          </p:cNvPr>
          <p:cNvPicPr>
            <a:picLocks noChangeAspect="1"/>
          </p:cNvPicPr>
          <p:nvPr/>
        </p:nvPicPr>
        <p:blipFill>
          <a:blip r:embed="rId2"/>
          <a:stretch>
            <a:fillRect/>
          </a:stretch>
        </p:blipFill>
        <p:spPr>
          <a:xfrm>
            <a:off x="18953" y="0"/>
            <a:ext cx="9106094" cy="6858000"/>
          </a:xfrm>
          <a:prstGeom prst="rect">
            <a:avLst/>
          </a:prstGeom>
        </p:spPr>
      </p:pic>
    </p:spTree>
    <p:extLst>
      <p:ext uri="{BB962C8B-B14F-4D97-AF65-F5344CB8AC3E}">
        <p14:creationId xmlns:p14="http://schemas.microsoft.com/office/powerpoint/2010/main" val="2816202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1966B1-6E65-4D4C-B9F3-7ACD0B12B2C5}"/>
              </a:ext>
            </a:extLst>
          </p:cNvPr>
          <p:cNvPicPr>
            <a:picLocks noChangeAspect="1"/>
          </p:cNvPicPr>
          <p:nvPr/>
        </p:nvPicPr>
        <p:blipFill>
          <a:blip r:embed="rId2"/>
          <a:stretch>
            <a:fillRect/>
          </a:stretch>
        </p:blipFill>
        <p:spPr>
          <a:xfrm>
            <a:off x="252412" y="660415"/>
            <a:ext cx="8639175" cy="1400175"/>
          </a:xfrm>
          <a:prstGeom prst="rect">
            <a:avLst/>
          </a:prstGeom>
        </p:spPr>
      </p:pic>
      <p:pic>
        <p:nvPicPr>
          <p:cNvPr id="5" name="Picture 4">
            <a:extLst>
              <a:ext uri="{FF2B5EF4-FFF2-40B4-BE49-F238E27FC236}">
                <a16:creationId xmlns:a16="http://schemas.microsoft.com/office/drawing/2014/main" id="{00C4EA59-0CBF-42C6-9BC5-3759ED85B289}"/>
              </a:ext>
            </a:extLst>
          </p:cNvPr>
          <p:cNvPicPr>
            <a:picLocks noChangeAspect="1"/>
          </p:cNvPicPr>
          <p:nvPr/>
        </p:nvPicPr>
        <p:blipFill>
          <a:blip r:embed="rId2"/>
          <a:stretch>
            <a:fillRect/>
          </a:stretch>
        </p:blipFill>
        <p:spPr>
          <a:xfrm>
            <a:off x="252412" y="4097323"/>
            <a:ext cx="8639175" cy="1400175"/>
          </a:xfrm>
          <a:prstGeom prst="rect">
            <a:avLst/>
          </a:prstGeom>
        </p:spPr>
      </p:pic>
    </p:spTree>
    <p:extLst>
      <p:ext uri="{BB962C8B-B14F-4D97-AF65-F5344CB8AC3E}">
        <p14:creationId xmlns:p14="http://schemas.microsoft.com/office/powerpoint/2010/main" val="253114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837167-0F81-4B0B-8B86-8F578A075AA7}"/>
              </a:ext>
            </a:extLst>
          </p:cNvPr>
          <p:cNvSpPr>
            <a:spLocks noGrp="1"/>
          </p:cNvSpPr>
          <p:nvPr>
            <p:ph idx="1"/>
          </p:nvPr>
        </p:nvSpPr>
        <p:spPr>
          <a:xfrm>
            <a:off x="532660" y="1665668"/>
            <a:ext cx="7764262" cy="4236087"/>
          </a:xfrm>
        </p:spPr>
        <p:txBody>
          <a:bodyPr>
            <a:normAutofit/>
          </a:bodyPr>
          <a:lstStyle/>
          <a:p>
            <a:r>
              <a:rPr lang="en-GB" b="1" dirty="0"/>
              <a:t>Collaborative work </a:t>
            </a:r>
            <a:r>
              <a:rPr lang="en-GB" dirty="0"/>
              <a:t>between groups enables students to get help from each other while all producing their own piece of work.</a:t>
            </a:r>
          </a:p>
          <a:p>
            <a:endParaRPr lang="en-GB" dirty="0"/>
          </a:p>
          <a:p>
            <a:r>
              <a:rPr lang="en-GB" dirty="0"/>
              <a:t>This can resolve some of the issues of difficult behaviour in groups.</a:t>
            </a:r>
          </a:p>
          <a:p>
            <a:endParaRPr lang="en-GB" dirty="0"/>
          </a:p>
          <a:p>
            <a:r>
              <a:rPr lang="en-GB" b="1" dirty="0"/>
              <a:t>Autonomy of task choice </a:t>
            </a:r>
            <a:r>
              <a:rPr lang="en-GB" dirty="0"/>
              <a:t>is central to the highly aspirational environment you want all learners to become accustomed to.</a:t>
            </a:r>
          </a:p>
          <a:p>
            <a:pPr marL="0" indent="0">
              <a:buNone/>
            </a:pPr>
            <a:endParaRPr lang="en-GB" dirty="0"/>
          </a:p>
        </p:txBody>
      </p:sp>
      <p:sp>
        <p:nvSpPr>
          <p:cNvPr id="4" name="Title 1">
            <a:extLst>
              <a:ext uri="{FF2B5EF4-FFF2-40B4-BE49-F238E27FC236}">
                <a16:creationId xmlns:a16="http://schemas.microsoft.com/office/drawing/2014/main" id="{E2BA6F2C-C0CB-41E2-BEA7-5075ABADF058}"/>
              </a:ext>
            </a:extLst>
          </p:cNvPr>
          <p:cNvSpPr>
            <a:spLocks noGrp="1"/>
          </p:cNvSpPr>
          <p:nvPr>
            <p:ph type="title"/>
          </p:nvPr>
        </p:nvSpPr>
        <p:spPr>
          <a:xfrm>
            <a:off x="150921" y="39302"/>
            <a:ext cx="10515600" cy="1114795"/>
          </a:xfrm>
        </p:spPr>
        <p:txBody>
          <a:bodyPr>
            <a:normAutofit/>
          </a:bodyPr>
          <a:lstStyle/>
          <a:p>
            <a:r>
              <a:rPr lang="en-US" sz="4800" dirty="0"/>
              <a:t>Sharing best practice: </a:t>
            </a:r>
            <a:r>
              <a:rPr lang="en-US" sz="4800" dirty="0" err="1"/>
              <a:t>Maths</a:t>
            </a:r>
            <a:endParaRPr lang="en-US" sz="4800" dirty="0"/>
          </a:p>
        </p:txBody>
      </p:sp>
    </p:spTree>
    <p:extLst>
      <p:ext uri="{BB962C8B-B14F-4D97-AF65-F5344CB8AC3E}">
        <p14:creationId xmlns:p14="http://schemas.microsoft.com/office/powerpoint/2010/main" val="141227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EFE0EA-B4D7-43C0-A9EC-CEDC07B24FB9}"/>
              </a:ext>
            </a:extLst>
          </p:cNvPr>
          <p:cNvPicPr>
            <a:picLocks noChangeAspect="1"/>
          </p:cNvPicPr>
          <p:nvPr/>
        </p:nvPicPr>
        <p:blipFill>
          <a:blip r:embed="rId2"/>
          <a:stretch>
            <a:fillRect/>
          </a:stretch>
        </p:blipFill>
        <p:spPr>
          <a:xfrm>
            <a:off x="0" y="0"/>
            <a:ext cx="9144000" cy="6779504"/>
          </a:xfrm>
          <a:prstGeom prst="rect">
            <a:avLst/>
          </a:prstGeom>
        </p:spPr>
      </p:pic>
    </p:spTree>
    <p:extLst>
      <p:ext uri="{BB962C8B-B14F-4D97-AF65-F5344CB8AC3E}">
        <p14:creationId xmlns:p14="http://schemas.microsoft.com/office/powerpoint/2010/main" val="569924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E87CC-4F10-42EF-A62B-F406B6E9C9C8}"/>
              </a:ext>
            </a:extLst>
          </p:cNvPr>
          <p:cNvSpPr>
            <a:spLocks noGrp="1"/>
          </p:cNvSpPr>
          <p:nvPr>
            <p:ph type="title"/>
          </p:nvPr>
        </p:nvSpPr>
        <p:spPr>
          <a:xfrm>
            <a:off x="199008" y="0"/>
            <a:ext cx="10515600" cy="1325563"/>
          </a:xfrm>
        </p:spPr>
        <p:txBody>
          <a:bodyPr/>
          <a:lstStyle/>
          <a:p>
            <a:r>
              <a:rPr lang="en-GB" dirty="0"/>
              <a:t>Organisation is key!</a:t>
            </a:r>
          </a:p>
        </p:txBody>
      </p:sp>
      <p:sp>
        <p:nvSpPr>
          <p:cNvPr id="3" name="Content Placeholder 2">
            <a:extLst>
              <a:ext uri="{FF2B5EF4-FFF2-40B4-BE49-F238E27FC236}">
                <a16:creationId xmlns:a16="http://schemas.microsoft.com/office/drawing/2014/main" id="{47A4692C-7731-4447-95A2-0AA27950DA26}"/>
              </a:ext>
            </a:extLst>
          </p:cNvPr>
          <p:cNvSpPr>
            <a:spLocks noGrp="1"/>
          </p:cNvSpPr>
          <p:nvPr>
            <p:ph idx="1"/>
          </p:nvPr>
        </p:nvSpPr>
        <p:spPr>
          <a:xfrm>
            <a:off x="332173" y="1550257"/>
            <a:ext cx="8385699" cy="4939319"/>
          </a:xfrm>
        </p:spPr>
        <p:txBody>
          <a:bodyPr>
            <a:normAutofit/>
          </a:bodyPr>
          <a:lstStyle/>
          <a:p>
            <a:r>
              <a:rPr lang="en-GB" b="1" u="sng" dirty="0"/>
              <a:t>Seating plans: </a:t>
            </a:r>
            <a:r>
              <a:rPr lang="en-GB" dirty="0"/>
              <a:t>organise your classroom by spreading out the attainment levels of students. </a:t>
            </a:r>
          </a:p>
          <a:p>
            <a:endParaRPr lang="en-GB" dirty="0"/>
          </a:p>
          <a:p>
            <a:r>
              <a:rPr lang="en-GB" b="1" u="sng" dirty="0"/>
              <a:t>Class lists: </a:t>
            </a:r>
            <a:r>
              <a:rPr lang="en-GB" dirty="0"/>
              <a:t>teachers highlight the students in their classes who display the most challenging behaviours. These students are spread evenly across the cohort and put with teachers who have pre-existing good relationships with them, wherever possible. </a:t>
            </a:r>
          </a:p>
          <a:p>
            <a:endParaRPr lang="en-GB" dirty="0"/>
          </a:p>
          <a:p>
            <a:r>
              <a:rPr lang="en-GB" u="sng" dirty="0"/>
              <a:t>Planning a </a:t>
            </a:r>
            <a:r>
              <a:rPr lang="en-GB" b="1" u="sng" dirty="0"/>
              <a:t>diverse and inclusive </a:t>
            </a:r>
            <a:r>
              <a:rPr lang="en-GB" u="sng" dirty="0"/>
              <a:t>curriculum: </a:t>
            </a:r>
            <a:r>
              <a:rPr lang="en-GB" dirty="0"/>
              <a:t>students should see themselves and their culture represented in the global history of Maths, this should be incorporated into lessons. Motivates and makes Maths relevant/ personal.</a:t>
            </a:r>
          </a:p>
          <a:p>
            <a:endParaRPr lang="en-GB" dirty="0"/>
          </a:p>
          <a:p>
            <a:endParaRPr lang="en-GB" dirty="0"/>
          </a:p>
        </p:txBody>
      </p:sp>
    </p:spTree>
    <p:extLst>
      <p:ext uri="{BB962C8B-B14F-4D97-AF65-F5344CB8AC3E}">
        <p14:creationId xmlns:p14="http://schemas.microsoft.com/office/powerpoint/2010/main" val="479028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77CB84-B1C3-4751-A8E5-9999DCBEDADE}"/>
              </a:ext>
            </a:extLst>
          </p:cNvPr>
          <p:cNvSpPr/>
          <p:nvPr/>
        </p:nvSpPr>
        <p:spPr>
          <a:xfrm>
            <a:off x="213064" y="1121228"/>
            <a:ext cx="8717872" cy="5478359"/>
          </a:xfrm>
          <a:prstGeom prst="rect">
            <a:avLst/>
          </a:prstGeom>
        </p:spPr>
        <p:txBody>
          <a:bodyPr wrap="square">
            <a:spAutoFit/>
          </a:bodyPr>
          <a:lstStyle/>
          <a:p>
            <a:pPr algn="ctr">
              <a:lnSpc>
                <a:spcPct val="107000"/>
              </a:lnSpc>
              <a:spcAft>
                <a:spcPts val="0"/>
              </a:spcAft>
            </a:pPr>
            <a:r>
              <a:rPr lang="en-GB" sz="1600" dirty="0">
                <a:ea typeface="Calibri" panose="020F0502020204030204" pitchFamily="34" charset="0"/>
                <a:cs typeface="Arial" panose="020B0604020202020204" pitchFamily="34" charset="0"/>
              </a:rPr>
              <a:t>We know from our everyday experience that we can be affected by other people's moods. We may feel weighed down and enveloped by the depression of another person, or be infected by the gaiety and laughter of a group. The very words we choose suggest that we think of emotional states as being concretely transferable, getting right into us and taking us over. To some extent such </a:t>
            </a:r>
            <a:r>
              <a:rPr lang="en-GB" sz="1600" b="1" dirty="0">
                <a:ea typeface="Calibri" panose="020F0502020204030204" pitchFamily="34" charset="0"/>
                <a:cs typeface="Arial" panose="020B0604020202020204" pitchFamily="34" charset="0"/>
              </a:rPr>
              <a:t>feelings pass unseen like an electric current and we only know about them by the effect they have upon us</a:t>
            </a:r>
            <a:r>
              <a:rPr lang="en-GB" sz="1600" dirty="0">
                <a:ea typeface="Calibri" panose="020F0502020204030204" pitchFamily="34" charset="0"/>
                <a:cs typeface="Arial" panose="020B0604020202020204" pitchFamily="34" charset="0"/>
              </a:rPr>
              <a:t>.</a:t>
            </a:r>
          </a:p>
          <a:p>
            <a:pPr algn="ctr">
              <a:lnSpc>
                <a:spcPct val="107000"/>
              </a:lnSpc>
              <a:spcAft>
                <a:spcPts val="0"/>
              </a:spcAft>
            </a:pPr>
            <a:endParaRPr lang="en-GB" sz="800" dirty="0">
              <a:ea typeface="Calibri" panose="020F0502020204030204" pitchFamily="34" charset="0"/>
              <a:cs typeface="Arial" panose="020B0604020202020204" pitchFamily="34" charset="0"/>
            </a:endParaRPr>
          </a:p>
          <a:p>
            <a:pPr algn="ctr">
              <a:lnSpc>
                <a:spcPct val="107000"/>
              </a:lnSpc>
              <a:spcAft>
                <a:spcPts val="0"/>
              </a:spcAft>
            </a:pPr>
            <a:endParaRPr lang="en-GB" sz="1600" dirty="0">
              <a:ea typeface="Calibri" panose="020F0502020204030204" pitchFamily="34" charset="0"/>
              <a:cs typeface="Arial" panose="020B0604020202020204" pitchFamily="34" charset="0"/>
            </a:endParaRPr>
          </a:p>
          <a:p>
            <a:pPr algn="ctr">
              <a:lnSpc>
                <a:spcPct val="107000"/>
              </a:lnSpc>
            </a:pPr>
            <a:r>
              <a:rPr lang="en-GB" sz="1600" dirty="0">
                <a:cs typeface="Arial" panose="020B0604020202020204" pitchFamily="34" charset="0"/>
              </a:rPr>
              <a:t>Awareness that we may be used as containers for excessive mental pain may make us more open and receptive to the communication of emotions. We may, on the other hand, be quite frightened to lay ourselves open to being filled up with feeling states that others find too intolerable to bear on their own… What makes the painful experience bearable is </a:t>
            </a:r>
            <a:r>
              <a:rPr lang="en-GB" sz="1600" b="1" dirty="0">
                <a:cs typeface="Arial" panose="020B0604020202020204" pitchFamily="34" charset="0"/>
              </a:rPr>
              <a:t>an interest and ability to think about the feelings evoked in us</a:t>
            </a:r>
            <a:r>
              <a:rPr lang="en-GB" sz="1600" dirty="0">
                <a:cs typeface="Arial" panose="020B0604020202020204" pitchFamily="34" charset="0"/>
              </a:rPr>
              <a:t>. We may need space and time to consider the nature of the pain and appreciate what it is about. This thinking about feelings enables us both to have the experience and to apprehend its meaning, and may thus result in a better understanding of ourselves and others. It may lead to personal growth as well as a greater ability to tolerate the emotional pain of others.</a:t>
            </a:r>
          </a:p>
          <a:p>
            <a:pPr algn="ctr">
              <a:lnSpc>
                <a:spcPct val="107000"/>
              </a:lnSpc>
              <a:spcAft>
                <a:spcPts val="0"/>
              </a:spcAft>
            </a:pPr>
            <a:endParaRPr lang="en-GB" sz="1600" b="1" dirty="0">
              <a:ea typeface="Calibri" panose="020F0502020204030204" pitchFamily="34" charset="0"/>
              <a:cs typeface="Arial" panose="020B0604020202020204" pitchFamily="34" charset="0"/>
            </a:endParaRPr>
          </a:p>
          <a:p>
            <a:pPr algn="ctr">
              <a:lnSpc>
                <a:spcPct val="107000"/>
              </a:lnSpc>
            </a:pPr>
            <a:r>
              <a:rPr lang="en-GB" sz="1600" b="1" dirty="0">
                <a:cs typeface="Arial" panose="020B0604020202020204" pitchFamily="34" charset="0"/>
              </a:rPr>
              <a:t>(p.61-63, The Emotional Experience of Learning and Teaching, Osborne, </a:t>
            </a:r>
            <a:r>
              <a:rPr lang="en-GB" sz="1600" b="1" dirty="0" err="1">
                <a:cs typeface="Arial" panose="020B0604020202020204" pitchFamily="34" charset="0"/>
              </a:rPr>
              <a:t>Salzberger</a:t>
            </a:r>
            <a:r>
              <a:rPr lang="en-GB" sz="1600" b="1" dirty="0">
                <a:cs typeface="Arial" panose="020B0604020202020204" pitchFamily="34" charset="0"/>
              </a:rPr>
              <a:t>-Wittenberg, Williams, 1999).</a:t>
            </a:r>
          </a:p>
          <a:p>
            <a:pPr algn="ctr">
              <a:lnSpc>
                <a:spcPct val="107000"/>
              </a:lnSpc>
              <a:spcAft>
                <a:spcPts val="0"/>
              </a:spcAft>
            </a:pPr>
            <a:endParaRPr lang="en-GB" sz="1600" dirty="0">
              <a:ea typeface="Calibri" panose="020F0502020204030204" pitchFamily="34" charset="0"/>
              <a:cs typeface="Arial" panose="020B0604020202020204" pitchFamily="34" charset="0"/>
            </a:endParaRPr>
          </a:p>
        </p:txBody>
      </p:sp>
      <p:sp>
        <p:nvSpPr>
          <p:cNvPr id="5" name="Title 1">
            <a:extLst>
              <a:ext uri="{FF2B5EF4-FFF2-40B4-BE49-F238E27FC236}">
                <a16:creationId xmlns:a16="http://schemas.microsoft.com/office/drawing/2014/main" id="{14A83171-F4CC-4EAE-8AEC-ABE4B87261AD}"/>
              </a:ext>
            </a:extLst>
          </p:cNvPr>
          <p:cNvSpPr>
            <a:spLocks noGrp="1"/>
          </p:cNvSpPr>
          <p:nvPr>
            <p:ph type="title"/>
          </p:nvPr>
        </p:nvSpPr>
        <p:spPr>
          <a:xfrm>
            <a:off x="0" y="143956"/>
            <a:ext cx="8913181" cy="842238"/>
          </a:xfrm>
        </p:spPr>
        <p:txBody>
          <a:bodyPr>
            <a:noAutofit/>
          </a:bodyPr>
          <a:lstStyle/>
          <a:p>
            <a:r>
              <a:rPr lang="en-GB" sz="4400" dirty="0"/>
              <a:t>Transference of emotional states</a:t>
            </a:r>
          </a:p>
        </p:txBody>
      </p:sp>
      <p:sp>
        <p:nvSpPr>
          <p:cNvPr id="6" name="Rectangle 5">
            <a:extLst>
              <a:ext uri="{FF2B5EF4-FFF2-40B4-BE49-F238E27FC236}">
                <a16:creationId xmlns:a16="http://schemas.microsoft.com/office/drawing/2014/main" id="{CA5866D0-6851-4FF9-92EF-3D5C3F4EA8DC}"/>
              </a:ext>
            </a:extLst>
          </p:cNvPr>
          <p:cNvSpPr/>
          <p:nvPr/>
        </p:nvSpPr>
        <p:spPr>
          <a:xfrm>
            <a:off x="288524" y="986194"/>
            <a:ext cx="8566952" cy="1970070"/>
          </a:xfrm>
          <a:prstGeom prst="rect">
            <a:avLst/>
          </a:prstGeom>
          <a:solidFill>
            <a:srgbClr val="CCEC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4A0C256-2A63-4678-8E56-B8132D6B3D56}"/>
              </a:ext>
            </a:extLst>
          </p:cNvPr>
          <p:cNvSpPr/>
          <p:nvPr/>
        </p:nvSpPr>
        <p:spPr>
          <a:xfrm>
            <a:off x="288524" y="3108664"/>
            <a:ext cx="8566952" cy="2537534"/>
          </a:xfrm>
          <a:prstGeom prst="rect">
            <a:avLst/>
          </a:prstGeom>
          <a:solidFill>
            <a:srgbClr val="99FFC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1551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BCB25-36CF-4BD9-AFE3-1FCB2975E18B}"/>
              </a:ext>
            </a:extLst>
          </p:cNvPr>
          <p:cNvSpPr>
            <a:spLocks noGrp="1"/>
          </p:cNvSpPr>
          <p:nvPr>
            <p:ph type="title"/>
          </p:nvPr>
        </p:nvSpPr>
        <p:spPr>
          <a:xfrm>
            <a:off x="136863" y="537732"/>
            <a:ext cx="8634275" cy="1325563"/>
          </a:xfrm>
        </p:spPr>
        <p:txBody>
          <a:bodyPr>
            <a:noAutofit/>
          </a:bodyPr>
          <a:lstStyle/>
          <a:p>
            <a:r>
              <a:rPr lang="en-GB" sz="3600" dirty="0"/>
              <a:t>Sharing best practice: </a:t>
            </a:r>
            <a:br>
              <a:rPr lang="en-GB" sz="3600" dirty="0"/>
            </a:br>
            <a:r>
              <a:rPr lang="en-GB" sz="3600" dirty="0"/>
              <a:t>Emotional regulation and restorative practice.</a:t>
            </a:r>
          </a:p>
        </p:txBody>
      </p:sp>
      <p:sp>
        <p:nvSpPr>
          <p:cNvPr id="5" name="Content Placeholder 2">
            <a:extLst>
              <a:ext uri="{FF2B5EF4-FFF2-40B4-BE49-F238E27FC236}">
                <a16:creationId xmlns:a16="http://schemas.microsoft.com/office/drawing/2014/main" id="{D087D216-F296-45B1-9275-CDF294C9D116}"/>
              </a:ext>
            </a:extLst>
          </p:cNvPr>
          <p:cNvSpPr>
            <a:spLocks noGrp="1"/>
          </p:cNvSpPr>
          <p:nvPr>
            <p:ph idx="1"/>
          </p:nvPr>
        </p:nvSpPr>
        <p:spPr>
          <a:xfrm>
            <a:off x="136863" y="2093535"/>
            <a:ext cx="8385700" cy="4897630"/>
          </a:xfrm>
        </p:spPr>
        <p:txBody>
          <a:bodyPr>
            <a:normAutofit/>
          </a:bodyPr>
          <a:lstStyle/>
          <a:p>
            <a:r>
              <a:rPr lang="en-US" sz="2400" dirty="0"/>
              <a:t>Consider the role play scenario with the people around you.</a:t>
            </a:r>
            <a:br>
              <a:rPr lang="en-US" sz="2400" dirty="0"/>
            </a:br>
            <a:endParaRPr lang="en-US" sz="2400" dirty="0"/>
          </a:p>
          <a:p>
            <a:r>
              <a:rPr lang="en-US" sz="2400" dirty="0"/>
              <a:t>What emotions were evoked in the teacher?</a:t>
            </a:r>
            <a:br>
              <a:rPr lang="en-US" sz="2400" dirty="0"/>
            </a:br>
            <a:endParaRPr lang="en-US" sz="2400" dirty="0"/>
          </a:p>
          <a:p>
            <a:r>
              <a:rPr lang="en-US" sz="2400" dirty="0"/>
              <a:t>What emotions were communicated from the child?</a:t>
            </a:r>
            <a:br>
              <a:rPr lang="en-US" sz="2400" dirty="0"/>
            </a:br>
            <a:endParaRPr lang="en-US" sz="2400" dirty="0"/>
          </a:p>
          <a:p>
            <a:r>
              <a:rPr lang="en-US" sz="2400" dirty="0"/>
              <a:t>What would a helpful next step be?</a:t>
            </a:r>
          </a:p>
        </p:txBody>
      </p:sp>
    </p:spTree>
    <p:extLst>
      <p:ext uri="{BB962C8B-B14F-4D97-AF65-F5344CB8AC3E}">
        <p14:creationId xmlns:p14="http://schemas.microsoft.com/office/powerpoint/2010/main" val="3369485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6F3DEB-2698-4495-A78C-F2F9D14D548B}"/>
              </a:ext>
            </a:extLst>
          </p:cNvPr>
          <p:cNvSpPr>
            <a:spLocks noGrp="1"/>
          </p:cNvSpPr>
          <p:nvPr>
            <p:ph idx="1"/>
          </p:nvPr>
        </p:nvSpPr>
        <p:spPr>
          <a:xfrm>
            <a:off x="252274" y="1603523"/>
            <a:ext cx="8385699" cy="4236087"/>
          </a:xfrm>
        </p:spPr>
        <p:txBody>
          <a:bodyPr/>
          <a:lstStyle/>
          <a:p>
            <a:r>
              <a:rPr lang="en-GB" dirty="0"/>
              <a:t>Learning can be a painful experience for some of our students. </a:t>
            </a:r>
            <a:br>
              <a:rPr lang="en-GB" dirty="0"/>
            </a:br>
            <a:r>
              <a:rPr lang="en-GB" dirty="0"/>
              <a:t>Build a relationship which is based on positive recognition, contains their difficult emotions, and is constantly encouraging the child to return to the task at hand. </a:t>
            </a:r>
          </a:p>
          <a:p>
            <a:endParaRPr lang="en-GB" dirty="0"/>
          </a:p>
          <a:p>
            <a:r>
              <a:rPr lang="en-GB" dirty="0"/>
              <a:t>Observe your own emotional reactions to the child’s behaviour; what are they evoking in you, where might this come from? </a:t>
            </a:r>
          </a:p>
          <a:p>
            <a:endParaRPr lang="en-GB" dirty="0"/>
          </a:p>
          <a:p>
            <a:r>
              <a:rPr lang="en-GB" dirty="0"/>
              <a:t>Track progress and celebrate success.</a:t>
            </a:r>
          </a:p>
          <a:p>
            <a:endParaRPr lang="en-GB" dirty="0"/>
          </a:p>
        </p:txBody>
      </p:sp>
      <p:sp>
        <p:nvSpPr>
          <p:cNvPr id="4" name="Title 1">
            <a:extLst>
              <a:ext uri="{FF2B5EF4-FFF2-40B4-BE49-F238E27FC236}">
                <a16:creationId xmlns:a16="http://schemas.microsoft.com/office/drawing/2014/main" id="{D497730B-7B43-4473-9369-8A6C96D3AB96}"/>
              </a:ext>
            </a:extLst>
          </p:cNvPr>
          <p:cNvSpPr txBox="1">
            <a:spLocks/>
          </p:cNvSpPr>
          <p:nvPr/>
        </p:nvSpPr>
        <p:spPr>
          <a:xfrm>
            <a:off x="150921" y="39302"/>
            <a:ext cx="10515600" cy="1114795"/>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lang="en-US" sz="5400" kern="1200" smtClean="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GB" sz="4800" dirty="0"/>
              <a:t>Takeaway Tips and Discussion</a:t>
            </a:r>
          </a:p>
        </p:txBody>
      </p:sp>
    </p:spTree>
    <p:extLst>
      <p:ext uri="{BB962C8B-B14F-4D97-AF65-F5344CB8AC3E}">
        <p14:creationId xmlns:p14="http://schemas.microsoft.com/office/powerpoint/2010/main" val="751663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6186B-A8FB-A976-7F6D-6671B5803680}"/>
              </a:ext>
            </a:extLst>
          </p:cNvPr>
          <p:cNvSpPr>
            <a:spLocks noGrp="1"/>
          </p:cNvSpPr>
          <p:nvPr>
            <p:ph type="title"/>
          </p:nvPr>
        </p:nvSpPr>
        <p:spPr>
          <a:xfrm>
            <a:off x="155448" y="253263"/>
            <a:ext cx="10515600" cy="931655"/>
          </a:xfrm>
        </p:spPr>
        <p:txBody>
          <a:bodyPr>
            <a:normAutofit/>
          </a:bodyPr>
          <a:lstStyle/>
          <a:p>
            <a:r>
              <a:rPr lang="en-US" sz="4400" dirty="0"/>
              <a:t>What this is...</a:t>
            </a:r>
          </a:p>
        </p:txBody>
      </p:sp>
      <p:sp>
        <p:nvSpPr>
          <p:cNvPr id="3" name="Content Placeholder 2">
            <a:extLst>
              <a:ext uri="{FF2B5EF4-FFF2-40B4-BE49-F238E27FC236}">
                <a16:creationId xmlns:a16="http://schemas.microsoft.com/office/drawing/2014/main" id="{78748494-C34C-3AD7-7172-8B94EC346A0D}"/>
              </a:ext>
            </a:extLst>
          </p:cNvPr>
          <p:cNvSpPr>
            <a:spLocks noGrp="1"/>
          </p:cNvSpPr>
          <p:nvPr>
            <p:ph idx="1"/>
          </p:nvPr>
        </p:nvSpPr>
        <p:spPr>
          <a:xfrm>
            <a:off x="277368" y="1599969"/>
            <a:ext cx="10515600" cy="4236087"/>
          </a:xfrm>
        </p:spPr>
        <p:txBody>
          <a:bodyPr/>
          <a:lstStyle/>
          <a:p>
            <a:r>
              <a:rPr lang="en-US" dirty="0"/>
              <a:t>A reflective exploration into the nature of challenging behaviours.</a:t>
            </a:r>
          </a:p>
          <a:p>
            <a:r>
              <a:rPr lang="en-US" dirty="0"/>
              <a:t>A collaborative opportunity to share insights and best practice. </a:t>
            </a:r>
          </a:p>
          <a:p>
            <a:r>
              <a:rPr lang="en-US" dirty="0"/>
              <a:t>A recognition of the need to cater for all of our students.</a:t>
            </a:r>
          </a:p>
        </p:txBody>
      </p:sp>
      <p:sp>
        <p:nvSpPr>
          <p:cNvPr id="4" name="Title 1">
            <a:extLst>
              <a:ext uri="{FF2B5EF4-FFF2-40B4-BE49-F238E27FC236}">
                <a16:creationId xmlns:a16="http://schemas.microsoft.com/office/drawing/2014/main" id="{BE361B7D-36CD-4BB1-1BFF-4186AF2592BC}"/>
              </a:ext>
            </a:extLst>
          </p:cNvPr>
          <p:cNvSpPr txBox="1">
            <a:spLocks/>
          </p:cNvSpPr>
          <p:nvPr/>
        </p:nvSpPr>
        <p:spPr>
          <a:xfrm>
            <a:off x="155448" y="3055230"/>
            <a:ext cx="10515600" cy="1325563"/>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lang="en-US" sz="5400" kern="1200" smtClean="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GB" sz="4000" dirty="0"/>
              <a:t>What this is not...</a:t>
            </a:r>
          </a:p>
        </p:txBody>
      </p:sp>
      <p:sp>
        <p:nvSpPr>
          <p:cNvPr id="5" name="Content Placeholder 2">
            <a:extLst>
              <a:ext uri="{FF2B5EF4-FFF2-40B4-BE49-F238E27FC236}">
                <a16:creationId xmlns:a16="http://schemas.microsoft.com/office/drawing/2014/main" id="{90221866-3D8B-DD7A-9C4E-0118CBD63B2A}"/>
              </a:ext>
            </a:extLst>
          </p:cNvPr>
          <p:cNvSpPr txBox="1">
            <a:spLocks/>
          </p:cNvSpPr>
          <p:nvPr/>
        </p:nvSpPr>
        <p:spPr>
          <a:xfrm>
            <a:off x="277368" y="4597959"/>
            <a:ext cx="10515600" cy="423608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A revolutionary quick fix to challenging behaviours!</a:t>
            </a:r>
          </a:p>
        </p:txBody>
      </p:sp>
    </p:spTree>
    <p:extLst>
      <p:ext uri="{BB962C8B-B14F-4D97-AF65-F5344CB8AC3E}">
        <p14:creationId xmlns:p14="http://schemas.microsoft.com/office/powerpoint/2010/main" val="830218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E97D3-00AA-4D79-BB33-2BDA48904435}"/>
              </a:ext>
            </a:extLst>
          </p:cNvPr>
          <p:cNvSpPr>
            <a:spLocks noGrp="1"/>
          </p:cNvSpPr>
          <p:nvPr>
            <p:ph type="title"/>
          </p:nvPr>
        </p:nvSpPr>
        <p:spPr>
          <a:xfrm>
            <a:off x="99504" y="75460"/>
            <a:ext cx="10515600" cy="904382"/>
          </a:xfrm>
        </p:spPr>
        <p:txBody>
          <a:bodyPr>
            <a:normAutofit fontScale="90000"/>
          </a:bodyPr>
          <a:lstStyle/>
          <a:p>
            <a:r>
              <a:rPr lang="en-GB" dirty="0"/>
              <a:t>Agree or disagree?</a:t>
            </a:r>
          </a:p>
        </p:txBody>
      </p:sp>
      <p:sp>
        <p:nvSpPr>
          <p:cNvPr id="3" name="Content Placeholder 2">
            <a:extLst>
              <a:ext uri="{FF2B5EF4-FFF2-40B4-BE49-F238E27FC236}">
                <a16:creationId xmlns:a16="http://schemas.microsoft.com/office/drawing/2014/main" id="{5B009974-C56E-49A0-B719-BBB12E42B1C1}"/>
              </a:ext>
            </a:extLst>
          </p:cNvPr>
          <p:cNvSpPr>
            <a:spLocks noGrp="1"/>
          </p:cNvSpPr>
          <p:nvPr>
            <p:ph idx="1"/>
          </p:nvPr>
        </p:nvSpPr>
        <p:spPr>
          <a:xfrm>
            <a:off x="99504" y="565952"/>
            <a:ext cx="8944992" cy="5726096"/>
          </a:xfrm>
        </p:spPr>
        <p:txBody>
          <a:bodyPr>
            <a:noAutofit/>
          </a:bodyPr>
          <a:lstStyle/>
          <a:p>
            <a:pPr marL="0" indent="0">
              <a:buNone/>
            </a:pPr>
            <a:endParaRPr lang="en-GB" dirty="0"/>
          </a:p>
          <a:p>
            <a:r>
              <a:rPr lang="en-GB" dirty="0"/>
              <a:t>Badly behaved children are often bad at Maths.</a:t>
            </a:r>
          </a:p>
          <a:p>
            <a:endParaRPr lang="en-GB" dirty="0"/>
          </a:p>
          <a:p>
            <a:r>
              <a:rPr lang="en-GB" dirty="0"/>
              <a:t>If a child displays rude, aggressive or offensive behaviour in my classroom they have to leave.</a:t>
            </a:r>
          </a:p>
          <a:p>
            <a:endParaRPr lang="en-GB" dirty="0"/>
          </a:p>
          <a:p>
            <a:r>
              <a:rPr lang="en-GB" dirty="0"/>
              <a:t>It is part of my job to follow up instances of challenging behaviour after lesson time. </a:t>
            </a:r>
          </a:p>
          <a:p>
            <a:endParaRPr lang="en-GB" dirty="0"/>
          </a:p>
          <a:p>
            <a:r>
              <a:rPr lang="en-GB" dirty="0"/>
              <a:t>I feel able to cope with the challenging behaviours that arise in my classroom.</a:t>
            </a:r>
          </a:p>
          <a:p>
            <a:endParaRPr lang="en-GB" dirty="0"/>
          </a:p>
          <a:p>
            <a:r>
              <a:rPr lang="en-GB" dirty="0"/>
              <a:t>I have adequate space and time to reflect and digest instances of challenging behaviour that take place in the classroom.</a:t>
            </a:r>
          </a:p>
          <a:p>
            <a:endParaRPr lang="en-GB" dirty="0"/>
          </a:p>
          <a:p>
            <a:pPr marL="0" indent="0">
              <a:buNone/>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269928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arn(inVertic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arn(inVertical)">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Emotional Experience of Learning and Teaching)] [ By (author) Isca  Salzberger-Wittenberg, By (author) Gianna Williams, By (author) Elsie  Osborne, Foreword by Margot Waddell ] [June, 1999]: Amazon.co.uk: Isca  Salzberger-Wittenberg: Books">
            <a:extLst>
              <a:ext uri="{FF2B5EF4-FFF2-40B4-BE49-F238E27FC236}">
                <a16:creationId xmlns:a16="http://schemas.microsoft.com/office/drawing/2014/main" id="{FCA3D558-FD02-4F58-BCF5-EE3CD7140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3445" y="4062403"/>
            <a:ext cx="2600555" cy="27955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F9BB7BC-C831-43CC-8D7A-30C5900AC07E}"/>
              </a:ext>
            </a:extLst>
          </p:cNvPr>
          <p:cNvSpPr/>
          <p:nvPr/>
        </p:nvSpPr>
        <p:spPr>
          <a:xfrm>
            <a:off x="372862" y="6131642"/>
            <a:ext cx="6090080" cy="584775"/>
          </a:xfrm>
          <a:prstGeom prst="rect">
            <a:avLst/>
          </a:prstGeom>
        </p:spPr>
        <p:txBody>
          <a:bodyPr wrap="square">
            <a:spAutoFit/>
          </a:bodyPr>
          <a:lstStyle/>
          <a:p>
            <a:pPr algn="r"/>
            <a:r>
              <a:rPr lang="en-GB" sz="1600" b="1" dirty="0"/>
              <a:t>(p.53, The Emotional Experience of Learning and Teaching, Osborne, </a:t>
            </a:r>
            <a:r>
              <a:rPr lang="en-GB" sz="1600" b="1" dirty="0" err="1"/>
              <a:t>Salzberger</a:t>
            </a:r>
            <a:r>
              <a:rPr lang="en-GB" sz="1600" b="1" dirty="0"/>
              <a:t>-Wittenberg, Williams, 1999).</a:t>
            </a:r>
          </a:p>
        </p:txBody>
      </p:sp>
      <p:sp>
        <p:nvSpPr>
          <p:cNvPr id="6" name="Title 1">
            <a:extLst>
              <a:ext uri="{FF2B5EF4-FFF2-40B4-BE49-F238E27FC236}">
                <a16:creationId xmlns:a16="http://schemas.microsoft.com/office/drawing/2014/main" id="{C1B01255-D64C-4327-A7D9-8861FB7AB951}"/>
              </a:ext>
            </a:extLst>
          </p:cNvPr>
          <p:cNvSpPr>
            <a:spLocks noGrp="1"/>
          </p:cNvSpPr>
          <p:nvPr>
            <p:ph type="title"/>
          </p:nvPr>
        </p:nvSpPr>
        <p:spPr>
          <a:xfrm>
            <a:off x="0" y="142945"/>
            <a:ext cx="8753383" cy="911600"/>
          </a:xfrm>
        </p:spPr>
        <p:txBody>
          <a:bodyPr>
            <a:normAutofit fontScale="90000"/>
          </a:bodyPr>
          <a:lstStyle/>
          <a:p>
            <a:r>
              <a:rPr lang="en-US" dirty="0"/>
              <a:t>Understanding behaviours</a:t>
            </a:r>
          </a:p>
        </p:txBody>
      </p:sp>
      <p:sp>
        <p:nvSpPr>
          <p:cNvPr id="5" name="Rectangle 4">
            <a:extLst>
              <a:ext uri="{FF2B5EF4-FFF2-40B4-BE49-F238E27FC236}">
                <a16:creationId xmlns:a16="http://schemas.microsoft.com/office/drawing/2014/main" id="{D31C92B8-F542-4E1B-9E40-78C5972B4746}"/>
              </a:ext>
            </a:extLst>
          </p:cNvPr>
          <p:cNvSpPr/>
          <p:nvPr/>
        </p:nvSpPr>
        <p:spPr>
          <a:xfrm>
            <a:off x="257453" y="1901567"/>
            <a:ext cx="8576434" cy="1938992"/>
          </a:xfrm>
          <a:prstGeom prst="rect">
            <a:avLst/>
          </a:prstGeom>
          <a:solidFill>
            <a:srgbClr val="CCECFF">
              <a:alpha val="47059"/>
            </a:srgbClr>
          </a:solidFill>
        </p:spPr>
        <p:txBody>
          <a:bodyPr wrap="square">
            <a:spAutoFit/>
          </a:bodyPr>
          <a:lstStyle/>
          <a:p>
            <a:r>
              <a:rPr lang="en-GB" sz="2000" dirty="0"/>
              <a:t>“…Learning arises in a situation in which we do not as yet know or are as yet unable to achieve what we aim to do. It thus invariably involves uncertainty, some degree of frustration and disappointment. This experience is a painful one and if it is more than can be tolerated then it may be evaded, as in the case of Robert, or else dealt with omnipotently and angrily as in the case of Michael.”</a:t>
            </a:r>
          </a:p>
        </p:txBody>
      </p:sp>
      <p:sp>
        <p:nvSpPr>
          <p:cNvPr id="8" name="Rectangle 7">
            <a:extLst>
              <a:ext uri="{FF2B5EF4-FFF2-40B4-BE49-F238E27FC236}">
                <a16:creationId xmlns:a16="http://schemas.microsoft.com/office/drawing/2014/main" id="{5A3B1134-E28E-40A5-A114-EBFFAEED7BFD}"/>
              </a:ext>
            </a:extLst>
          </p:cNvPr>
          <p:cNvSpPr/>
          <p:nvPr/>
        </p:nvSpPr>
        <p:spPr>
          <a:xfrm>
            <a:off x="257453" y="1149367"/>
            <a:ext cx="8380521" cy="400110"/>
          </a:xfrm>
          <a:prstGeom prst="rect">
            <a:avLst/>
          </a:prstGeom>
        </p:spPr>
        <p:txBody>
          <a:bodyPr wrap="square">
            <a:spAutoFit/>
          </a:bodyPr>
          <a:lstStyle/>
          <a:p>
            <a:pPr marL="342900" indent="-342900">
              <a:buFont typeface="Arial" panose="020B0604020202020204" pitchFamily="34" charset="0"/>
              <a:buChar char="•"/>
            </a:pPr>
            <a:r>
              <a:rPr lang="en-GB" sz="2000" dirty="0"/>
              <a:t>Read through the extract. </a:t>
            </a:r>
          </a:p>
        </p:txBody>
      </p:sp>
    </p:spTree>
    <p:extLst>
      <p:ext uri="{BB962C8B-B14F-4D97-AF65-F5344CB8AC3E}">
        <p14:creationId xmlns:p14="http://schemas.microsoft.com/office/powerpoint/2010/main" val="331974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3693F-D694-43F3-8A7C-E2C5127F5CF6}"/>
              </a:ext>
            </a:extLst>
          </p:cNvPr>
          <p:cNvSpPr>
            <a:spLocks noGrp="1"/>
          </p:cNvSpPr>
          <p:nvPr>
            <p:ph type="title"/>
          </p:nvPr>
        </p:nvSpPr>
        <p:spPr>
          <a:xfrm>
            <a:off x="-62144" y="-114909"/>
            <a:ext cx="10515600" cy="1325563"/>
          </a:xfrm>
        </p:spPr>
        <p:txBody>
          <a:bodyPr/>
          <a:lstStyle/>
          <a:p>
            <a:r>
              <a:rPr lang="en-GB" dirty="0"/>
              <a:t>For discussion…</a:t>
            </a:r>
          </a:p>
        </p:txBody>
      </p:sp>
      <p:sp>
        <p:nvSpPr>
          <p:cNvPr id="3" name="Content Placeholder 2">
            <a:extLst>
              <a:ext uri="{FF2B5EF4-FFF2-40B4-BE49-F238E27FC236}">
                <a16:creationId xmlns:a16="http://schemas.microsoft.com/office/drawing/2014/main" id="{FE288022-D589-4067-BF51-4EC0E7323D3B}"/>
              </a:ext>
            </a:extLst>
          </p:cNvPr>
          <p:cNvSpPr>
            <a:spLocks noGrp="1"/>
          </p:cNvSpPr>
          <p:nvPr>
            <p:ph idx="1"/>
          </p:nvPr>
        </p:nvSpPr>
        <p:spPr>
          <a:xfrm>
            <a:off x="127986" y="1443726"/>
            <a:ext cx="8882849" cy="5258915"/>
          </a:xfrm>
        </p:spPr>
        <p:txBody>
          <a:bodyPr>
            <a:normAutofit/>
          </a:bodyPr>
          <a:lstStyle/>
          <a:p>
            <a:r>
              <a:rPr lang="en-GB" b="1" dirty="0"/>
              <a:t>What behaviours might we see from students</a:t>
            </a:r>
            <a:r>
              <a:rPr lang="en-GB" dirty="0"/>
              <a:t>, which stem from the fear of not succeeding when learning to acquire a new skill? Maths specific examples?</a:t>
            </a:r>
            <a:br>
              <a:rPr lang="en-GB" dirty="0"/>
            </a:br>
            <a:endParaRPr lang="en-GB" dirty="0"/>
          </a:p>
          <a:p>
            <a:r>
              <a:rPr lang="en-GB" dirty="0"/>
              <a:t>How does the </a:t>
            </a:r>
            <a:r>
              <a:rPr lang="en-GB" b="1" dirty="0"/>
              <a:t>ethos</a:t>
            </a:r>
            <a:r>
              <a:rPr lang="en-GB" dirty="0"/>
              <a:t> of teaching mixed attainment maths link with the need to understand students’ (conscious or unconscious) fears surrounding the learning experience?</a:t>
            </a:r>
          </a:p>
          <a:p>
            <a:endParaRPr lang="en-GB" dirty="0"/>
          </a:p>
          <a:p>
            <a:r>
              <a:rPr lang="en-GB" b="1" dirty="0"/>
              <a:t>Poorly behaved students end up in lower sets </a:t>
            </a:r>
            <a:r>
              <a:rPr lang="en-GB" dirty="0"/>
              <a:t>– not because of their level of attainment, but because of the vicious cycle of behaviour and setting.</a:t>
            </a:r>
          </a:p>
        </p:txBody>
      </p:sp>
    </p:spTree>
    <p:extLst>
      <p:ext uri="{BB962C8B-B14F-4D97-AF65-F5344CB8AC3E}">
        <p14:creationId xmlns:p14="http://schemas.microsoft.com/office/powerpoint/2010/main" val="1476207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98B4E-E4D0-6F6F-4947-97FBE3EEE4A0}"/>
              </a:ext>
            </a:extLst>
          </p:cNvPr>
          <p:cNvSpPr>
            <a:spLocks noGrp="1"/>
          </p:cNvSpPr>
          <p:nvPr>
            <p:ph type="title"/>
          </p:nvPr>
        </p:nvSpPr>
        <p:spPr>
          <a:xfrm>
            <a:off x="150921" y="39302"/>
            <a:ext cx="10515600" cy="1114795"/>
          </a:xfrm>
        </p:spPr>
        <p:txBody>
          <a:bodyPr>
            <a:normAutofit/>
          </a:bodyPr>
          <a:lstStyle/>
          <a:p>
            <a:r>
              <a:rPr lang="en-US" sz="4800" dirty="0"/>
              <a:t>Sharing best practice: </a:t>
            </a:r>
            <a:r>
              <a:rPr lang="en-US" sz="4800" dirty="0" err="1"/>
              <a:t>Maths</a:t>
            </a:r>
            <a:endParaRPr lang="en-US" sz="4800" dirty="0"/>
          </a:p>
        </p:txBody>
      </p:sp>
      <p:sp>
        <p:nvSpPr>
          <p:cNvPr id="3" name="Content Placeholder 2">
            <a:extLst>
              <a:ext uri="{FF2B5EF4-FFF2-40B4-BE49-F238E27FC236}">
                <a16:creationId xmlns:a16="http://schemas.microsoft.com/office/drawing/2014/main" id="{56C446DC-3B41-26EA-47D6-996EC72B4F3A}"/>
              </a:ext>
            </a:extLst>
          </p:cNvPr>
          <p:cNvSpPr>
            <a:spLocks noGrp="1"/>
          </p:cNvSpPr>
          <p:nvPr>
            <p:ph idx="1"/>
          </p:nvPr>
        </p:nvSpPr>
        <p:spPr>
          <a:xfrm>
            <a:off x="341049" y="1404883"/>
            <a:ext cx="8234779" cy="4791731"/>
          </a:xfrm>
        </p:spPr>
        <p:txBody>
          <a:bodyPr>
            <a:normAutofit fontScale="92500" lnSpcReduction="20000"/>
          </a:bodyPr>
          <a:lstStyle/>
          <a:p>
            <a:r>
              <a:rPr lang="en-US" sz="2800" dirty="0"/>
              <a:t>Think of a student who displays challenging behaviours.</a:t>
            </a:r>
            <a:endParaRPr lang="en-US" sz="2400" dirty="0"/>
          </a:p>
          <a:p>
            <a:pPr marL="914400" lvl="2" indent="0">
              <a:buNone/>
            </a:pPr>
            <a:endParaRPr lang="en-US" sz="2000" dirty="0"/>
          </a:p>
          <a:p>
            <a:r>
              <a:rPr lang="en-US" sz="2800" dirty="0"/>
              <a:t>Consider the </a:t>
            </a:r>
            <a:r>
              <a:rPr lang="en-US" sz="2800" dirty="0" err="1"/>
              <a:t>Maths</a:t>
            </a:r>
            <a:r>
              <a:rPr lang="en-US" sz="2800" dirty="0"/>
              <a:t> activity in front of you. </a:t>
            </a:r>
          </a:p>
          <a:p>
            <a:pPr lvl="1"/>
            <a:r>
              <a:rPr lang="en-US" sz="2600" dirty="0"/>
              <a:t>How might they </a:t>
            </a:r>
            <a:r>
              <a:rPr lang="en-US" sz="2600" b="1" dirty="0"/>
              <a:t>feel</a:t>
            </a:r>
            <a:r>
              <a:rPr lang="en-US" sz="2600" dirty="0"/>
              <a:t> approaching this learning situation?</a:t>
            </a:r>
          </a:p>
          <a:p>
            <a:pPr lvl="1"/>
            <a:r>
              <a:rPr lang="en-US" sz="2600" dirty="0"/>
              <a:t>How might you </a:t>
            </a:r>
            <a:r>
              <a:rPr lang="en-US" sz="2600" b="1" dirty="0"/>
              <a:t>manage</a:t>
            </a:r>
            <a:r>
              <a:rPr lang="en-US" sz="2600" dirty="0"/>
              <a:t> this?</a:t>
            </a:r>
          </a:p>
          <a:p>
            <a:pPr marL="0" indent="0">
              <a:buNone/>
            </a:pPr>
            <a:endParaRPr lang="en-US" sz="2800" dirty="0"/>
          </a:p>
          <a:p>
            <a:r>
              <a:rPr lang="en-US" sz="2800" dirty="0"/>
              <a:t>How could you further tailor the activity to suit their learning needs?</a:t>
            </a:r>
            <a:br>
              <a:rPr lang="en-US" sz="2800" dirty="0"/>
            </a:br>
            <a:endParaRPr lang="en-US" sz="2800" dirty="0"/>
          </a:p>
        </p:txBody>
      </p:sp>
    </p:spTree>
    <p:extLst>
      <p:ext uri="{BB962C8B-B14F-4D97-AF65-F5344CB8AC3E}">
        <p14:creationId xmlns:p14="http://schemas.microsoft.com/office/powerpoint/2010/main" val="2487491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693204-D331-4FF1-8F98-DA8428E48001}"/>
              </a:ext>
            </a:extLst>
          </p:cNvPr>
          <p:cNvPicPr>
            <a:picLocks noChangeAspect="1"/>
          </p:cNvPicPr>
          <p:nvPr/>
        </p:nvPicPr>
        <p:blipFill>
          <a:blip r:embed="rId2"/>
          <a:stretch>
            <a:fillRect/>
          </a:stretch>
        </p:blipFill>
        <p:spPr>
          <a:xfrm>
            <a:off x="0" y="7775"/>
            <a:ext cx="9144000" cy="6842449"/>
          </a:xfrm>
          <a:prstGeom prst="rect">
            <a:avLst/>
          </a:prstGeom>
        </p:spPr>
      </p:pic>
    </p:spTree>
    <p:extLst>
      <p:ext uri="{BB962C8B-B14F-4D97-AF65-F5344CB8AC3E}">
        <p14:creationId xmlns:p14="http://schemas.microsoft.com/office/powerpoint/2010/main" val="3610448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E41E7-BDEC-413D-A1F7-0C751E068AD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4B54378-2CFB-4CFD-8549-E0959804F546}"/>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4C53E429-02DE-488D-B711-497C8D35FB37}"/>
              </a:ext>
            </a:extLst>
          </p:cNvPr>
          <p:cNvPicPr>
            <a:picLocks noChangeAspect="1"/>
          </p:cNvPicPr>
          <p:nvPr/>
        </p:nvPicPr>
        <p:blipFill>
          <a:blip r:embed="rId2"/>
          <a:stretch>
            <a:fillRect/>
          </a:stretch>
        </p:blipFill>
        <p:spPr>
          <a:xfrm>
            <a:off x="141220" y="0"/>
            <a:ext cx="8861560" cy="6858000"/>
          </a:xfrm>
          <a:prstGeom prst="rect">
            <a:avLst/>
          </a:prstGeom>
        </p:spPr>
      </p:pic>
    </p:spTree>
    <p:extLst>
      <p:ext uri="{BB962C8B-B14F-4D97-AF65-F5344CB8AC3E}">
        <p14:creationId xmlns:p14="http://schemas.microsoft.com/office/powerpoint/2010/main" val="1754748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872BA6-1448-4266-B22E-888E42A43BFD}"/>
              </a:ext>
            </a:extLst>
          </p:cNvPr>
          <p:cNvPicPr>
            <a:picLocks noChangeAspect="1"/>
          </p:cNvPicPr>
          <p:nvPr/>
        </p:nvPicPr>
        <p:blipFill>
          <a:blip r:embed="rId2"/>
          <a:stretch>
            <a:fillRect/>
          </a:stretch>
        </p:blipFill>
        <p:spPr>
          <a:xfrm>
            <a:off x="96345" y="0"/>
            <a:ext cx="8951310" cy="6858000"/>
          </a:xfrm>
          <a:prstGeom prst="rect">
            <a:avLst/>
          </a:prstGeom>
        </p:spPr>
      </p:pic>
    </p:spTree>
    <p:extLst>
      <p:ext uri="{BB962C8B-B14F-4D97-AF65-F5344CB8AC3E}">
        <p14:creationId xmlns:p14="http://schemas.microsoft.com/office/powerpoint/2010/main" val="1584191049"/>
      </p:ext>
    </p:extLst>
  </p:cSld>
  <p:clrMapOvr>
    <a:masterClrMapping/>
  </p:clrMapOvr>
</p:sld>
</file>

<file path=ppt/theme/theme1.xml><?xml version="1.0" encoding="utf-8"?>
<a:theme xmlns:a="http://schemas.openxmlformats.org/drawingml/2006/main" name="FadeVTI">
  <a:themeElements>
    <a:clrScheme name="gradient">
      <a:dk1>
        <a:sysClr val="windowText" lastClr="000000"/>
      </a:dk1>
      <a:lt1>
        <a:sysClr val="window" lastClr="FFFFFF"/>
      </a:lt1>
      <a:dk2>
        <a:srgbClr val="203040"/>
      </a:dk2>
      <a:lt2>
        <a:srgbClr val="ECF0F0"/>
      </a:lt2>
      <a:accent1>
        <a:srgbClr val="00BAC8"/>
      </a:accent1>
      <a:accent2>
        <a:srgbClr val="794DFF"/>
      </a:accent2>
      <a:accent3>
        <a:srgbClr val="00D17D"/>
      </a:accent3>
      <a:accent4>
        <a:srgbClr val="E69500"/>
      </a:accent4>
      <a:accent5>
        <a:srgbClr val="FE5D21"/>
      </a:accent5>
      <a:accent6>
        <a:srgbClr val="DA2A69"/>
      </a:accent6>
      <a:hlink>
        <a:srgbClr val="3E8FF1"/>
      </a:hlink>
      <a:folHlink>
        <a:srgbClr val="939393"/>
      </a:folHlink>
    </a:clrScheme>
    <a:fontScheme name="Custom 49">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deVTI" id="{1194088A-B135-4437-9FD8-7466BBC13A13}" vid="{B787DE2F-1995-45D8-A8E2-6B5CC521AC55}"/>
    </a:ext>
  </a:extLst>
</a:theme>
</file>

<file path=docProps/app.xml><?xml version="1.0" encoding="utf-8"?>
<Properties xmlns="http://schemas.openxmlformats.org/officeDocument/2006/extended-properties" xmlns:vt="http://schemas.openxmlformats.org/officeDocument/2006/docPropsVTypes">
  <Template>Office Theme</Template>
  <TotalTime>482</TotalTime>
  <Words>938</Words>
  <Application>Microsoft Office PowerPoint</Application>
  <PresentationFormat>On-screen Show (4:3)</PresentationFormat>
  <Paragraphs>68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Aharoni</vt:lpstr>
      <vt:lpstr>Arial</vt:lpstr>
      <vt:lpstr>Avenir Next LT Pro</vt:lpstr>
      <vt:lpstr>FadeVTI</vt:lpstr>
      <vt:lpstr>Managing challenging behaviour in mixed attainment Maths classes</vt:lpstr>
      <vt:lpstr>What this is...</vt:lpstr>
      <vt:lpstr>Agree or disagree?</vt:lpstr>
      <vt:lpstr>Understanding behaviours</vt:lpstr>
      <vt:lpstr>For discussion…</vt:lpstr>
      <vt:lpstr>Sharing best practice: Maths</vt:lpstr>
      <vt:lpstr>PowerPoint Presentation</vt:lpstr>
      <vt:lpstr>PowerPoint Presentation</vt:lpstr>
      <vt:lpstr>PowerPoint Presentation</vt:lpstr>
      <vt:lpstr>PowerPoint Presentation</vt:lpstr>
      <vt:lpstr>PowerPoint Presentation</vt:lpstr>
      <vt:lpstr>Sharing best practice: Maths</vt:lpstr>
      <vt:lpstr>PowerPoint Presentation</vt:lpstr>
      <vt:lpstr>Organisation is key!</vt:lpstr>
      <vt:lpstr>Transference of emotional states</vt:lpstr>
      <vt:lpstr>Sharing best practice:  Emotional regulation and restorative practice.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challenging behaviour in mixed attainment Maths classes</dc:title>
  <dc:creator>Katan, Laura</dc:creator>
  <cp:lastModifiedBy>Helen Hindle</cp:lastModifiedBy>
  <cp:revision>27</cp:revision>
  <cp:lastPrinted>2022-06-30T12:17:46Z</cp:lastPrinted>
  <dcterms:created xsi:type="dcterms:W3CDTF">2022-06-29T13:19:09Z</dcterms:created>
  <dcterms:modified xsi:type="dcterms:W3CDTF">2022-07-04T18:56:32Z</dcterms:modified>
</cp:coreProperties>
</file>