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7" r:id="rId3"/>
    <p:sldId id="280" r:id="rId4"/>
    <p:sldId id="281" r:id="rId5"/>
    <p:sldId id="282" r:id="rId6"/>
    <p:sldId id="292" r:id="rId7"/>
    <p:sldId id="394" r:id="rId8"/>
    <p:sldId id="259" r:id="rId9"/>
    <p:sldId id="260" r:id="rId10"/>
    <p:sldId id="291" r:id="rId11"/>
    <p:sldId id="293" r:id="rId12"/>
    <p:sldId id="294" r:id="rId13"/>
    <p:sldId id="295" r:id="rId14"/>
    <p:sldId id="297" r:id="rId15"/>
    <p:sldId id="289" r:id="rId16"/>
    <p:sldId id="393" r:id="rId17"/>
    <p:sldId id="391" r:id="rId18"/>
    <p:sldId id="395" r:id="rId19"/>
    <p:sldId id="296" r:id="rId20"/>
    <p:sldId id="299" r:id="rId21"/>
    <p:sldId id="301" r:id="rId22"/>
    <p:sldId id="258" r:id="rId23"/>
    <p:sldId id="261" r:id="rId24"/>
    <p:sldId id="270" r:id="rId25"/>
    <p:sldId id="271" r:id="rId26"/>
    <p:sldId id="262" r:id="rId27"/>
    <p:sldId id="274" r:id="rId28"/>
    <p:sldId id="273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0FF"/>
    <a:srgbClr val="00FDFF"/>
    <a:srgbClr val="00FA00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95771" autoAdjust="0"/>
  </p:normalViewPr>
  <p:slideViewPr>
    <p:cSldViewPr snapToGrid="0">
      <p:cViewPr varScale="1">
        <p:scale>
          <a:sx n="67" d="100"/>
          <a:sy n="67" d="100"/>
        </p:scale>
        <p:origin x="89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0F598-F01D-A04A-9422-FD31738B78BD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24A2-989B-4042-A653-6C34907A3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https://nrich.maths.org/1142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324A2-989B-4042-A653-6C34907A32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2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1000" kern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Boaler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(2009) discusses the creation of positive identities, suggesting it is not compatible with placing children in ‘ability groups’, but requires a pedagogical approach aimed at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creating equity.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This involves teachers having expectations that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 children are capable of mathematical learning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and consciously using strategies such as ‘assigning competence’, or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publicly highlighting contributions of children who might otherwise have low status,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as part of the ‘complex instruction’ approach (</a:t>
            </a:r>
            <a:r>
              <a:rPr lang="en-GB" sz="1000" kern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Boaler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2010). 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324A2-989B-4042-A653-6C34907A32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8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324A2-989B-4042-A653-6C34907A32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4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5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8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6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3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6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4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7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3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2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88E6-6F60-495B-B1F6-C1557A5AD0F7}" type="datetimeFigureOut">
              <a:rPr lang="en-GB" smtClean="0"/>
              <a:t>03/07/2022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RREmZBg#material/mXM8a8X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RREmZBg#material/VGNfTTE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RREmZBg#material/UT4sXfY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xbAwK5P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ebra.org/m/EzaeAWNH#material/VADYfPd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eogebra.org/m/NGa2ZyF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08" y="0"/>
            <a:ext cx="52166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615" y="5895512"/>
            <a:ext cx="2563660" cy="722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6463" y="1390515"/>
            <a:ext cx="3051344" cy="1200329"/>
          </a:xfrm>
          <a:prstGeom prst="rect">
            <a:avLst/>
          </a:prstGeom>
          <a:solidFill>
            <a:schemeClr val="accent1">
              <a:lumMod val="60000"/>
              <a:lumOff val="40000"/>
              <a:alpha val="1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Use the large grids and the counters on your tables.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6464" y="225552"/>
            <a:ext cx="3051344" cy="584775"/>
          </a:xfrm>
          <a:prstGeom prst="rect">
            <a:avLst/>
          </a:prstGeom>
          <a:solidFill>
            <a:srgbClr val="CC99FF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Do Now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9959" y="3112387"/>
            <a:ext cx="3804351" cy="2554545"/>
          </a:xfrm>
          <a:prstGeom prst="rect">
            <a:avLst/>
          </a:prstGeom>
          <a:solidFill>
            <a:srgbClr val="F7F0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000000"/>
                </a:solidFill>
                <a:latin typeface="+mj-lt"/>
              </a:rPr>
              <a:t>Challenge: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 Investigate larger grids and see whether there is a pattern to the number of counters by looking at smaller grids too. 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+mj-lt"/>
              </a:rPr>
              <a:t>Is it possible to predict the largest number of counters in any size grid?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561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088" y="99391"/>
            <a:ext cx="8795408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b="1" i="1" dirty="0"/>
              <a:t>Geoboard activity to find circle theorems:</a:t>
            </a:r>
          </a:p>
          <a:p>
            <a:endParaRPr lang="en-GB" sz="4000" b="1" i="1" dirty="0"/>
          </a:p>
          <a:p>
            <a:r>
              <a:rPr lang="en-GB" sz="4000" b="1" i="1" dirty="0"/>
              <a:t>Teachers use </a:t>
            </a:r>
            <a:r>
              <a:rPr lang="en-GB" sz="4000" b="1" i="1" dirty="0" err="1"/>
              <a:t>Hovercam</a:t>
            </a:r>
            <a:r>
              <a:rPr lang="en-GB" sz="4000" b="1" i="1" dirty="0"/>
              <a:t> to demonstrate the 4 main circle theorems, one by one. </a:t>
            </a:r>
          </a:p>
          <a:p>
            <a:endParaRPr lang="en-GB" sz="4000" b="1" i="1" dirty="0"/>
          </a:p>
          <a:p>
            <a:r>
              <a:rPr lang="en-GB" sz="4000" b="1" i="1" dirty="0"/>
              <a:t>Use a protractor to measure the angles and write down what you notice. </a:t>
            </a:r>
          </a:p>
        </p:txBody>
      </p:sp>
    </p:spTree>
    <p:extLst>
      <p:ext uri="{BB962C8B-B14F-4D97-AF65-F5344CB8AC3E}">
        <p14:creationId xmlns:p14="http://schemas.microsoft.com/office/powerpoint/2010/main" val="188601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5206-6BF0-6B41-96FA-E9DD48A1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2861"/>
            <a:ext cx="7886700" cy="1325563"/>
          </a:xfrm>
        </p:spPr>
        <p:txBody>
          <a:bodyPr/>
          <a:lstStyle/>
          <a:p>
            <a:pPr algn="ctr"/>
            <a:r>
              <a:rPr lang="en-US" b="1" i="1" dirty="0"/>
              <a:t>What do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6388-CE0C-4C48-B512-3ED9A040F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8509E-485A-0543-8E19-60F4D1CAE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7"/>
            <a:ext cx="9144000" cy="54645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9DE0E-6E23-E54D-B874-43044CCA3BCB}"/>
              </a:ext>
            </a:extLst>
          </p:cNvPr>
          <p:cNvSpPr/>
          <p:nvPr/>
        </p:nvSpPr>
        <p:spPr>
          <a:xfrm>
            <a:off x="232347" y="681037"/>
            <a:ext cx="8679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https://www.geogebra.org/m/aRREmZBg#material/mXM8a8Xs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4352" y="1087569"/>
            <a:ext cx="716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1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83928" y="1379956"/>
            <a:ext cx="1645715" cy="292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9643" y="1087569"/>
            <a:ext cx="101435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 this angle.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37782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551B-0A6B-8044-80AB-1B1D68AB8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9DE76-64FD-2F45-9D19-B8C48697B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7"/>
            <a:ext cx="9144000" cy="56565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3F16B6-5300-094F-9B54-44D7DED90DD1}"/>
              </a:ext>
            </a:extLst>
          </p:cNvPr>
          <p:cNvSpPr txBox="1">
            <a:spLocks/>
          </p:cNvSpPr>
          <p:nvPr/>
        </p:nvSpPr>
        <p:spPr>
          <a:xfrm>
            <a:off x="131309" y="-87978"/>
            <a:ext cx="8770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/>
              <a:t>What do you notice?</a:t>
            </a:r>
          </a:p>
          <a:p>
            <a:pPr algn="ctr"/>
            <a:r>
              <a:rPr lang="en-GB" sz="2600" dirty="0">
                <a:hlinkClick r:id="rId3"/>
              </a:rPr>
              <a:t>https://www.geogebra.org/m/aRREmZBg#material/VGNfTTEu</a:t>
            </a:r>
            <a:endParaRPr lang="en-US" sz="2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6908" y="1060155"/>
            <a:ext cx="716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2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81949" y="1379956"/>
            <a:ext cx="847695" cy="2649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29643" y="1087569"/>
            <a:ext cx="101435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 these angles. What do you notice?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15943" y="1379956"/>
            <a:ext cx="1113700" cy="1263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4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BB13-3820-C346-AA89-7E1F06D0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2C33-975E-9A4C-B325-45E77AA13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21CDB-11CF-A84B-9D14-98CEA8C10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47"/>
          <a:stretch/>
        </p:blipFill>
        <p:spPr>
          <a:xfrm>
            <a:off x="-1" y="681037"/>
            <a:ext cx="9144000" cy="63001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E9F07B-B808-0D45-84D6-6D63C4E356B3}"/>
              </a:ext>
            </a:extLst>
          </p:cNvPr>
          <p:cNvSpPr txBox="1">
            <a:spLocks/>
          </p:cNvSpPr>
          <p:nvPr/>
        </p:nvSpPr>
        <p:spPr>
          <a:xfrm>
            <a:off x="186908" y="-215197"/>
            <a:ext cx="8770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/>
              <a:t>What do you notice?</a:t>
            </a:r>
            <a:r>
              <a:rPr lang="en-GB" dirty="0">
                <a:hlinkClick r:id="rId3"/>
              </a:rPr>
              <a:t> </a:t>
            </a:r>
            <a:r>
              <a:rPr lang="en-GB" sz="2600" dirty="0">
                <a:hlinkClick r:id="rId3"/>
              </a:rPr>
              <a:t>https://www.geogebra.org/m/aRREmZBg#material/UT4sXfYW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654" y="880995"/>
            <a:ext cx="716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3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716685" y="1230286"/>
            <a:ext cx="1641526" cy="2354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14211" y="1465770"/>
            <a:ext cx="594142" cy="2249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79298" y="1034821"/>
            <a:ext cx="101435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 these angles. What do you notice?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2142" y="3142931"/>
            <a:ext cx="101435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 these angles. What do you notice?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253942" y="2474464"/>
            <a:ext cx="1838200" cy="17151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714213" y="2474465"/>
            <a:ext cx="415430" cy="17151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8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6"/>
            <a:ext cx="9372687" cy="660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15" y="817508"/>
            <a:ext cx="716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4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79" y="1394087"/>
            <a:ext cx="101435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 these angles. What do you notice?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410702" y="1334407"/>
            <a:ext cx="1838200" cy="17151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233015" y="1684638"/>
            <a:ext cx="15887" cy="13649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8172" y="3184494"/>
            <a:ext cx="101435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Measure these angles. What do you notice?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3F16B6-5300-094F-9B54-44D7DED90DD1}"/>
              </a:ext>
            </a:extLst>
          </p:cNvPr>
          <p:cNvSpPr txBox="1">
            <a:spLocks/>
          </p:cNvSpPr>
          <p:nvPr/>
        </p:nvSpPr>
        <p:spPr>
          <a:xfrm>
            <a:off x="-228686" y="30028"/>
            <a:ext cx="6406522" cy="787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376006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712404"/>
            <a:ext cx="8518713" cy="54796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3F16B6-5300-094F-9B54-44D7DED90DD1}"/>
              </a:ext>
            </a:extLst>
          </p:cNvPr>
          <p:cNvSpPr txBox="1">
            <a:spLocks/>
          </p:cNvSpPr>
          <p:nvPr/>
        </p:nvSpPr>
        <p:spPr>
          <a:xfrm>
            <a:off x="1240220" y="0"/>
            <a:ext cx="5155791" cy="787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/>
              <a:t>What do you notice?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913" y="712404"/>
            <a:ext cx="716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8894" y="527738"/>
            <a:ext cx="405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https://www.geogebra.org/m/xbAwK5Pd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2320" y="880995"/>
            <a:ext cx="716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496EFC-B5E3-43D7-AAF6-457603145E47}"/>
              </a:ext>
            </a:extLst>
          </p:cNvPr>
          <p:cNvSpPr txBox="1">
            <a:spLocks/>
          </p:cNvSpPr>
          <p:nvPr/>
        </p:nvSpPr>
        <p:spPr>
          <a:xfrm>
            <a:off x="1994104" y="22370"/>
            <a:ext cx="5155791" cy="787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/>
              <a:t>What do you notice?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87233-96F2-44F8-A451-CE1492E7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48" y="1166126"/>
            <a:ext cx="4133850" cy="205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05785D-DEC9-4AF3-9898-4B41FD2D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92" y="3364248"/>
            <a:ext cx="3647104" cy="34937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AC621E-01A1-49A6-9F75-2A64DB7E496A}"/>
              </a:ext>
            </a:extLst>
          </p:cNvPr>
          <p:cNvSpPr/>
          <p:nvPr/>
        </p:nvSpPr>
        <p:spPr>
          <a:xfrm>
            <a:off x="1832687" y="702238"/>
            <a:ext cx="672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https://www.geogebra.org/m/EzaeAWNH#material/VADYfPdq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30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BB038-CBDC-49CC-925E-37C651A0C4C0}"/>
              </a:ext>
            </a:extLst>
          </p:cNvPr>
          <p:cNvSpPr/>
          <p:nvPr/>
        </p:nvSpPr>
        <p:spPr>
          <a:xfrm>
            <a:off x="2570811" y="842961"/>
            <a:ext cx="4002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https://www.geogebra.org/m/NGa2ZyFv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4FDCA-5AA6-4173-A268-0505BC39D0AB}"/>
              </a:ext>
            </a:extLst>
          </p:cNvPr>
          <p:cNvSpPr txBox="1">
            <a:spLocks/>
          </p:cNvSpPr>
          <p:nvPr/>
        </p:nvSpPr>
        <p:spPr>
          <a:xfrm>
            <a:off x="1994104" y="64812"/>
            <a:ext cx="5155791" cy="787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/>
              <a:t>What do you notice?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6CBB6-D6DA-47AB-BB42-D856EA6CBB88}"/>
              </a:ext>
            </a:extLst>
          </p:cNvPr>
          <p:cNvSpPr txBox="1"/>
          <p:nvPr/>
        </p:nvSpPr>
        <p:spPr>
          <a:xfrm>
            <a:off x="476913" y="712404"/>
            <a:ext cx="716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210DA-C51B-4705-AA86-D1D4AAB6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48" y="1166126"/>
            <a:ext cx="413385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53AB9-05D9-411F-8ECE-6738518CE9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75" b="92549"/>
          <a:stretch/>
        </p:blipFill>
        <p:spPr>
          <a:xfrm>
            <a:off x="5366153" y="2781813"/>
            <a:ext cx="3379691" cy="332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36C50-63C5-4429-8037-FDD9DB04E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72" r="4186" b="14969"/>
          <a:stretch/>
        </p:blipFill>
        <p:spPr>
          <a:xfrm>
            <a:off x="5149946" y="3336636"/>
            <a:ext cx="3488547" cy="3069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D8C54-A11C-4025-B4CD-A0BC5F3BD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10" y="3236626"/>
            <a:ext cx="4049355" cy="36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485ABD-0CDC-4F2F-9AAD-296F5942287F}"/>
              </a:ext>
            </a:extLst>
          </p:cNvPr>
          <p:cNvSpPr txBox="1"/>
          <p:nvPr/>
        </p:nvSpPr>
        <p:spPr>
          <a:xfrm>
            <a:off x="355600" y="286434"/>
            <a:ext cx="778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Think / Pair / Share – How might you use the </a:t>
            </a:r>
            <a:r>
              <a:rPr lang="en-GB" sz="2800" dirty="0" err="1"/>
              <a:t>cuisenaire</a:t>
            </a:r>
            <a:r>
              <a:rPr lang="en-GB" sz="2800" dirty="0"/>
              <a:t> rods resource with a mixed attainment class?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AC9DA-1D91-4A16-AFC9-63C39301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2052637"/>
            <a:ext cx="4543425" cy="39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FFEE3-110C-47F7-83F2-BB3749D9B669}"/>
              </a:ext>
            </a:extLst>
          </p:cNvPr>
          <p:cNvSpPr txBox="1"/>
          <p:nvPr/>
        </p:nvSpPr>
        <p:spPr>
          <a:xfrm>
            <a:off x="-16400" y="21898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1</a:t>
            </a:r>
          </a:p>
          <a:p>
            <a:endParaRPr lang="en-GB" dirty="0"/>
          </a:p>
          <a:p>
            <a:r>
              <a:rPr lang="en-GB" dirty="0"/>
              <a:t>Look at the picture.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A7C75-D3E1-4DFD-AF86-5518B7B2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6" y="1628800"/>
            <a:ext cx="5003056" cy="4968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FA1D56-01AF-4A6D-B5E5-C049DC2018A9}"/>
              </a:ext>
            </a:extLst>
          </p:cNvPr>
          <p:cNvSpPr txBox="1"/>
          <p:nvPr/>
        </p:nvSpPr>
        <p:spPr>
          <a:xfrm>
            <a:off x="5193976" y="655821"/>
            <a:ext cx="362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/>
              <a:t>How would you describe this shape? Try to use mathematical language.</a:t>
            </a:r>
          </a:p>
          <a:p>
            <a:pPr marL="342900" indent="-342900">
              <a:buAutoNum type="arabicParenR"/>
            </a:pPr>
            <a:r>
              <a:rPr lang="en-GB" dirty="0"/>
              <a:t>Make the top 3 layers with your rods. You will need one white cube and 6 red sticks. What shape would fill the gap in the bottom layer?</a:t>
            </a:r>
          </a:p>
          <a:p>
            <a:pPr marL="342900" indent="-342900">
              <a:buAutoNum type="arabicParenR"/>
            </a:pPr>
            <a:r>
              <a:rPr lang="en-GB" dirty="0"/>
              <a:t>Copy and complete this table: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113B8-1CB8-4369-B5BC-E606BE26473E}"/>
              </a:ext>
            </a:extLst>
          </p:cNvPr>
          <p:cNvGraphicFramePr>
            <a:graphicFrameLocks noGrp="1"/>
          </p:cNvGraphicFramePr>
          <p:nvPr/>
        </p:nvGraphicFramePr>
        <p:xfrm>
          <a:off x="5299128" y="3241144"/>
          <a:ext cx="3626496" cy="3472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01064">
                  <a:extLst>
                    <a:ext uri="{9D8B030D-6E8A-4147-A177-3AD203B41FA5}">
                      <a16:colId xmlns:a16="http://schemas.microsoft.com/office/drawing/2014/main" val="1059977833"/>
                    </a:ext>
                  </a:extLst>
                </a:gridCol>
                <a:gridCol w="2625432">
                  <a:extLst>
                    <a:ext uri="{9D8B030D-6E8A-4147-A177-3AD203B41FA5}">
                      <a16:colId xmlns:a16="http://schemas.microsoft.com/office/drawing/2014/main" val="1041529817"/>
                    </a:ext>
                  </a:extLst>
                </a:gridCol>
              </a:tblGrid>
              <a:tr h="694432">
                <a:tc>
                  <a:txBody>
                    <a:bodyPr/>
                    <a:lstStyle/>
                    <a:p>
                      <a:r>
                        <a:rPr lang="en-GB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white blocks needed to make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17887"/>
                  </a:ext>
                </a:extLst>
              </a:tr>
              <a:tr h="694432">
                <a:tc>
                  <a:txBody>
                    <a:bodyPr/>
                    <a:lstStyle/>
                    <a:p>
                      <a:r>
                        <a:rPr lang="en-GB" dirty="0"/>
                        <a:t>Top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69087"/>
                  </a:ext>
                </a:extLst>
              </a:tr>
              <a:tr h="694432">
                <a:tc>
                  <a:txBody>
                    <a:bodyPr/>
                    <a:lstStyle/>
                    <a:p>
                      <a:r>
                        <a:rPr lang="en-GB" dirty="0"/>
                        <a:t>Second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72097"/>
                  </a:ext>
                </a:extLst>
              </a:tr>
              <a:tr h="694432">
                <a:tc>
                  <a:txBody>
                    <a:bodyPr/>
                    <a:lstStyle/>
                    <a:p>
                      <a:r>
                        <a:rPr lang="en-GB" dirty="0"/>
                        <a:t>Third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07202"/>
                  </a:ext>
                </a:extLst>
              </a:tr>
              <a:tr h="694432">
                <a:tc>
                  <a:txBody>
                    <a:bodyPr/>
                    <a:lstStyle/>
                    <a:p>
                      <a:r>
                        <a:rPr lang="en-GB" dirty="0"/>
                        <a:t>Fourth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98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3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CA4436-184F-F74E-9F7D-B9EA80B6ED2A}"/>
              </a:ext>
            </a:extLst>
          </p:cNvPr>
          <p:cNvSpPr/>
          <p:nvPr/>
        </p:nvSpPr>
        <p:spPr>
          <a:xfrm>
            <a:off x="744805" y="1354040"/>
            <a:ext cx="7654389" cy="3046988"/>
          </a:xfrm>
          <a:prstGeom prst="rect">
            <a:avLst/>
          </a:prstGeom>
          <a:solidFill>
            <a:srgbClr val="F7F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</a:rPr>
              <a:t>“Engagement comes from people seeing the creativity in math and the different ways people </a:t>
            </a:r>
            <a:r>
              <a:rPr lang="en-GB" sz="2400" i="1" dirty="0">
                <a:latin typeface="+mj-lt"/>
                <a:ea typeface="Calibri" panose="020F0502020204030204" pitchFamily="34" charset="0"/>
              </a:rPr>
              <a:t>see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 mathematical ideas. This is </a:t>
            </a:r>
            <a:r>
              <a:rPr lang="en-GB" sz="2400" b="1" dirty="0">
                <a:latin typeface="+mj-lt"/>
                <a:ea typeface="Calibri" panose="020F0502020204030204" pitchFamily="34" charset="0"/>
              </a:rPr>
              <a:t>intrinsically interesting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, numbers can be so open and number problems can be solved in so many ways. When this realisation is combined with </a:t>
            </a:r>
            <a:r>
              <a:rPr lang="en-GB" sz="2400" b="1" dirty="0">
                <a:latin typeface="+mj-lt"/>
                <a:ea typeface="Calibri" panose="020F0502020204030204" pitchFamily="34" charset="0"/>
              </a:rPr>
              <a:t>visual insights 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into the mathematical ways of working, </a:t>
            </a:r>
            <a:r>
              <a:rPr lang="en-GB" sz="2400" b="1" dirty="0">
                <a:latin typeface="+mj-lt"/>
                <a:ea typeface="Calibri" panose="020F0502020204030204" pitchFamily="34" charset="0"/>
              </a:rPr>
              <a:t>engagement is intensified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”.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</a:rPr>
              <a:t>– Jo </a:t>
            </a:r>
            <a:r>
              <a:rPr lang="en-GB" sz="2400" dirty="0" err="1">
                <a:latin typeface="+mj-lt"/>
                <a:ea typeface="Calibri" panose="020F0502020204030204" pitchFamily="34" charset="0"/>
              </a:rPr>
              <a:t>Boaler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, 2016 in </a:t>
            </a:r>
            <a:r>
              <a:rPr lang="en-GB" sz="2400" i="1" dirty="0">
                <a:latin typeface="+mj-lt"/>
                <a:ea typeface="Calibri" panose="020F0502020204030204" pitchFamily="34" charset="0"/>
              </a:rPr>
              <a:t>Mathematical Mindsets</a:t>
            </a:r>
            <a:endParaRPr lang="en-GB" i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7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1D82F-B74E-4F61-9D2A-C10F6AEC6531}"/>
              </a:ext>
            </a:extLst>
          </p:cNvPr>
          <p:cNvSpPr txBox="1"/>
          <p:nvPr/>
        </p:nvSpPr>
        <p:spPr>
          <a:xfrm>
            <a:off x="485660" y="347785"/>
            <a:ext cx="44640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Task 2 </a:t>
            </a:r>
            <a:r>
              <a:rPr lang="en-GB" sz="3200" dirty="0">
                <a:cs typeface="Calibri"/>
              </a:rPr>
              <a:t>Numbers</a:t>
            </a:r>
            <a:r>
              <a:rPr lang="en-GB" sz="2400" dirty="0">
                <a:cs typeface="Calibri"/>
              </a:rPr>
              <a:t> I cannot make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F235C2-BDDC-4A94-83A3-C704F389722A}"/>
              </a:ext>
            </a:extLst>
          </p:cNvPr>
          <p:cNvSpPr txBox="1"/>
          <p:nvPr/>
        </p:nvSpPr>
        <p:spPr>
          <a:xfrm>
            <a:off x="490660" y="842352"/>
            <a:ext cx="476542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This problem is about exploring which number cannot be made when using just two colours of rods and addition only.</a:t>
            </a:r>
            <a:endParaRPr lang="en-GB" dirty="0">
              <a:cs typeface="Calibri"/>
            </a:endParaRPr>
          </a:p>
          <a:p>
            <a:r>
              <a:rPr lang="en-GB" dirty="0">
                <a:ea typeface="+mn-lt"/>
                <a:cs typeface="+mn-lt"/>
              </a:rPr>
              <a:t>For example, if I choose green and black rods: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I cannot make the number 1 or the number 2.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I can make the number 3 with one green rod.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I cannot make the numbers 4 or 5, but I can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make 6 and 7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Choose two colours of rod, show which numbers can be made, using a table like the one shown: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Then, convert some of the ones you can make to algebra. For example, </a:t>
            </a:r>
          </a:p>
          <a:p>
            <a:r>
              <a:rPr lang="en-GB" dirty="0">
                <a:cs typeface="Calibri"/>
              </a:rPr>
              <a:t>Two green is 6, so we can say 2G = 6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Extension: In the example, it looks like we can make any number bigger than 11.</a:t>
            </a:r>
          </a:p>
          <a:p>
            <a:r>
              <a:rPr lang="en-GB" dirty="0">
                <a:cs typeface="Calibri"/>
              </a:rPr>
              <a:t>Is there a link between the rod colours and the biggest number which can't be made with them?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B04BAE-F93A-4757-819C-BF1C5FB6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834" y="538617"/>
            <a:ext cx="3979652" cy="48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D0A28-EDEF-4E55-BFBB-21A48EA7BEDF}"/>
              </a:ext>
            </a:extLst>
          </p:cNvPr>
          <p:cNvSpPr txBox="1"/>
          <p:nvPr/>
        </p:nvSpPr>
        <p:spPr>
          <a:xfrm>
            <a:off x="1316966" y="4687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Task 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E9F82-E9AC-4C01-863E-5A646EE562F0}"/>
              </a:ext>
            </a:extLst>
          </p:cNvPr>
          <p:cNvSpPr txBox="1"/>
          <p:nvPr/>
        </p:nvSpPr>
        <p:spPr>
          <a:xfrm>
            <a:off x="1100407" y="1014143"/>
            <a:ext cx="6006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I can solve 2 step equations with unknowns on one side.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443DD-4696-42F2-ADA7-F6FBDA625A0E}"/>
              </a:ext>
            </a:extLst>
          </p:cNvPr>
          <p:cNvSpPr txBox="1"/>
          <p:nvPr/>
        </p:nvSpPr>
        <p:spPr>
          <a:xfrm>
            <a:off x="1101306" y="1575758"/>
            <a:ext cx="573369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Using </a:t>
            </a:r>
            <a:r>
              <a:rPr lang="en-GB" dirty="0" err="1"/>
              <a:t>cuisinaire</a:t>
            </a:r>
            <a:r>
              <a:rPr lang="en-GB" dirty="0"/>
              <a:t> rods, make these equations: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                   2 Red   =   4 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                  3 Green + 2 = 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0FE15-646F-48C4-8926-43F64E8F9566}"/>
              </a:ext>
            </a:extLst>
          </p:cNvPr>
          <p:cNvSpPr/>
          <p:nvPr/>
        </p:nvSpPr>
        <p:spPr>
          <a:xfrm>
            <a:off x="5322498" y="1893499"/>
            <a:ext cx="488829" cy="215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124AF-557C-4E9E-B600-88BACC38F9F1}"/>
              </a:ext>
            </a:extLst>
          </p:cNvPr>
          <p:cNvSpPr/>
          <p:nvPr/>
        </p:nvSpPr>
        <p:spPr>
          <a:xfrm>
            <a:off x="5883215" y="1893498"/>
            <a:ext cx="488829" cy="215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A79822-CE92-4D71-ADC6-4CC4620EA2F7}"/>
              </a:ext>
            </a:extLst>
          </p:cNvPr>
          <p:cNvSpPr/>
          <p:nvPr/>
        </p:nvSpPr>
        <p:spPr>
          <a:xfrm>
            <a:off x="5392587" y="2179248"/>
            <a:ext cx="244415" cy="25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5AA4C-54EF-4673-936F-49AE3B401199}"/>
              </a:ext>
            </a:extLst>
          </p:cNvPr>
          <p:cNvSpPr/>
          <p:nvPr/>
        </p:nvSpPr>
        <p:spPr>
          <a:xfrm>
            <a:off x="5637002" y="2179248"/>
            <a:ext cx="244415" cy="25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37FC8-111A-4B06-BB6C-BBBC41C42D22}"/>
              </a:ext>
            </a:extLst>
          </p:cNvPr>
          <p:cNvSpPr/>
          <p:nvPr/>
        </p:nvSpPr>
        <p:spPr>
          <a:xfrm>
            <a:off x="5881417" y="2179247"/>
            <a:ext cx="244415" cy="25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D873C-C92A-40B6-9649-073EE9B38A32}"/>
              </a:ext>
            </a:extLst>
          </p:cNvPr>
          <p:cNvSpPr/>
          <p:nvPr/>
        </p:nvSpPr>
        <p:spPr>
          <a:xfrm>
            <a:off x="6125833" y="2179248"/>
            <a:ext cx="244415" cy="25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3EE56-00F0-4C20-9B92-0E63BA17DB68}"/>
              </a:ext>
            </a:extLst>
          </p:cNvPr>
          <p:cNvSpPr txBox="1"/>
          <p:nvPr/>
        </p:nvSpPr>
        <p:spPr>
          <a:xfrm>
            <a:off x="6403855" y="164495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  The two reds make something of equal length to the 4 single cubes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95A26-0C1F-41E1-BAD3-31C77A486E6F}"/>
              </a:ext>
            </a:extLst>
          </p:cNvPr>
          <p:cNvSpPr/>
          <p:nvPr/>
        </p:nvSpPr>
        <p:spPr>
          <a:xfrm>
            <a:off x="6571530" y="3113775"/>
            <a:ext cx="244415" cy="25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27C5AA-BBD1-4F94-864A-072074199CF6}"/>
              </a:ext>
            </a:extLst>
          </p:cNvPr>
          <p:cNvSpPr/>
          <p:nvPr/>
        </p:nvSpPr>
        <p:spPr>
          <a:xfrm>
            <a:off x="4098624" y="2725588"/>
            <a:ext cx="690113" cy="2444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858A01-2FC2-4C78-A0BE-5BBC0BB5EC43}"/>
              </a:ext>
            </a:extLst>
          </p:cNvPr>
          <p:cNvSpPr/>
          <p:nvPr/>
        </p:nvSpPr>
        <p:spPr>
          <a:xfrm>
            <a:off x="4831869" y="2725587"/>
            <a:ext cx="690113" cy="2444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D2941D-1E39-4DB8-A57F-6A8B0FA991F7}"/>
              </a:ext>
            </a:extLst>
          </p:cNvPr>
          <p:cNvSpPr/>
          <p:nvPr/>
        </p:nvSpPr>
        <p:spPr>
          <a:xfrm>
            <a:off x="5565114" y="2725588"/>
            <a:ext cx="690113" cy="2444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58F4A-1081-4732-8CCF-80C58C3A0DF5}"/>
              </a:ext>
            </a:extLst>
          </p:cNvPr>
          <p:cNvSpPr/>
          <p:nvPr/>
        </p:nvSpPr>
        <p:spPr>
          <a:xfrm>
            <a:off x="6327115" y="2711208"/>
            <a:ext cx="244415" cy="25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29BF34-FF42-45C5-92B6-436F8D389D8A}"/>
              </a:ext>
            </a:extLst>
          </p:cNvPr>
          <p:cNvSpPr/>
          <p:nvPr/>
        </p:nvSpPr>
        <p:spPr>
          <a:xfrm>
            <a:off x="6571530" y="2725586"/>
            <a:ext cx="244415" cy="25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7B666D-4162-4F46-8259-B0BB055E218C}"/>
              </a:ext>
            </a:extLst>
          </p:cNvPr>
          <p:cNvSpPr/>
          <p:nvPr/>
        </p:nvSpPr>
        <p:spPr>
          <a:xfrm>
            <a:off x="4098624" y="3113774"/>
            <a:ext cx="2415395" cy="2587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F7473-A0A4-44A9-9CEB-28C3106B0EAC}"/>
              </a:ext>
            </a:extLst>
          </p:cNvPr>
          <p:cNvSpPr txBox="1"/>
          <p:nvPr/>
        </p:nvSpPr>
        <p:spPr>
          <a:xfrm>
            <a:off x="6866626" y="2654061"/>
            <a:ext cx="22975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The three green and two singles are the same as one orange (ten) and a single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1AA0C4-8DA8-48F4-9718-A8CC9803AD9D}"/>
              </a:ext>
            </a:extLst>
          </p:cNvPr>
          <p:cNvSpPr txBox="1"/>
          <p:nvPr/>
        </p:nvSpPr>
        <p:spPr>
          <a:xfrm>
            <a:off x="1042898" y="3846483"/>
            <a:ext cx="566180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However, now, we will not tell you the colour of the rod! You must find what colour rod makes the right length.</a:t>
            </a:r>
          </a:p>
          <a:p>
            <a:endParaRPr lang="en-GB" dirty="0">
              <a:cs typeface="Calibri"/>
            </a:endParaRPr>
          </a:p>
          <a:p>
            <a:pPr marL="342900" indent="-342900">
              <a:buAutoNum type="arabicParenR"/>
            </a:pPr>
            <a:r>
              <a:rPr lang="en-GB" dirty="0">
                <a:cs typeface="Calibri"/>
              </a:rPr>
              <a:t>2 rods + 3 = 7</a:t>
            </a:r>
          </a:p>
          <a:p>
            <a:pPr marL="342900" indent="-342900">
              <a:buAutoNum type="arabicParenR"/>
            </a:pPr>
            <a:r>
              <a:rPr lang="en-GB" dirty="0">
                <a:cs typeface="Calibri"/>
              </a:rPr>
              <a:t>4 rods + 9 = 13</a:t>
            </a:r>
          </a:p>
          <a:p>
            <a:pPr marL="342900" indent="-342900">
              <a:buAutoNum type="arabicParenR"/>
            </a:pPr>
            <a:r>
              <a:rPr lang="en-GB" dirty="0">
                <a:cs typeface="Calibri"/>
              </a:rPr>
              <a:t>5 rods + 1 = 16</a:t>
            </a:r>
            <a:endParaRPr lang="en-GB" dirty="0"/>
          </a:p>
          <a:p>
            <a:pPr marL="342900" indent="-342900">
              <a:buAutoNum type="arabicParenR"/>
            </a:pPr>
            <a:r>
              <a:rPr lang="en-GB" dirty="0">
                <a:cs typeface="Calibri"/>
              </a:rPr>
              <a:t>3 rods – 6 = 21</a:t>
            </a:r>
          </a:p>
          <a:p>
            <a:pPr marL="342900" indent="-342900">
              <a:buAutoNum type="arabicParenR"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A1953-FACF-4942-9EFD-1FB92A729BB6}"/>
              </a:ext>
            </a:extLst>
          </p:cNvPr>
          <p:cNvSpPr txBox="1"/>
          <p:nvPr/>
        </p:nvSpPr>
        <p:spPr>
          <a:xfrm>
            <a:off x="4348792" y="4593207"/>
            <a:ext cx="422406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Now, there will be more than one answer.</a:t>
            </a:r>
            <a:endParaRPr lang="en-GB" dirty="0"/>
          </a:p>
          <a:p>
            <a:r>
              <a:rPr lang="en-GB" dirty="0">
                <a:cs typeface="Calibri"/>
              </a:rPr>
              <a:t>Try to find them all.</a:t>
            </a:r>
            <a:endParaRPr lang="en-GB" dirty="0"/>
          </a:p>
          <a:p>
            <a:r>
              <a:rPr lang="en-GB" dirty="0"/>
              <a:t>5) 2 rods + 1 different rod = 12</a:t>
            </a:r>
            <a:endParaRPr lang="en-US">
              <a:cs typeface="Calibri"/>
            </a:endParaRPr>
          </a:p>
          <a:p>
            <a:r>
              <a:rPr lang="en-GB" dirty="0">
                <a:cs typeface="Calibri"/>
              </a:rPr>
              <a:t>6) 3 rods + 1 different rod = 10</a:t>
            </a:r>
          </a:p>
          <a:p>
            <a:r>
              <a:rPr lang="en-GB" dirty="0">
                <a:cs typeface="Calibri"/>
              </a:rPr>
              <a:t>7) 5 rods + 2 different rods = 17</a:t>
            </a:r>
          </a:p>
        </p:txBody>
      </p:sp>
    </p:spTree>
    <p:extLst>
      <p:ext uri="{BB962C8B-B14F-4D97-AF65-F5344CB8AC3E}">
        <p14:creationId xmlns:p14="http://schemas.microsoft.com/office/powerpoint/2010/main" val="387420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206A-F461-4647-9B4A-785BB228A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7" y="1475016"/>
            <a:ext cx="2641600" cy="720806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rgbClr val="FF0000"/>
                </a:solidFill>
                <a:highlight>
                  <a:srgbClr val="FFFF00"/>
                </a:highlight>
              </a:rPr>
              <a:t>Pythagoras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6039AE-52A7-9943-8C7A-DD49595A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48" y="41854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pic>
        <p:nvPicPr>
          <p:cNvPr id="1025" name="Picture 4" descr="../../../../../../laurakatan/Downloads/I">
            <a:extLst>
              <a:ext uri="{FF2B5EF4-FFF2-40B4-BE49-F238E27FC236}">
                <a16:creationId xmlns:a16="http://schemas.microsoft.com/office/drawing/2014/main" id="{1B5B7E56-04CC-5942-8524-FBEC3397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8" y="728494"/>
            <a:ext cx="13620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../../../../../../laurakatan/Downloads/I">
            <a:extLst>
              <a:ext uri="{FF2B5EF4-FFF2-40B4-BE49-F238E27FC236}">
                <a16:creationId xmlns:a16="http://schemas.microsoft.com/office/drawing/2014/main" id="{BC2B363A-49D4-4949-9401-3F712658EF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23" y="738750"/>
            <a:ext cx="1355884" cy="101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/var/folders/sh/hm3fx1f15bl07wy5c29p65bw0000gn/T/com.apple.Preview/com.apple.Preview.PasteboardItems/DrqiZ.jpeg">
            <a:extLst>
              <a:ext uri="{FF2B5EF4-FFF2-40B4-BE49-F238E27FC236}">
                <a16:creationId xmlns:a16="http://schemas.microsoft.com/office/drawing/2014/main" id="{84D3B72C-A057-7049-ACEF-5476A3AE2F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2" y="470007"/>
            <a:ext cx="2058353" cy="15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var/folders/sh/hm3fx1f15bl07wy5c29p65bw0000gn/T/com.apple.Preview/com.apple.Preview.PasteboardItems/IMG_0023.JPG">
            <a:extLst>
              <a:ext uri="{FF2B5EF4-FFF2-40B4-BE49-F238E27FC236}">
                <a16:creationId xmlns:a16="http://schemas.microsoft.com/office/drawing/2014/main" id="{E75CF937-7415-4540-8A01-04E77080880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4" y="4144258"/>
            <a:ext cx="1614488" cy="1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/var/folders/sh/hm3fx1f15bl07wy5c29p65bw0000gn/T/com.apple.Preview/com.apple.Preview.PasteboardItems/IMG_0020.JPG">
            <a:extLst>
              <a:ext uri="{FF2B5EF4-FFF2-40B4-BE49-F238E27FC236}">
                <a16:creationId xmlns:a16="http://schemas.microsoft.com/office/drawing/2014/main" id="{DD56464E-1BD8-6D4A-895E-55FA2823732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1235" y="2325855"/>
            <a:ext cx="3590924" cy="29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/var/folders/sh/hm3fx1f15bl07wy5c29p65bw0000gn/T/com.apple.Preview/com.apple.Preview.PasteboardItems/m69O6.jpeg">
            <a:extLst>
              <a:ext uri="{FF2B5EF4-FFF2-40B4-BE49-F238E27FC236}">
                <a16:creationId xmlns:a16="http://schemas.microsoft.com/office/drawing/2014/main" id="{3604E06E-3A19-9744-9776-47294CC4012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85" y="3995330"/>
            <a:ext cx="2151221" cy="161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C00254-2BBB-E449-8C25-E305D60F7A5A}"/>
              </a:ext>
            </a:extLst>
          </p:cNvPr>
          <p:cNvSpPr txBox="1">
            <a:spLocks/>
          </p:cNvSpPr>
          <p:nvPr/>
        </p:nvSpPr>
        <p:spPr>
          <a:xfrm>
            <a:off x="-414152" y="4749572"/>
            <a:ext cx="2641600" cy="720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Square Numbers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FFF237-2C25-E944-A20A-F03D965F7604}"/>
              </a:ext>
            </a:extLst>
          </p:cNvPr>
          <p:cNvSpPr txBox="1">
            <a:spLocks/>
          </p:cNvSpPr>
          <p:nvPr/>
        </p:nvSpPr>
        <p:spPr>
          <a:xfrm>
            <a:off x="2227448" y="3322388"/>
            <a:ext cx="2641600" cy="72080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rgbClr val="FF0000"/>
                </a:solidFill>
                <a:highlight>
                  <a:srgbClr val="FFFF00"/>
                </a:highlight>
              </a:rPr>
              <a:t>Perimeter and Area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EC1D84-F7EC-144D-9829-1E3566F7EF14}"/>
              </a:ext>
            </a:extLst>
          </p:cNvPr>
          <p:cNvSpPr txBox="1">
            <a:spLocks/>
          </p:cNvSpPr>
          <p:nvPr/>
        </p:nvSpPr>
        <p:spPr>
          <a:xfrm>
            <a:off x="5532166" y="1824730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Algebraic equalities and equations</a:t>
            </a:r>
          </a:p>
        </p:txBody>
      </p:sp>
      <p:pic>
        <p:nvPicPr>
          <p:cNvPr id="15" name="Picture 14" descr="/var/folders/sh/hm3fx1f15bl07wy5c29p65bw0000gn/T/com.apple.Preview/com.apple.Preview.PasteboardItems/GhdpR.jpeg">
            <a:extLst>
              <a:ext uri="{FF2B5EF4-FFF2-40B4-BE49-F238E27FC236}">
                <a16:creationId xmlns:a16="http://schemas.microsoft.com/office/drawing/2014/main" id="{8C1597DD-7AFE-E440-AE0F-94A2D375254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0" y="673307"/>
            <a:ext cx="1823085" cy="136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01F37AE-5946-1045-A13F-F83748903D19}"/>
              </a:ext>
            </a:extLst>
          </p:cNvPr>
          <p:cNvSpPr txBox="1">
            <a:spLocks/>
          </p:cNvSpPr>
          <p:nvPr/>
        </p:nvSpPr>
        <p:spPr>
          <a:xfrm>
            <a:off x="1955736" y="1698346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Tessellation</a:t>
            </a:r>
          </a:p>
        </p:txBody>
      </p:sp>
      <p:pic>
        <p:nvPicPr>
          <p:cNvPr id="17" name="Picture 16" descr="/var/folders/sh/hm3fx1f15bl07wy5c29p65bw0000gn/T/com.apple.Preview/com.apple.Preview.PasteboardItems/oh3D3.jpeg">
            <a:extLst>
              <a:ext uri="{FF2B5EF4-FFF2-40B4-BE49-F238E27FC236}">
                <a16:creationId xmlns:a16="http://schemas.microsoft.com/office/drawing/2014/main" id="{16C1421D-21CF-8249-96CF-3128E5E5E62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5" y="2195821"/>
            <a:ext cx="1978720" cy="135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2892C73-9215-544D-B591-360BFA5A5BE2}"/>
              </a:ext>
            </a:extLst>
          </p:cNvPr>
          <p:cNvSpPr txBox="1">
            <a:spLocks/>
          </p:cNvSpPr>
          <p:nvPr/>
        </p:nvSpPr>
        <p:spPr>
          <a:xfrm>
            <a:off x="607681" y="2331969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Bar modelling</a:t>
            </a:r>
          </a:p>
        </p:txBody>
      </p:sp>
      <p:pic>
        <p:nvPicPr>
          <p:cNvPr id="20" name="Picture 19" descr="/var/folders/sh/hm3fx1f15bl07wy5c29p65bw0000gn/T/com.apple.Preview/com.apple.Preview.PasteboardItems/Zkm89.jpeg">
            <a:extLst>
              <a:ext uri="{FF2B5EF4-FFF2-40B4-BE49-F238E27FC236}">
                <a16:creationId xmlns:a16="http://schemas.microsoft.com/office/drawing/2014/main" id="{02A15013-878E-FF4F-BFBB-0F779AF57E4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646" y="2357288"/>
            <a:ext cx="2015462" cy="180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A2D299B-B933-AD43-B8D4-52CA773D2B46}"/>
              </a:ext>
            </a:extLst>
          </p:cNvPr>
          <p:cNvSpPr txBox="1">
            <a:spLocks/>
          </p:cNvSpPr>
          <p:nvPr/>
        </p:nvSpPr>
        <p:spPr>
          <a:xfrm>
            <a:off x="-112251" y="3759623"/>
            <a:ext cx="2641600" cy="720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Equalities and comparisons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2D7AE9-F5AD-5B4B-858A-E6A68960FB9E}"/>
              </a:ext>
            </a:extLst>
          </p:cNvPr>
          <p:cNvSpPr txBox="1">
            <a:spLocks/>
          </p:cNvSpPr>
          <p:nvPr/>
        </p:nvSpPr>
        <p:spPr>
          <a:xfrm>
            <a:off x="4300723" y="368676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9530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91105"/>
            <a:ext cx="88963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60" y="459974"/>
            <a:ext cx="7419384" cy="5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3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7" y="1007606"/>
            <a:ext cx="5056607" cy="4948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562" y="857250"/>
            <a:ext cx="1063870" cy="44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25584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A24A-BB31-9549-9F85-AF1982BD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3950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Deeper Thinking/Problem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EFB6-8C4B-1F4B-B7D9-B22B35032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65" y="1632846"/>
            <a:ext cx="8501903" cy="371377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If the yellow rod = 100%, what is the red rod worth?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sz="1500" dirty="0">
                <a:solidFill>
                  <a:srgbClr val="00B050"/>
                </a:solidFill>
                <a:cs typeface="Adobe Devanagari" panose="02040503050201020203" pitchFamily="18" charset="0"/>
              </a:rPr>
              <a:t>Percentages/fractions/comparing quantities/greater than 100%</a:t>
            </a:r>
            <a:endParaRPr lang="en-GB" sz="1500" dirty="0">
              <a:cs typeface="Adobe Devanagari" panose="02040503050201020203" pitchFamily="18" charset="0"/>
            </a:endParaRPr>
          </a:p>
          <a:p>
            <a:endParaRPr lang="en-GB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  <a:p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Mike said: 'Choose any 5 rods. There will always be at least one case where three of these add together to make a multiple of green’. 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Is this always, sometimes or never true?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sz="1500" dirty="0">
                <a:solidFill>
                  <a:srgbClr val="00B050"/>
                </a:solidFill>
                <a:cs typeface="Adobe Devanagari" panose="02040503050201020203" pitchFamily="18" charset="0"/>
              </a:rPr>
              <a:t>Possible outcomes/ trial and error/ logic/ factors/multiples</a:t>
            </a:r>
            <a:endParaRPr lang="en-GB" sz="1500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  <a:p>
            <a:endParaRPr lang="en-GB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  <a:p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The yellow + black + purple rod make a hollow triangle when put together. 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Which other rods of the same length can also make a hollow triangle?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sz="1500" dirty="0">
                <a:solidFill>
                  <a:srgbClr val="00B050"/>
                </a:solidFill>
                <a:cs typeface="Adobe Devanagari" panose="02040503050201020203" pitchFamily="18" charset="0"/>
              </a:rPr>
              <a:t>Properties of triangles/ possible outcomes/ trial and error/ logic</a:t>
            </a:r>
            <a:endParaRPr lang="en-GB" sz="1500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635" y="5596598"/>
            <a:ext cx="4600575" cy="2051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825" i="1" u="sng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 of </a:t>
            </a:r>
            <a:r>
              <a:rPr lang="en-GB" sz="825" i="1" u="sng">
                <a:solidFill>
                  <a:srgbClr val="22222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ATM Cuisenaire Early Years to KS3 - CPD Day Course</a:t>
            </a:r>
            <a:endParaRPr lang="en-GB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58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1D6C-61A9-6143-8ED2-CCD11BDF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66840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Differentiated by…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algn="ctr">
              <a:buFontTx/>
              <a:buChar char="-"/>
            </a:pPr>
            <a:r>
              <a:rPr lang="en-GB" dirty="0">
                <a:latin typeface="Arial Rounded MT Bold" panose="020F0704030504030204" pitchFamily="34" charset="77"/>
              </a:rPr>
              <a:t>Task-specific use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algn="ctr">
              <a:buFontTx/>
              <a:buChar char="-"/>
            </a:pPr>
            <a:r>
              <a:rPr lang="en-GB" dirty="0">
                <a:latin typeface="Arial Rounded MT Bold" panose="020F0704030504030204" pitchFamily="34" charset="77"/>
              </a:rPr>
              <a:t>Easy access 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FEC76-608A-D249-A345-248A08759D3D}"/>
              </a:ext>
            </a:extLst>
          </p:cNvPr>
          <p:cNvSpPr/>
          <p:nvPr/>
        </p:nvSpPr>
        <p:spPr>
          <a:xfrm>
            <a:off x="126175" y="3883966"/>
            <a:ext cx="8891649" cy="1569660"/>
          </a:xfrm>
          <a:prstGeom prst="rect">
            <a:avLst/>
          </a:prstGeom>
          <a:solidFill>
            <a:srgbClr val="00FD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“Manipulatives may provide support in helping children to explain why strategies work,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helping high attaining students to 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explain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concepts, helping low attaining students to 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concepts.”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Nuffield Foundation (2014)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1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57" y="2202213"/>
            <a:ext cx="8078486" cy="3787952"/>
          </a:xfrm>
          <a:solidFill>
            <a:srgbClr val="00FDFF">
              <a:alpha val="50196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Which tasks stood out for you?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How do the manipulatives aid high, middle and low achievers learning? 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br>
              <a:rPr lang="en-GB" dirty="0">
                <a:latin typeface="Arial Rounded MT Bold" panose="020F0704030504030204" pitchFamily="34" charset="77"/>
              </a:rPr>
            </a:br>
            <a:endParaRPr lang="en-GB" dirty="0">
              <a:latin typeface="Arial Rounded MT Bold" panose="020F0704030504030204" pitchFamily="34" charset="7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757" y="4789836"/>
            <a:ext cx="8078486" cy="1200329"/>
          </a:xfrm>
          <a:prstGeom prst="rect">
            <a:avLst/>
          </a:prstGeom>
          <a:solidFill>
            <a:srgbClr val="00FA00">
              <a:alpha val="5411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How can we incorporate the manipulatives into topics which are notoriously harder to teach using physical objects?</a:t>
            </a:r>
            <a:endParaRPr lang="en-GB" sz="2400" dirty="0">
              <a:latin typeface="Arial Rounded MT Bold" panose="020F070403050403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164CC-2826-40B4-BB4D-9636AEF792D4}"/>
              </a:ext>
            </a:extLst>
          </p:cNvPr>
          <p:cNvSpPr txBox="1"/>
          <p:nvPr/>
        </p:nvSpPr>
        <p:spPr>
          <a:xfrm>
            <a:off x="2476500" y="2413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45385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D48565-119D-2541-9848-FAF3E330724E}"/>
              </a:ext>
            </a:extLst>
          </p:cNvPr>
          <p:cNvSpPr/>
          <p:nvPr/>
        </p:nvSpPr>
        <p:spPr>
          <a:xfrm>
            <a:off x="406541" y="1290658"/>
            <a:ext cx="8330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en-GB" sz="28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creation of positive identities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en-GB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Creating equity </a:t>
            </a:r>
            <a:r>
              <a:rPr lang="en-GB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 the classroom.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CC642-5840-FC4E-95DD-614DD4BD2B23}"/>
              </a:ext>
            </a:extLst>
          </p:cNvPr>
          <p:cNvSpPr/>
          <p:nvPr/>
        </p:nvSpPr>
        <p:spPr>
          <a:xfrm>
            <a:off x="127965" y="401345"/>
            <a:ext cx="424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000000"/>
                </a:solidFill>
                <a:latin typeface="Arial Rounded MT Bold" panose="020F0704030504030204" pitchFamily="34" charset="77"/>
                <a:ea typeface="Times New Roman" panose="02020603050405020304" pitchFamily="18" charset="0"/>
              </a:rPr>
              <a:t>Socio-cultural implications:</a:t>
            </a:r>
            <a:endParaRPr lang="en-GB" sz="2400" u="sng" dirty="0">
              <a:latin typeface="Arial Rounded MT Bold" panose="020F070403050403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C283-C483-5644-B32D-1855A26A6E01}"/>
              </a:ext>
            </a:extLst>
          </p:cNvPr>
          <p:cNvSpPr/>
          <p:nvPr/>
        </p:nvSpPr>
        <p:spPr>
          <a:xfrm>
            <a:off x="406541" y="2675653"/>
            <a:ext cx="8330911" cy="2862322"/>
          </a:xfrm>
          <a:prstGeom prst="rect">
            <a:avLst/>
          </a:prstGeom>
          <a:solidFill>
            <a:srgbClr val="F7F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”Manipulatives may be the focus or vehicle for </a:t>
            </a:r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learning through interaction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Manipulatives therefore may become the subject of dialogue and reasoning, rather than images to be internalized.</a:t>
            </a:r>
          </a:p>
          <a:p>
            <a:pPr algn="ctr">
              <a:spcAft>
                <a:spcPts val="0"/>
              </a:spcAft>
            </a:pPr>
            <a:endParaRPr lang="en-GB" sz="20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Manipulatives have a role in the co-construction of meaning through modelling and argumentation. They are a focus for interaction, which mediates learning cognitively and socially.”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- Nuffield Foundation, 2014</a:t>
            </a:r>
            <a:endParaRPr lang="en-GB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6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653832-3E9D-4A54-8001-DB611F4D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86" y="1588875"/>
            <a:ext cx="6218227" cy="4659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85ABD-0CDC-4F2F-9AAD-296F5942287F}"/>
              </a:ext>
            </a:extLst>
          </p:cNvPr>
          <p:cNvSpPr txBox="1"/>
          <p:nvPr/>
        </p:nvSpPr>
        <p:spPr>
          <a:xfrm>
            <a:off x="355600" y="286434"/>
            <a:ext cx="778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Think / Pair / Share – How might you use this resource with a mixed attainment class?</a:t>
            </a:r>
          </a:p>
        </p:txBody>
      </p:sp>
    </p:spTree>
    <p:extLst>
      <p:ext uri="{BB962C8B-B14F-4D97-AF65-F5344CB8AC3E}">
        <p14:creationId xmlns:p14="http://schemas.microsoft.com/office/powerpoint/2010/main" val="86470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82B09-F3F6-4C2B-BEDB-DBF09DD2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40961"/>
            <a:ext cx="8474652" cy="63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B2FF4-4898-4345-ADBA-EF9F88AF2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7" t="19620" r="10000" b="14505"/>
          <a:stretch/>
        </p:blipFill>
        <p:spPr>
          <a:xfrm>
            <a:off x="555972" y="557821"/>
            <a:ext cx="8032055" cy="3663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DC4AE-C787-471B-BC26-C59B750A2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31" t="37032" r="10137" b="30434"/>
          <a:stretch/>
        </p:blipFill>
        <p:spPr>
          <a:xfrm>
            <a:off x="129886" y="4468247"/>
            <a:ext cx="8884225" cy="2001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F2BB8-C8DE-4DB4-AE31-10B0D9B9B7FD}"/>
              </a:ext>
            </a:extLst>
          </p:cNvPr>
          <p:cNvSpPr txBox="1"/>
          <p:nvPr/>
        </p:nvSpPr>
        <p:spPr>
          <a:xfrm>
            <a:off x="129886" y="49648"/>
            <a:ext cx="737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Task A – Use the 3D Shapes to help you</a:t>
            </a:r>
          </a:p>
        </p:txBody>
      </p:sp>
    </p:spTree>
    <p:extLst>
      <p:ext uri="{BB962C8B-B14F-4D97-AF65-F5344CB8AC3E}">
        <p14:creationId xmlns:p14="http://schemas.microsoft.com/office/powerpoint/2010/main" val="104036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485ABD-0CDC-4F2F-9AAD-296F5942287F}"/>
              </a:ext>
            </a:extLst>
          </p:cNvPr>
          <p:cNvSpPr txBox="1"/>
          <p:nvPr/>
        </p:nvSpPr>
        <p:spPr>
          <a:xfrm>
            <a:off x="355600" y="286434"/>
            <a:ext cx="778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Think / Pair / Share – How might you use this resource with a mixed attainment class?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DAE61-2429-4086-80CE-2DCE9E9C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555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4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6251575"/>
          <a:ext cx="1428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429512" imgH="606552" progId="Word.Document.8">
                  <p:embed/>
                </p:oleObj>
              </mc:Choice>
              <mc:Fallback>
                <p:oleObj name="Document" r:id="rId3" imgW="1429512" imgH="606552" progId="Word.Document.8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51575"/>
                        <a:ext cx="1428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4656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000" b="1"/>
              <a:t>Here is a pattern of squares</a:t>
            </a:r>
          </a:p>
          <a:p>
            <a:endParaRPr lang="en-GB" altLang="en-US" sz="1000"/>
          </a:p>
          <a:p>
            <a:r>
              <a:rPr lang="en-GB" altLang="en-US" sz="2000"/>
              <a:t>The first square has 4 nails; the length of its sides is 1. </a:t>
            </a:r>
          </a:p>
          <a:p>
            <a:endParaRPr lang="en-GB" altLang="en-US" sz="2000"/>
          </a:p>
          <a:p>
            <a:r>
              <a:rPr lang="en-GB" altLang="en-US" sz="2000"/>
              <a:t>The second square has 8 nails on the edges and 1 nail inside; the length of its side is 2.</a:t>
            </a:r>
          </a:p>
          <a:p>
            <a:r>
              <a:rPr lang="en-GB" altLang="en-US" sz="2000"/>
              <a:t> </a:t>
            </a:r>
          </a:p>
          <a:p>
            <a:r>
              <a:rPr lang="en-GB" altLang="en-US" sz="2000"/>
              <a:t>The third square has 12 edge nails and 4 inside nails</a:t>
            </a:r>
          </a:p>
          <a:p>
            <a:endParaRPr lang="en-US" altLang="en-US" sz="20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7338"/>
            <a:ext cx="4089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76200" y="-228600"/>
          <a:ext cx="89154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846064" imgH="752856" progId="Word.Document.8">
                  <p:embed/>
                </p:oleObj>
              </mc:Choice>
              <mc:Fallback>
                <p:oleObj name="Document" r:id="rId6" imgW="5846064" imgH="752856" progId="Word.Document.8">
                  <p:embed/>
                  <p:pic>
                    <p:nvPicPr>
                      <p:cNvPr id="20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228600"/>
                        <a:ext cx="89154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11188" y="5084763"/>
            <a:ext cx="76977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000"/>
          </a:p>
          <a:p>
            <a:r>
              <a:rPr lang="en-GB" altLang="en-US" sz="2000"/>
              <a:t>You can continue this pattern and count the nails on the edges and inside each square.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5266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z="2000" b="1"/>
              <a:t>How many edge nails and how many inside nails does a square with side 12 have? </a:t>
            </a:r>
          </a:p>
          <a:p>
            <a:pPr marL="457200" indent="-457200">
              <a:buFontTx/>
              <a:buAutoNum type="arabicPeriod"/>
            </a:pPr>
            <a:endParaRPr lang="en-GB" altLang="en-US" sz="2000" b="1"/>
          </a:p>
          <a:p>
            <a:pPr marL="457200" indent="-457200">
              <a:buFontTx/>
              <a:buAutoNum type="arabicPeriod"/>
            </a:pPr>
            <a:r>
              <a:rPr lang="en-GB" altLang="en-US" sz="2000" b="1"/>
              <a:t>Explain whether or not there is a square with 2025 inner nails.</a:t>
            </a:r>
          </a:p>
          <a:p>
            <a:pPr marL="457200" indent="-457200">
              <a:buFontTx/>
              <a:buAutoNum type="arabicPeriod"/>
            </a:pPr>
            <a:endParaRPr lang="en-GB" altLang="en-US" sz="2000" b="1"/>
          </a:p>
          <a:p>
            <a:pPr marL="457200" indent="-457200">
              <a:buFontTx/>
              <a:buAutoNum type="arabicPeriod"/>
            </a:pPr>
            <a:r>
              <a:rPr lang="en-GB" altLang="en-US" sz="2000" b="1"/>
              <a:t>Is there a square with the same number of edge nails as inner nails</a:t>
            </a:r>
          </a:p>
          <a:p>
            <a:pPr marL="457200" indent="-457200"/>
            <a:endParaRPr lang="en-GB" alt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6200" y="-228600"/>
          <a:ext cx="89154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46064" imgH="752856" progId="Word.Document.8">
                  <p:embed/>
                </p:oleObj>
              </mc:Choice>
              <mc:Fallback>
                <p:oleObj name="Document" r:id="rId2" imgW="5846064" imgH="752856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228600"/>
                        <a:ext cx="89154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86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1337</Words>
  <Application>Microsoft Office PowerPoint</Application>
  <PresentationFormat>On-screen Show (4:3)</PresentationFormat>
  <Paragraphs>153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Caslon Pro Bold</vt:lpstr>
      <vt:lpstr>Arial</vt:lpstr>
      <vt:lpstr>Arial Rounded MT Bold</vt:lpstr>
      <vt:lpstr>Calibri</vt:lpstr>
      <vt:lpstr>Calibri Light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notice?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Pythagoras</vt:lpstr>
      <vt:lpstr>PowerPoint Presentation</vt:lpstr>
      <vt:lpstr>PowerPoint Presentation</vt:lpstr>
      <vt:lpstr>PowerPoint Presentation</vt:lpstr>
      <vt:lpstr>Deeper Thinking/Problem Solving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Katan</dc:creator>
  <cp:lastModifiedBy>Helen Hindle</cp:lastModifiedBy>
  <cp:revision>16</cp:revision>
  <cp:lastPrinted>2019-01-26T08:10:31Z</cp:lastPrinted>
  <dcterms:created xsi:type="dcterms:W3CDTF">2019-01-25T17:21:28Z</dcterms:created>
  <dcterms:modified xsi:type="dcterms:W3CDTF">2022-07-03T17:01:13Z</dcterms:modified>
</cp:coreProperties>
</file>