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458" r:id="rId2"/>
    <p:sldId id="370" r:id="rId3"/>
    <p:sldId id="346" r:id="rId4"/>
    <p:sldId id="383" r:id="rId5"/>
    <p:sldId id="287" r:id="rId6"/>
    <p:sldId id="286" r:id="rId7"/>
    <p:sldId id="483" r:id="rId8"/>
    <p:sldId id="484" r:id="rId9"/>
    <p:sldId id="342" r:id="rId10"/>
    <p:sldId id="384" r:id="rId11"/>
    <p:sldId id="374" r:id="rId12"/>
    <p:sldId id="459" r:id="rId13"/>
    <p:sldId id="461" r:id="rId14"/>
    <p:sldId id="385" r:id="rId15"/>
    <p:sldId id="355" r:id="rId16"/>
    <p:sldId id="360" r:id="rId17"/>
    <p:sldId id="392" r:id="rId18"/>
    <p:sldId id="409" r:id="rId19"/>
    <p:sldId id="443" r:id="rId20"/>
    <p:sldId id="473" r:id="rId21"/>
    <p:sldId id="371" r:id="rId22"/>
    <p:sldId id="382" r:id="rId23"/>
    <p:sldId id="485" r:id="rId24"/>
    <p:sldId id="486" r:id="rId25"/>
    <p:sldId id="487" r:id="rId26"/>
    <p:sldId id="488" r:id="rId27"/>
    <p:sldId id="361" r:id="rId28"/>
    <p:sldId id="433" r:id="rId29"/>
    <p:sldId id="435" r:id="rId30"/>
    <p:sldId id="413" r:id="rId31"/>
    <p:sldId id="377" r:id="rId32"/>
    <p:sldId id="378" r:id="rId33"/>
    <p:sldId id="379" r:id="rId34"/>
    <p:sldId id="380" r:id="rId35"/>
    <p:sldId id="381" r:id="rId36"/>
    <p:sldId id="465" r:id="rId37"/>
    <p:sldId id="349" r:id="rId38"/>
    <p:sldId id="312" r:id="rId3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532" autoAdjust="0"/>
  </p:normalViewPr>
  <p:slideViewPr>
    <p:cSldViewPr snapToGrid="0">
      <p:cViewPr varScale="1">
        <p:scale>
          <a:sx n="67" d="100"/>
          <a:sy n="67" d="100"/>
        </p:scale>
        <p:origin x="897"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0288" tIns="45144" rIns="90288" bIns="45144" rtlCol="0"/>
          <a:lstStyle>
            <a:lvl1pPr algn="l">
              <a:defRPr sz="1200"/>
            </a:lvl1pPr>
          </a:lstStyle>
          <a:p>
            <a:endParaRPr lang="en-GB"/>
          </a:p>
        </p:txBody>
      </p:sp>
      <p:sp>
        <p:nvSpPr>
          <p:cNvPr id="3" name="Date Placeholder 2"/>
          <p:cNvSpPr>
            <a:spLocks noGrp="1"/>
          </p:cNvSpPr>
          <p:nvPr>
            <p:ph type="dt" idx="1"/>
          </p:nvPr>
        </p:nvSpPr>
        <p:spPr>
          <a:xfrm>
            <a:off x="3850444" y="0"/>
            <a:ext cx="2945659" cy="498056"/>
          </a:xfrm>
          <a:prstGeom prst="rect">
            <a:avLst/>
          </a:prstGeom>
        </p:spPr>
        <p:txBody>
          <a:bodyPr vert="horz" lIns="90288" tIns="45144" rIns="90288" bIns="45144" rtlCol="0"/>
          <a:lstStyle>
            <a:lvl1pPr algn="r">
              <a:defRPr sz="1200"/>
            </a:lvl1pPr>
          </a:lstStyle>
          <a:p>
            <a:fld id="{05E328FB-64CF-4504-9F9F-B4946CB0E535}" type="datetimeFigureOut">
              <a:rPr lang="en-GB" smtClean="0"/>
              <a:t>04/07/2022</a:t>
            </a:fld>
            <a:endParaRPr lang="en-GB"/>
          </a:p>
        </p:txBody>
      </p:sp>
      <p:sp>
        <p:nvSpPr>
          <p:cNvPr id="4" name="Slide Image Placeholder 3"/>
          <p:cNvSpPr>
            <a:spLocks noGrp="1" noRot="1" noChangeAspect="1"/>
          </p:cNvSpPr>
          <p:nvPr>
            <p:ph type="sldImg" idx="2"/>
          </p:nvPr>
        </p:nvSpPr>
        <p:spPr>
          <a:xfrm>
            <a:off x="1166813" y="1241425"/>
            <a:ext cx="4465637" cy="3349625"/>
          </a:xfrm>
          <a:prstGeom prst="rect">
            <a:avLst/>
          </a:prstGeom>
          <a:noFill/>
          <a:ln w="12700">
            <a:solidFill>
              <a:prstClr val="black"/>
            </a:solidFill>
          </a:ln>
        </p:spPr>
        <p:txBody>
          <a:bodyPr vert="horz" lIns="90288" tIns="45144" rIns="90288" bIns="45144" rtlCol="0" anchor="ctr"/>
          <a:lstStyle/>
          <a:p>
            <a:endParaRPr lang="en-GB"/>
          </a:p>
        </p:txBody>
      </p:sp>
      <p:sp>
        <p:nvSpPr>
          <p:cNvPr id="5" name="Notes Placeholder 4"/>
          <p:cNvSpPr>
            <a:spLocks noGrp="1"/>
          </p:cNvSpPr>
          <p:nvPr>
            <p:ph type="body" sz="quarter" idx="3"/>
          </p:nvPr>
        </p:nvSpPr>
        <p:spPr>
          <a:xfrm>
            <a:off x="679768" y="4777197"/>
            <a:ext cx="5438140" cy="3908614"/>
          </a:xfrm>
          <a:prstGeom prst="rect">
            <a:avLst/>
          </a:prstGeom>
        </p:spPr>
        <p:txBody>
          <a:bodyPr vert="horz" lIns="90288" tIns="45144" rIns="90288" bIns="45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5"/>
            <a:ext cx="2945659" cy="498055"/>
          </a:xfrm>
          <a:prstGeom prst="rect">
            <a:avLst/>
          </a:prstGeom>
        </p:spPr>
        <p:txBody>
          <a:bodyPr vert="horz" lIns="90288" tIns="45144" rIns="90288" bIns="45144"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0288" tIns="45144" rIns="90288" bIns="45144" rtlCol="0" anchor="b"/>
          <a:lstStyle>
            <a:lvl1pPr algn="r">
              <a:defRPr sz="1200"/>
            </a:lvl1pPr>
          </a:lstStyle>
          <a:p>
            <a:fld id="{2D34B835-52F8-4C38-BAFC-35F74EE7F068}" type="slidenum">
              <a:rPr lang="en-GB" smtClean="0"/>
              <a:t>‹#›</a:t>
            </a:fld>
            <a:endParaRPr lang="en-GB"/>
          </a:p>
        </p:txBody>
      </p:sp>
    </p:spTree>
    <p:extLst>
      <p:ext uri="{BB962C8B-B14F-4D97-AF65-F5344CB8AC3E}">
        <p14:creationId xmlns:p14="http://schemas.microsoft.com/office/powerpoint/2010/main" val="359918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34B835-52F8-4C38-BAFC-35F74EE7F068}" type="slidenum">
              <a:rPr lang="en-GB" smtClean="0"/>
              <a:t>2</a:t>
            </a:fld>
            <a:endParaRPr lang="en-GB"/>
          </a:p>
        </p:txBody>
      </p:sp>
    </p:spTree>
    <p:extLst>
      <p:ext uri="{BB962C8B-B14F-4D97-AF65-F5344CB8AC3E}">
        <p14:creationId xmlns:p14="http://schemas.microsoft.com/office/powerpoint/2010/main" val="2313881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an open starter activity</a:t>
            </a:r>
          </a:p>
        </p:txBody>
      </p:sp>
      <p:sp>
        <p:nvSpPr>
          <p:cNvPr id="4" name="Slide Number Placeholder 3"/>
          <p:cNvSpPr>
            <a:spLocks noGrp="1"/>
          </p:cNvSpPr>
          <p:nvPr>
            <p:ph type="sldNum" sz="quarter" idx="10"/>
          </p:nvPr>
        </p:nvSpPr>
        <p:spPr/>
        <p:txBody>
          <a:bodyPr/>
          <a:lstStyle/>
          <a:p>
            <a:fld id="{2D34B835-52F8-4C38-BAFC-35F74EE7F068}" type="slidenum">
              <a:rPr lang="en-GB" smtClean="0"/>
              <a:t>19</a:t>
            </a:fld>
            <a:endParaRPr lang="en-GB"/>
          </a:p>
        </p:txBody>
      </p:sp>
    </p:spTree>
    <p:extLst>
      <p:ext uri="{BB962C8B-B14F-4D97-AF65-F5344CB8AC3E}">
        <p14:creationId xmlns:p14="http://schemas.microsoft.com/office/powerpoint/2010/main" val="3436001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34B835-52F8-4C38-BAFC-35F74EE7F068}" type="slidenum">
              <a:rPr lang="en-GB" smtClean="0"/>
              <a:t>21</a:t>
            </a:fld>
            <a:endParaRPr lang="en-GB"/>
          </a:p>
        </p:txBody>
      </p:sp>
    </p:spTree>
    <p:extLst>
      <p:ext uri="{BB962C8B-B14F-4D97-AF65-F5344CB8AC3E}">
        <p14:creationId xmlns:p14="http://schemas.microsoft.com/office/powerpoint/2010/main" val="2612960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34B835-52F8-4C38-BAFC-35F74EE7F068}" type="slidenum">
              <a:rPr lang="en-GB" smtClean="0"/>
              <a:t>22</a:t>
            </a:fld>
            <a:endParaRPr lang="en-GB"/>
          </a:p>
        </p:txBody>
      </p:sp>
    </p:spTree>
    <p:extLst>
      <p:ext uri="{BB962C8B-B14F-4D97-AF65-F5344CB8AC3E}">
        <p14:creationId xmlns:p14="http://schemas.microsoft.com/office/powerpoint/2010/main" val="2807029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of a differentiated main activity.</a:t>
            </a:r>
          </a:p>
          <a:p>
            <a:endParaRPr lang="en-GB" dirty="0"/>
          </a:p>
        </p:txBody>
      </p:sp>
      <p:sp>
        <p:nvSpPr>
          <p:cNvPr id="4" name="Slide Number Placeholder 3"/>
          <p:cNvSpPr>
            <a:spLocks noGrp="1"/>
          </p:cNvSpPr>
          <p:nvPr>
            <p:ph type="sldNum" sz="quarter" idx="10"/>
          </p:nvPr>
        </p:nvSpPr>
        <p:spPr/>
        <p:txBody>
          <a:bodyPr/>
          <a:lstStyle/>
          <a:p>
            <a:fld id="{2D34B835-52F8-4C38-BAFC-35F74EE7F068}" type="slidenum">
              <a:rPr lang="en-GB" smtClean="0"/>
              <a:t>23</a:t>
            </a:fld>
            <a:endParaRPr lang="en-GB"/>
          </a:p>
        </p:txBody>
      </p:sp>
    </p:spTree>
    <p:extLst>
      <p:ext uri="{BB962C8B-B14F-4D97-AF65-F5344CB8AC3E}">
        <p14:creationId xmlns:p14="http://schemas.microsoft.com/office/powerpoint/2010/main" val="3760269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of a differentiated main activity.</a:t>
            </a:r>
          </a:p>
          <a:p>
            <a:endParaRPr lang="en-GB" dirty="0"/>
          </a:p>
        </p:txBody>
      </p:sp>
      <p:sp>
        <p:nvSpPr>
          <p:cNvPr id="4" name="Slide Number Placeholder 3"/>
          <p:cNvSpPr>
            <a:spLocks noGrp="1"/>
          </p:cNvSpPr>
          <p:nvPr>
            <p:ph type="sldNum" sz="quarter" idx="10"/>
          </p:nvPr>
        </p:nvSpPr>
        <p:spPr/>
        <p:txBody>
          <a:bodyPr/>
          <a:lstStyle/>
          <a:p>
            <a:fld id="{2D34B835-52F8-4C38-BAFC-35F74EE7F068}" type="slidenum">
              <a:rPr lang="en-GB" smtClean="0"/>
              <a:t>24</a:t>
            </a:fld>
            <a:endParaRPr lang="en-GB"/>
          </a:p>
        </p:txBody>
      </p:sp>
    </p:spTree>
    <p:extLst>
      <p:ext uri="{BB962C8B-B14F-4D97-AF65-F5344CB8AC3E}">
        <p14:creationId xmlns:p14="http://schemas.microsoft.com/office/powerpoint/2010/main" val="717539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of a differentiated main activity.</a:t>
            </a:r>
          </a:p>
          <a:p>
            <a:endParaRPr lang="en-GB" dirty="0"/>
          </a:p>
        </p:txBody>
      </p:sp>
      <p:sp>
        <p:nvSpPr>
          <p:cNvPr id="4" name="Slide Number Placeholder 3"/>
          <p:cNvSpPr>
            <a:spLocks noGrp="1"/>
          </p:cNvSpPr>
          <p:nvPr>
            <p:ph type="sldNum" sz="quarter" idx="10"/>
          </p:nvPr>
        </p:nvSpPr>
        <p:spPr/>
        <p:txBody>
          <a:bodyPr/>
          <a:lstStyle/>
          <a:p>
            <a:fld id="{2D34B835-52F8-4C38-BAFC-35F74EE7F068}" type="slidenum">
              <a:rPr lang="en-GB" smtClean="0"/>
              <a:t>25</a:t>
            </a:fld>
            <a:endParaRPr lang="en-GB"/>
          </a:p>
        </p:txBody>
      </p:sp>
    </p:spTree>
    <p:extLst>
      <p:ext uri="{BB962C8B-B14F-4D97-AF65-F5344CB8AC3E}">
        <p14:creationId xmlns:p14="http://schemas.microsoft.com/office/powerpoint/2010/main" val="2343532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1235075"/>
            <a:ext cx="4440237" cy="3330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of a differentiated main activity.</a:t>
            </a:r>
          </a:p>
          <a:p>
            <a:endParaRPr lang="en-GB" dirty="0"/>
          </a:p>
        </p:txBody>
      </p:sp>
      <p:sp>
        <p:nvSpPr>
          <p:cNvPr id="4" name="Slide Number Placeholder 3"/>
          <p:cNvSpPr>
            <a:spLocks noGrp="1"/>
          </p:cNvSpPr>
          <p:nvPr>
            <p:ph type="sldNum" sz="quarter" idx="10"/>
          </p:nvPr>
        </p:nvSpPr>
        <p:spPr/>
        <p:txBody>
          <a:bodyPr/>
          <a:lstStyle/>
          <a:p>
            <a:fld id="{2D34B835-52F8-4C38-BAFC-35F74EE7F068}" type="slidenum">
              <a:rPr lang="en-GB" smtClean="0"/>
              <a:t>26</a:t>
            </a:fld>
            <a:endParaRPr lang="en-GB"/>
          </a:p>
        </p:txBody>
      </p:sp>
    </p:spTree>
    <p:extLst>
      <p:ext uri="{BB962C8B-B14F-4D97-AF65-F5344CB8AC3E}">
        <p14:creationId xmlns:p14="http://schemas.microsoft.com/office/powerpoint/2010/main" val="2362000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of a strategy for student reflection.</a:t>
            </a:r>
          </a:p>
          <a:p>
            <a:endParaRPr lang="en-GB" dirty="0"/>
          </a:p>
        </p:txBody>
      </p:sp>
      <p:sp>
        <p:nvSpPr>
          <p:cNvPr id="4" name="Slide Number Placeholder 3"/>
          <p:cNvSpPr>
            <a:spLocks noGrp="1"/>
          </p:cNvSpPr>
          <p:nvPr>
            <p:ph type="sldNum" sz="quarter" idx="10"/>
          </p:nvPr>
        </p:nvSpPr>
        <p:spPr/>
        <p:txBody>
          <a:bodyPr/>
          <a:lstStyle/>
          <a:p>
            <a:fld id="{2D34B835-52F8-4C38-BAFC-35F74EE7F068}" type="slidenum">
              <a:rPr lang="en-GB" smtClean="0"/>
              <a:t>28</a:t>
            </a:fld>
            <a:endParaRPr lang="en-GB"/>
          </a:p>
        </p:txBody>
      </p:sp>
    </p:spTree>
    <p:extLst>
      <p:ext uri="{BB962C8B-B14F-4D97-AF65-F5344CB8AC3E}">
        <p14:creationId xmlns:p14="http://schemas.microsoft.com/office/powerpoint/2010/main" val="1803543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r>
              <a:rPr lang="en-GB" dirty="0"/>
              <a:t>Setting a challenge question after marking an assessment.</a:t>
            </a:r>
          </a:p>
        </p:txBody>
      </p:sp>
      <p:sp>
        <p:nvSpPr>
          <p:cNvPr id="4" name="Slide Number Placeholder 3"/>
          <p:cNvSpPr>
            <a:spLocks noGrp="1"/>
          </p:cNvSpPr>
          <p:nvPr>
            <p:ph type="sldNum" sz="quarter" idx="10"/>
          </p:nvPr>
        </p:nvSpPr>
        <p:spPr/>
        <p:txBody>
          <a:bodyPr/>
          <a:lstStyle/>
          <a:p>
            <a:fld id="{2D34B835-52F8-4C38-BAFC-35F74EE7F068}" type="slidenum">
              <a:rPr lang="en-GB" smtClean="0"/>
              <a:t>29</a:t>
            </a:fld>
            <a:endParaRPr lang="en-GB"/>
          </a:p>
        </p:txBody>
      </p:sp>
    </p:spTree>
    <p:extLst>
      <p:ext uri="{BB962C8B-B14F-4D97-AF65-F5344CB8AC3E}">
        <p14:creationId xmlns:p14="http://schemas.microsoft.com/office/powerpoint/2010/main" val="3842452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a strategy for student reflection.</a:t>
            </a:r>
          </a:p>
          <a:p>
            <a:endParaRPr lang="en-GB" dirty="0"/>
          </a:p>
        </p:txBody>
      </p:sp>
      <p:sp>
        <p:nvSpPr>
          <p:cNvPr id="4" name="Slide Number Placeholder 3"/>
          <p:cNvSpPr>
            <a:spLocks noGrp="1"/>
          </p:cNvSpPr>
          <p:nvPr>
            <p:ph type="sldNum" sz="quarter" idx="10"/>
          </p:nvPr>
        </p:nvSpPr>
        <p:spPr/>
        <p:txBody>
          <a:bodyPr/>
          <a:lstStyle/>
          <a:p>
            <a:fld id="{2D34B835-52F8-4C38-BAFC-35F74EE7F068}" type="slidenum">
              <a:rPr lang="en-GB" smtClean="0"/>
              <a:t>30</a:t>
            </a:fld>
            <a:endParaRPr lang="en-GB"/>
          </a:p>
        </p:txBody>
      </p:sp>
    </p:spTree>
    <p:extLst>
      <p:ext uri="{BB962C8B-B14F-4D97-AF65-F5344CB8AC3E}">
        <p14:creationId xmlns:p14="http://schemas.microsoft.com/office/powerpoint/2010/main" val="2142245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r>
              <a:rPr lang="en-GB" dirty="0"/>
              <a:t>This is a sticker that goes on the front of our pupils’ exercise books.</a:t>
            </a:r>
          </a:p>
        </p:txBody>
      </p:sp>
      <p:sp>
        <p:nvSpPr>
          <p:cNvPr id="4" name="Slide Number Placeholder 3"/>
          <p:cNvSpPr>
            <a:spLocks noGrp="1"/>
          </p:cNvSpPr>
          <p:nvPr>
            <p:ph type="sldNum" sz="quarter" idx="10"/>
          </p:nvPr>
        </p:nvSpPr>
        <p:spPr/>
        <p:txBody>
          <a:bodyPr/>
          <a:lstStyle/>
          <a:p>
            <a:fld id="{2D34B835-52F8-4C38-BAFC-35F74EE7F068}" type="slidenum">
              <a:rPr lang="en-GB" smtClean="0"/>
              <a:t>4</a:t>
            </a:fld>
            <a:endParaRPr lang="en-GB"/>
          </a:p>
        </p:txBody>
      </p:sp>
    </p:spTree>
    <p:extLst>
      <p:ext uri="{BB962C8B-B14F-4D97-AF65-F5344CB8AC3E}">
        <p14:creationId xmlns:p14="http://schemas.microsoft.com/office/powerpoint/2010/main" val="4260122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a strategy for student reflection.</a:t>
            </a:r>
          </a:p>
          <a:p>
            <a:endParaRPr lang="en-GB" dirty="0"/>
          </a:p>
        </p:txBody>
      </p:sp>
      <p:sp>
        <p:nvSpPr>
          <p:cNvPr id="4" name="Slide Number Placeholder 3"/>
          <p:cNvSpPr>
            <a:spLocks noGrp="1"/>
          </p:cNvSpPr>
          <p:nvPr>
            <p:ph type="sldNum" sz="quarter" idx="10"/>
          </p:nvPr>
        </p:nvSpPr>
        <p:spPr/>
        <p:txBody>
          <a:bodyPr/>
          <a:lstStyle/>
          <a:p>
            <a:fld id="{2D34B835-52F8-4C38-BAFC-35F74EE7F068}" type="slidenum">
              <a:rPr lang="en-GB" smtClean="0"/>
              <a:t>31</a:t>
            </a:fld>
            <a:endParaRPr lang="en-GB"/>
          </a:p>
        </p:txBody>
      </p:sp>
    </p:spTree>
    <p:extLst>
      <p:ext uri="{BB962C8B-B14F-4D97-AF65-F5344CB8AC3E}">
        <p14:creationId xmlns:p14="http://schemas.microsoft.com/office/powerpoint/2010/main" val="187641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of a strategy for student reflection.</a:t>
            </a:r>
          </a:p>
          <a:p>
            <a:endParaRPr lang="en-GB" dirty="0"/>
          </a:p>
        </p:txBody>
      </p:sp>
      <p:sp>
        <p:nvSpPr>
          <p:cNvPr id="4" name="Slide Number Placeholder 3"/>
          <p:cNvSpPr>
            <a:spLocks noGrp="1"/>
          </p:cNvSpPr>
          <p:nvPr>
            <p:ph type="sldNum" sz="quarter" idx="10"/>
          </p:nvPr>
        </p:nvSpPr>
        <p:spPr/>
        <p:txBody>
          <a:bodyPr/>
          <a:lstStyle/>
          <a:p>
            <a:fld id="{2D34B835-52F8-4C38-BAFC-35F74EE7F068}" type="slidenum">
              <a:rPr lang="en-GB" smtClean="0"/>
              <a:t>32</a:t>
            </a:fld>
            <a:endParaRPr lang="en-GB"/>
          </a:p>
        </p:txBody>
      </p:sp>
    </p:spTree>
    <p:extLst>
      <p:ext uri="{BB962C8B-B14F-4D97-AF65-F5344CB8AC3E}">
        <p14:creationId xmlns:p14="http://schemas.microsoft.com/office/powerpoint/2010/main" val="2130860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of a strategy for student reflection.</a:t>
            </a:r>
          </a:p>
          <a:p>
            <a:endParaRPr lang="en-GB" dirty="0"/>
          </a:p>
        </p:txBody>
      </p:sp>
      <p:sp>
        <p:nvSpPr>
          <p:cNvPr id="4" name="Slide Number Placeholder 3"/>
          <p:cNvSpPr>
            <a:spLocks noGrp="1"/>
          </p:cNvSpPr>
          <p:nvPr>
            <p:ph type="sldNum" sz="quarter" idx="10"/>
          </p:nvPr>
        </p:nvSpPr>
        <p:spPr/>
        <p:txBody>
          <a:bodyPr/>
          <a:lstStyle/>
          <a:p>
            <a:fld id="{2D34B835-52F8-4C38-BAFC-35F74EE7F068}" type="slidenum">
              <a:rPr lang="en-GB" smtClean="0"/>
              <a:t>33</a:t>
            </a:fld>
            <a:endParaRPr lang="en-GB"/>
          </a:p>
        </p:txBody>
      </p:sp>
    </p:spTree>
    <p:extLst>
      <p:ext uri="{BB962C8B-B14F-4D97-AF65-F5344CB8AC3E}">
        <p14:creationId xmlns:p14="http://schemas.microsoft.com/office/powerpoint/2010/main" val="3657388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of a strategy for student reflection.</a:t>
            </a:r>
          </a:p>
          <a:p>
            <a:endParaRPr lang="en-GB" dirty="0"/>
          </a:p>
        </p:txBody>
      </p:sp>
      <p:sp>
        <p:nvSpPr>
          <p:cNvPr id="4" name="Slide Number Placeholder 3"/>
          <p:cNvSpPr>
            <a:spLocks noGrp="1"/>
          </p:cNvSpPr>
          <p:nvPr>
            <p:ph type="sldNum" sz="quarter" idx="10"/>
          </p:nvPr>
        </p:nvSpPr>
        <p:spPr/>
        <p:txBody>
          <a:bodyPr/>
          <a:lstStyle/>
          <a:p>
            <a:fld id="{D9E122DE-6105-4B05-94EA-D3C63C1D11D5}" type="slidenum">
              <a:rPr lang="en-GB" smtClean="0"/>
              <a:t>34</a:t>
            </a:fld>
            <a:endParaRPr lang="en-GB" dirty="0"/>
          </a:p>
        </p:txBody>
      </p:sp>
    </p:spTree>
    <p:extLst>
      <p:ext uri="{BB962C8B-B14F-4D97-AF65-F5344CB8AC3E}">
        <p14:creationId xmlns:p14="http://schemas.microsoft.com/office/powerpoint/2010/main" val="156601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of a strategy for student reflection.</a:t>
            </a:r>
          </a:p>
          <a:p>
            <a:endParaRPr lang="en-GB" dirty="0"/>
          </a:p>
        </p:txBody>
      </p:sp>
      <p:sp>
        <p:nvSpPr>
          <p:cNvPr id="4" name="Slide Number Placeholder 3"/>
          <p:cNvSpPr>
            <a:spLocks noGrp="1"/>
          </p:cNvSpPr>
          <p:nvPr>
            <p:ph type="sldNum" sz="quarter" idx="10"/>
          </p:nvPr>
        </p:nvSpPr>
        <p:spPr/>
        <p:txBody>
          <a:bodyPr/>
          <a:lstStyle/>
          <a:p>
            <a:fld id="{2D34B835-52F8-4C38-BAFC-35F74EE7F068}" type="slidenum">
              <a:rPr lang="en-GB" smtClean="0"/>
              <a:t>35</a:t>
            </a:fld>
            <a:endParaRPr lang="en-GB"/>
          </a:p>
        </p:txBody>
      </p:sp>
    </p:spTree>
    <p:extLst>
      <p:ext uri="{BB962C8B-B14F-4D97-AF65-F5344CB8AC3E}">
        <p14:creationId xmlns:p14="http://schemas.microsoft.com/office/powerpoint/2010/main" val="3297438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of a strategy for student reflection.</a:t>
            </a:r>
          </a:p>
          <a:p>
            <a:endParaRPr lang="en-GB" dirty="0"/>
          </a:p>
        </p:txBody>
      </p:sp>
      <p:sp>
        <p:nvSpPr>
          <p:cNvPr id="4" name="Slide Number Placeholder 3"/>
          <p:cNvSpPr>
            <a:spLocks noGrp="1"/>
          </p:cNvSpPr>
          <p:nvPr>
            <p:ph type="sldNum" sz="quarter" idx="10"/>
          </p:nvPr>
        </p:nvSpPr>
        <p:spPr/>
        <p:txBody>
          <a:bodyPr/>
          <a:lstStyle/>
          <a:p>
            <a:fld id="{2D34B835-52F8-4C38-BAFC-35F74EE7F068}" type="slidenum">
              <a:rPr lang="en-GB" smtClean="0"/>
              <a:t>36</a:t>
            </a:fld>
            <a:endParaRPr lang="en-GB"/>
          </a:p>
        </p:txBody>
      </p:sp>
    </p:spTree>
    <p:extLst>
      <p:ext uri="{BB962C8B-B14F-4D97-AF65-F5344CB8AC3E}">
        <p14:creationId xmlns:p14="http://schemas.microsoft.com/office/powerpoint/2010/main" val="2299852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C41637F2-0520-49CB-8A51-D7E8C96AFE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C4ADFF02-EC07-4244-939B-ADB3EA2013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148" name="Slide Number Placeholder 3">
            <a:extLst>
              <a:ext uri="{FF2B5EF4-FFF2-40B4-BE49-F238E27FC236}">
                <a16:creationId xmlns:a16="http://schemas.microsoft.com/office/drawing/2014/main" id="{4F4068E1-2F09-41C1-8235-85CC631809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34A5183-7085-460E-9799-DD64F442750E}" type="slidenum">
              <a:rPr lang="en-GB" altLang="en-US" smtClean="0"/>
              <a:pPr/>
              <a:t>37</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7F30BB-9C90-4675-AC2E-3A1E236C6B3E}" type="slidenum">
              <a:rPr lang="en-GB" smtClean="0"/>
              <a:t>7</a:t>
            </a:fld>
            <a:endParaRPr lang="en-GB"/>
          </a:p>
        </p:txBody>
      </p:sp>
    </p:spTree>
    <p:extLst>
      <p:ext uri="{BB962C8B-B14F-4D97-AF65-F5344CB8AC3E}">
        <p14:creationId xmlns:p14="http://schemas.microsoft.com/office/powerpoint/2010/main" val="3332935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r>
              <a:rPr lang="en-GB" dirty="0"/>
              <a:t>10 minutes</a:t>
            </a:r>
          </a:p>
        </p:txBody>
      </p:sp>
      <p:sp>
        <p:nvSpPr>
          <p:cNvPr id="4" name="Slide Number Placeholder 3"/>
          <p:cNvSpPr>
            <a:spLocks noGrp="1"/>
          </p:cNvSpPr>
          <p:nvPr>
            <p:ph type="sldNum" sz="quarter" idx="10"/>
          </p:nvPr>
        </p:nvSpPr>
        <p:spPr/>
        <p:txBody>
          <a:bodyPr/>
          <a:lstStyle/>
          <a:p>
            <a:fld id="{2D34B835-52F8-4C38-BAFC-35F74EE7F068}" type="slidenum">
              <a:rPr lang="en-GB" smtClean="0"/>
              <a:t>11</a:t>
            </a:fld>
            <a:endParaRPr lang="en-GB"/>
          </a:p>
        </p:txBody>
      </p:sp>
    </p:spTree>
    <p:extLst>
      <p:ext uri="{BB962C8B-B14F-4D97-AF65-F5344CB8AC3E}">
        <p14:creationId xmlns:p14="http://schemas.microsoft.com/office/powerpoint/2010/main" val="1679055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an open starter activity, with pupils’ responses.</a:t>
            </a:r>
          </a:p>
        </p:txBody>
      </p:sp>
      <p:sp>
        <p:nvSpPr>
          <p:cNvPr id="4" name="Slide Number Placeholder 3"/>
          <p:cNvSpPr>
            <a:spLocks noGrp="1"/>
          </p:cNvSpPr>
          <p:nvPr>
            <p:ph type="sldNum" sz="quarter" idx="10"/>
          </p:nvPr>
        </p:nvSpPr>
        <p:spPr/>
        <p:txBody>
          <a:bodyPr/>
          <a:lstStyle/>
          <a:p>
            <a:fld id="{2D34B835-52F8-4C38-BAFC-35F74EE7F068}" type="slidenum">
              <a:rPr lang="en-GB" smtClean="0"/>
              <a:t>14</a:t>
            </a:fld>
            <a:endParaRPr lang="en-GB"/>
          </a:p>
        </p:txBody>
      </p:sp>
    </p:spTree>
    <p:extLst>
      <p:ext uri="{BB962C8B-B14F-4D97-AF65-F5344CB8AC3E}">
        <p14:creationId xmlns:p14="http://schemas.microsoft.com/office/powerpoint/2010/main" val="274181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an open starter activity, with pupils’ responses.</a:t>
            </a:r>
          </a:p>
          <a:p>
            <a:endParaRPr lang="en-GB" dirty="0"/>
          </a:p>
        </p:txBody>
      </p:sp>
      <p:sp>
        <p:nvSpPr>
          <p:cNvPr id="4" name="Slide Number Placeholder 3"/>
          <p:cNvSpPr>
            <a:spLocks noGrp="1"/>
          </p:cNvSpPr>
          <p:nvPr>
            <p:ph type="sldNum" sz="quarter" idx="10"/>
          </p:nvPr>
        </p:nvSpPr>
        <p:spPr/>
        <p:txBody>
          <a:bodyPr/>
          <a:lstStyle/>
          <a:p>
            <a:fld id="{2D34B835-52F8-4C38-BAFC-35F74EE7F068}" type="slidenum">
              <a:rPr lang="en-GB" smtClean="0"/>
              <a:t>15</a:t>
            </a:fld>
            <a:endParaRPr lang="en-GB"/>
          </a:p>
        </p:txBody>
      </p:sp>
    </p:spTree>
    <p:extLst>
      <p:ext uri="{BB962C8B-B14F-4D97-AF65-F5344CB8AC3E}">
        <p14:creationId xmlns:p14="http://schemas.microsoft.com/office/powerpoint/2010/main" val="3802344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of an Inquiry Prompt, with pupils’ responses. See www.inquirymaths.org</a:t>
            </a:r>
          </a:p>
          <a:p>
            <a:endParaRPr lang="en-GB" dirty="0"/>
          </a:p>
        </p:txBody>
      </p:sp>
      <p:sp>
        <p:nvSpPr>
          <p:cNvPr id="4" name="Slide Number Placeholder 3"/>
          <p:cNvSpPr>
            <a:spLocks noGrp="1"/>
          </p:cNvSpPr>
          <p:nvPr>
            <p:ph type="sldNum" sz="quarter" idx="10"/>
          </p:nvPr>
        </p:nvSpPr>
        <p:spPr/>
        <p:txBody>
          <a:bodyPr/>
          <a:lstStyle/>
          <a:p>
            <a:fld id="{2D34B835-52F8-4C38-BAFC-35F74EE7F068}" type="slidenum">
              <a:rPr lang="en-GB" smtClean="0"/>
              <a:t>16</a:t>
            </a:fld>
            <a:endParaRPr lang="en-GB"/>
          </a:p>
        </p:txBody>
      </p:sp>
    </p:spTree>
    <p:extLst>
      <p:ext uri="{BB962C8B-B14F-4D97-AF65-F5344CB8AC3E}">
        <p14:creationId xmlns:p14="http://schemas.microsoft.com/office/powerpoint/2010/main" val="2244214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of an Inquiry Prompt, with pupils’ responses. See www.inquirymaths.org</a:t>
            </a:r>
          </a:p>
          <a:p>
            <a:endParaRPr lang="en-GB" dirty="0"/>
          </a:p>
        </p:txBody>
      </p:sp>
      <p:sp>
        <p:nvSpPr>
          <p:cNvPr id="4" name="Slide Number Placeholder 3"/>
          <p:cNvSpPr>
            <a:spLocks noGrp="1"/>
          </p:cNvSpPr>
          <p:nvPr>
            <p:ph type="sldNum" sz="quarter" idx="10"/>
          </p:nvPr>
        </p:nvSpPr>
        <p:spPr/>
        <p:txBody>
          <a:bodyPr/>
          <a:lstStyle/>
          <a:p>
            <a:fld id="{2D34B835-52F8-4C38-BAFC-35F74EE7F068}" type="slidenum">
              <a:rPr lang="en-GB" smtClean="0"/>
              <a:t>17</a:t>
            </a:fld>
            <a:endParaRPr lang="en-GB"/>
          </a:p>
        </p:txBody>
      </p:sp>
    </p:spTree>
    <p:extLst>
      <p:ext uri="{BB962C8B-B14F-4D97-AF65-F5344CB8AC3E}">
        <p14:creationId xmlns:p14="http://schemas.microsoft.com/office/powerpoint/2010/main" val="3610761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an open starter activity.</a:t>
            </a:r>
          </a:p>
        </p:txBody>
      </p:sp>
      <p:sp>
        <p:nvSpPr>
          <p:cNvPr id="4" name="Slide Number Placeholder 3"/>
          <p:cNvSpPr>
            <a:spLocks noGrp="1"/>
          </p:cNvSpPr>
          <p:nvPr>
            <p:ph type="sldNum" sz="quarter" idx="10"/>
          </p:nvPr>
        </p:nvSpPr>
        <p:spPr/>
        <p:txBody>
          <a:bodyPr/>
          <a:lstStyle/>
          <a:p>
            <a:fld id="{2D34B835-52F8-4C38-BAFC-35F74EE7F068}" type="slidenum">
              <a:rPr lang="en-GB" smtClean="0"/>
              <a:t>18</a:t>
            </a:fld>
            <a:endParaRPr lang="en-GB"/>
          </a:p>
        </p:txBody>
      </p:sp>
    </p:spTree>
    <p:extLst>
      <p:ext uri="{BB962C8B-B14F-4D97-AF65-F5344CB8AC3E}">
        <p14:creationId xmlns:p14="http://schemas.microsoft.com/office/powerpoint/2010/main" val="2399190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58175F-919B-430C-903A-4DAC5742D167}" type="datetimeFigureOut">
              <a:rPr lang="en-GB" smtClean="0"/>
              <a:t>04/07/2022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C53A28-5173-431B-BBD5-63A99F0D73D4}" type="slidenum">
              <a:rPr lang="en-GB" smtClean="0"/>
              <a:t>‹#›</a:t>
            </a:fld>
            <a:endParaRPr lang="en-GB"/>
          </a:p>
        </p:txBody>
      </p:sp>
    </p:spTree>
    <p:extLst>
      <p:ext uri="{BB962C8B-B14F-4D97-AF65-F5344CB8AC3E}">
        <p14:creationId xmlns:p14="http://schemas.microsoft.com/office/powerpoint/2010/main" val="18091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58175F-919B-430C-903A-4DAC5742D167}" type="datetimeFigureOut">
              <a:rPr lang="en-GB" smtClean="0"/>
              <a:t>04/07/2022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C53A28-5173-431B-BBD5-63A99F0D73D4}" type="slidenum">
              <a:rPr lang="en-GB" smtClean="0"/>
              <a:t>‹#›</a:t>
            </a:fld>
            <a:endParaRPr lang="en-GB"/>
          </a:p>
        </p:txBody>
      </p:sp>
    </p:spTree>
    <p:extLst>
      <p:ext uri="{BB962C8B-B14F-4D97-AF65-F5344CB8AC3E}">
        <p14:creationId xmlns:p14="http://schemas.microsoft.com/office/powerpoint/2010/main" val="146698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58175F-919B-430C-903A-4DAC5742D167}" type="datetimeFigureOut">
              <a:rPr lang="en-GB" smtClean="0"/>
              <a:t>04/07/2022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C53A28-5173-431B-BBD5-63A99F0D73D4}" type="slidenum">
              <a:rPr lang="en-GB" smtClean="0"/>
              <a:t>‹#›</a:t>
            </a:fld>
            <a:endParaRPr lang="en-GB"/>
          </a:p>
        </p:txBody>
      </p:sp>
    </p:spTree>
    <p:extLst>
      <p:ext uri="{BB962C8B-B14F-4D97-AF65-F5344CB8AC3E}">
        <p14:creationId xmlns:p14="http://schemas.microsoft.com/office/powerpoint/2010/main" val="4030256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58175F-919B-430C-903A-4DAC5742D167}" type="datetimeFigureOut">
              <a:rPr lang="en-GB" smtClean="0"/>
              <a:t>04/07/2022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C53A28-5173-431B-BBD5-63A99F0D73D4}" type="slidenum">
              <a:rPr lang="en-GB" smtClean="0"/>
              <a:t>‹#›</a:t>
            </a:fld>
            <a:endParaRPr lang="en-GB"/>
          </a:p>
        </p:txBody>
      </p:sp>
    </p:spTree>
    <p:extLst>
      <p:ext uri="{BB962C8B-B14F-4D97-AF65-F5344CB8AC3E}">
        <p14:creationId xmlns:p14="http://schemas.microsoft.com/office/powerpoint/2010/main" val="2483798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58175F-919B-430C-903A-4DAC5742D167}" type="datetimeFigureOut">
              <a:rPr lang="en-GB" smtClean="0"/>
              <a:t>04/07/2022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C53A28-5173-431B-BBD5-63A99F0D73D4}" type="slidenum">
              <a:rPr lang="en-GB" smtClean="0"/>
              <a:t>‹#›</a:t>
            </a:fld>
            <a:endParaRPr lang="en-GB"/>
          </a:p>
        </p:txBody>
      </p:sp>
    </p:spTree>
    <p:extLst>
      <p:ext uri="{BB962C8B-B14F-4D97-AF65-F5344CB8AC3E}">
        <p14:creationId xmlns:p14="http://schemas.microsoft.com/office/powerpoint/2010/main" val="1666339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58175F-919B-430C-903A-4DAC5742D167}" type="datetimeFigureOut">
              <a:rPr lang="en-GB" smtClean="0"/>
              <a:t>04/07/2022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C53A28-5173-431B-BBD5-63A99F0D73D4}" type="slidenum">
              <a:rPr lang="en-GB" smtClean="0"/>
              <a:t>‹#›</a:t>
            </a:fld>
            <a:endParaRPr lang="en-GB"/>
          </a:p>
        </p:txBody>
      </p:sp>
    </p:spTree>
    <p:extLst>
      <p:ext uri="{BB962C8B-B14F-4D97-AF65-F5344CB8AC3E}">
        <p14:creationId xmlns:p14="http://schemas.microsoft.com/office/powerpoint/2010/main" val="1362186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58175F-919B-430C-903A-4DAC5742D167}" type="datetimeFigureOut">
              <a:rPr lang="en-GB" smtClean="0"/>
              <a:t>04/07/2022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1C53A28-5173-431B-BBD5-63A99F0D73D4}" type="slidenum">
              <a:rPr lang="en-GB" smtClean="0"/>
              <a:t>‹#›</a:t>
            </a:fld>
            <a:endParaRPr lang="en-GB"/>
          </a:p>
        </p:txBody>
      </p:sp>
    </p:spTree>
    <p:extLst>
      <p:ext uri="{BB962C8B-B14F-4D97-AF65-F5344CB8AC3E}">
        <p14:creationId xmlns:p14="http://schemas.microsoft.com/office/powerpoint/2010/main" val="1519502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58175F-919B-430C-903A-4DAC5742D167}" type="datetimeFigureOut">
              <a:rPr lang="en-GB" smtClean="0"/>
              <a:t>04/07/2022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1C53A28-5173-431B-BBD5-63A99F0D73D4}" type="slidenum">
              <a:rPr lang="en-GB" smtClean="0"/>
              <a:t>‹#›</a:t>
            </a:fld>
            <a:endParaRPr lang="en-GB"/>
          </a:p>
        </p:txBody>
      </p:sp>
    </p:spTree>
    <p:extLst>
      <p:ext uri="{BB962C8B-B14F-4D97-AF65-F5344CB8AC3E}">
        <p14:creationId xmlns:p14="http://schemas.microsoft.com/office/powerpoint/2010/main" val="912746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58175F-919B-430C-903A-4DAC5742D167}" type="datetimeFigureOut">
              <a:rPr lang="en-GB" smtClean="0"/>
              <a:t>04/07/2022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1C53A28-5173-431B-BBD5-63A99F0D73D4}" type="slidenum">
              <a:rPr lang="en-GB" smtClean="0"/>
              <a:t>‹#›</a:t>
            </a:fld>
            <a:endParaRPr lang="en-GB"/>
          </a:p>
        </p:txBody>
      </p:sp>
    </p:spTree>
    <p:extLst>
      <p:ext uri="{BB962C8B-B14F-4D97-AF65-F5344CB8AC3E}">
        <p14:creationId xmlns:p14="http://schemas.microsoft.com/office/powerpoint/2010/main" val="45066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58175F-919B-430C-903A-4DAC5742D167}" type="datetimeFigureOut">
              <a:rPr lang="en-GB" smtClean="0"/>
              <a:t>04/07/2022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C53A28-5173-431B-BBD5-63A99F0D73D4}" type="slidenum">
              <a:rPr lang="en-GB" smtClean="0"/>
              <a:t>‹#›</a:t>
            </a:fld>
            <a:endParaRPr lang="en-GB"/>
          </a:p>
        </p:txBody>
      </p:sp>
    </p:spTree>
    <p:extLst>
      <p:ext uri="{BB962C8B-B14F-4D97-AF65-F5344CB8AC3E}">
        <p14:creationId xmlns:p14="http://schemas.microsoft.com/office/powerpoint/2010/main" val="688703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58175F-919B-430C-903A-4DAC5742D167}" type="datetimeFigureOut">
              <a:rPr lang="en-GB" smtClean="0"/>
              <a:t>04/07/2022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C53A28-5173-431B-BBD5-63A99F0D73D4}" type="slidenum">
              <a:rPr lang="en-GB" smtClean="0"/>
              <a:t>‹#›</a:t>
            </a:fld>
            <a:endParaRPr lang="en-GB"/>
          </a:p>
        </p:txBody>
      </p:sp>
    </p:spTree>
    <p:extLst>
      <p:ext uri="{BB962C8B-B14F-4D97-AF65-F5344CB8AC3E}">
        <p14:creationId xmlns:p14="http://schemas.microsoft.com/office/powerpoint/2010/main" val="2344243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8175F-919B-430C-903A-4DAC5742D167}" type="datetimeFigureOut">
              <a:rPr lang="en-GB" smtClean="0"/>
              <a:t>04/07/2022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53A28-5173-431B-BBD5-63A99F0D73D4}" type="slidenum">
              <a:rPr lang="en-GB" smtClean="0"/>
              <a:t>‹#›</a:t>
            </a:fld>
            <a:endParaRPr lang="en-GB"/>
          </a:p>
        </p:txBody>
      </p:sp>
    </p:spTree>
    <p:extLst>
      <p:ext uri="{BB962C8B-B14F-4D97-AF65-F5344CB8AC3E}">
        <p14:creationId xmlns:p14="http://schemas.microsoft.com/office/powerpoint/2010/main" val="3772481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ixedattainmentmath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3.gi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slideLayout" Target="../slideLayouts/slideLayout1.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2347" y="434177"/>
            <a:ext cx="6873766" cy="2886380"/>
          </a:xfrm>
        </p:spPr>
        <p:txBody>
          <a:bodyPr>
            <a:noAutofit/>
          </a:bodyPr>
          <a:lstStyle/>
          <a:p>
            <a:r>
              <a:rPr lang="en-GB" sz="4800" b="1" u="sng" dirty="0"/>
              <a:t>Ensuring support and challenge for all students in mixed attainment classes.</a:t>
            </a:r>
            <a:endParaRPr lang="en-GB" sz="4800" dirty="0"/>
          </a:p>
        </p:txBody>
      </p:sp>
      <p:sp>
        <p:nvSpPr>
          <p:cNvPr id="3" name="Subtitle 2"/>
          <p:cNvSpPr>
            <a:spLocks noGrp="1"/>
          </p:cNvSpPr>
          <p:nvPr>
            <p:ph type="subTitle" idx="1"/>
          </p:nvPr>
        </p:nvSpPr>
        <p:spPr>
          <a:xfrm>
            <a:off x="1131175" y="3836742"/>
            <a:ext cx="6873766" cy="1773811"/>
          </a:xfrm>
        </p:spPr>
        <p:txBody>
          <a:bodyPr>
            <a:noAutofit/>
          </a:bodyPr>
          <a:lstStyle/>
          <a:p>
            <a:pPr algn="l"/>
            <a:r>
              <a:rPr lang="en-GB" sz="2700" dirty="0"/>
              <a:t>Helen Hindle and Nora Gaoua</a:t>
            </a:r>
          </a:p>
          <a:p>
            <a:pPr algn="l"/>
            <a:r>
              <a:rPr lang="en-GB" sz="2700" dirty="0"/>
              <a:t>@helenhindle1</a:t>
            </a:r>
          </a:p>
          <a:p>
            <a:pPr algn="l"/>
            <a:r>
              <a:rPr lang="en-GB" sz="2700">
                <a:hlinkClick r:id="rId2"/>
              </a:rPr>
              <a:t>www</a:t>
            </a:r>
            <a:r>
              <a:rPr lang="en-GB" sz="2700" dirty="0">
                <a:hlinkClick r:id="rId2"/>
              </a:rPr>
              <a:t>.mixedattainmentmaths.com</a:t>
            </a:r>
            <a:endParaRPr lang="en-GB" sz="2700" dirty="0"/>
          </a:p>
        </p:txBody>
      </p:sp>
    </p:spTree>
    <p:extLst>
      <p:ext uri="{BB962C8B-B14F-4D97-AF65-F5344CB8AC3E}">
        <p14:creationId xmlns:p14="http://schemas.microsoft.com/office/powerpoint/2010/main" val="198732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594" y="707722"/>
            <a:ext cx="10611567" cy="1776075"/>
          </a:xfrm>
        </p:spPr>
        <p:txBody>
          <a:bodyPr>
            <a:normAutofit/>
          </a:bodyPr>
          <a:lstStyle/>
          <a:p>
            <a:pPr algn="ctr"/>
            <a:r>
              <a:rPr lang="en-GB" sz="6000" u="sng" dirty="0"/>
              <a:t>Open Starters / Do Now</a:t>
            </a:r>
            <a:br>
              <a:rPr lang="en-GB" dirty="0"/>
            </a:br>
            <a:endParaRPr lang="en-GB" dirty="0"/>
          </a:p>
        </p:txBody>
      </p:sp>
      <p:sp>
        <p:nvSpPr>
          <p:cNvPr id="3" name="Rectangle 2">
            <a:extLst>
              <a:ext uri="{FF2B5EF4-FFF2-40B4-BE49-F238E27FC236}">
                <a16:creationId xmlns:a16="http://schemas.microsoft.com/office/drawing/2014/main" id="{2B3F4D81-D57A-469F-9720-3F849A341C83}"/>
              </a:ext>
            </a:extLst>
          </p:cNvPr>
          <p:cNvSpPr/>
          <p:nvPr/>
        </p:nvSpPr>
        <p:spPr>
          <a:xfrm>
            <a:off x="1524000" y="2828836"/>
            <a:ext cx="7185498" cy="1754326"/>
          </a:xfrm>
          <a:prstGeom prst="rect">
            <a:avLst/>
          </a:prstGeom>
        </p:spPr>
        <p:txBody>
          <a:bodyPr wrap="square">
            <a:spAutoFit/>
          </a:bodyPr>
          <a:lstStyle/>
          <a:p>
            <a:pPr marL="285750" indent="-285750">
              <a:buFont typeface="Arial" panose="020B0604020202020204" pitchFamily="34" charset="0"/>
              <a:buChar char="•"/>
            </a:pPr>
            <a:r>
              <a:rPr lang="en-GB" sz="3600" dirty="0"/>
              <a:t>Lead to a class discussion</a:t>
            </a:r>
          </a:p>
          <a:p>
            <a:pPr marL="285750" indent="-285750">
              <a:buFont typeface="Arial" panose="020B0604020202020204" pitchFamily="34" charset="0"/>
              <a:buChar char="•"/>
            </a:pPr>
            <a:r>
              <a:rPr lang="en-GB" sz="3600" dirty="0"/>
              <a:t>Explanations come from the pupils</a:t>
            </a:r>
          </a:p>
          <a:p>
            <a:pPr marL="285750" indent="-285750">
              <a:buFont typeface="Arial" panose="020B0604020202020204" pitchFamily="34" charset="0"/>
              <a:buChar char="•"/>
            </a:pPr>
            <a:r>
              <a:rPr lang="en-GB" sz="3600" dirty="0"/>
              <a:t>Link to the main activity / task.</a:t>
            </a:r>
          </a:p>
        </p:txBody>
      </p:sp>
    </p:spTree>
    <p:extLst>
      <p:ext uri="{BB962C8B-B14F-4D97-AF65-F5344CB8AC3E}">
        <p14:creationId xmlns:p14="http://schemas.microsoft.com/office/powerpoint/2010/main" val="3731092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u="sng" dirty="0"/>
              <a:t>Ask a question – make a comment starter activities.</a:t>
            </a:r>
          </a:p>
        </p:txBody>
      </p:sp>
      <p:sp>
        <p:nvSpPr>
          <p:cNvPr id="3" name="Content Placeholder 2"/>
          <p:cNvSpPr>
            <a:spLocks noGrp="1"/>
          </p:cNvSpPr>
          <p:nvPr>
            <p:ph idx="1"/>
          </p:nvPr>
        </p:nvSpPr>
        <p:spPr>
          <a:xfrm>
            <a:off x="628649" y="1825624"/>
            <a:ext cx="8014309" cy="4738013"/>
          </a:xfrm>
        </p:spPr>
        <p:txBody>
          <a:bodyPr>
            <a:normAutofit lnSpcReduction="10000"/>
          </a:bodyPr>
          <a:lstStyle/>
          <a:p>
            <a:endParaRPr lang="en-GB" sz="3600" dirty="0"/>
          </a:p>
          <a:p>
            <a:r>
              <a:rPr lang="en-GB" sz="3600" dirty="0"/>
              <a:t>What questions might pupils ask?</a:t>
            </a:r>
          </a:p>
          <a:p>
            <a:pPr marL="0" indent="0">
              <a:buNone/>
            </a:pPr>
            <a:r>
              <a:rPr lang="en-GB" sz="3600" dirty="0"/>
              <a:t> </a:t>
            </a:r>
          </a:p>
          <a:p>
            <a:r>
              <a:rPr lang="en-GB" sz="3600" dirty="0"/>
              <a:t>What conjectures might they make?</a:t>
            </a:r>
          </a:p>
          <a:p>
            <a:endParaRPr lang="en-GB" sz="3600" dirty="0"/>
          </a:p>
          <a:p>
            <a:r>
              <a:rPr lang="en-GB" sz="3600" dirty="0"/>
              <a:t>What explanations might they offer?</a:t>
            </a:r>
          </a:p>
          <a:p>
            <a:endParaRPr lang="en-GB" sz="3600" dirty="0"/>
          </a:p>
          <a:p>
            <a:r>
              <a:rPr lang="en-GB" sz="3600" dirty="0"/>
              <a:t>What misconceptions might they reveal?</a:t>
            </a:r>
          </a:p>
          <a:p>
            <a:endParaRPr lang="en-GB" sz="3600" dirty="0"/>
          </a:p>
          <a:p>
            <a:endParaRPr lang="en-GB" sz="3600" dirty="0"/>
          </a:p>
        </p:txBody>
      </p:sp>
    </p:spTree>
    <p:extLst>
      <p:ext uri="{BB962C8B-B14F-4D97-AF65-F5344CB8AC3E}">
        <p14:creationId xmlns:p14="http://schemas.microsoft.com/office/powerpoint/2010/main" val="1046838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11">
            <a:extLst>
              <a:ext uri="{FF2B5EF4-FFF2-40B4-BE49-F238E27FC236}">
                <a16:creationId xmlns:a16="http://schemas.microsoft.com/office/drawing/2014/main" id="{CBE2BA82-CB5B-47F1-9FBA-65BCEA7A768D}"/>
              </a:ext>
            </a:extLst>
          </p:cNvPr>
          <p:cNvGrpSpPr>
            <a:grpSpLocks/>
          </p:cNvGrpSpPr>
          <p:nvPr/>
        </p:nvGrpSpPr>
        <p:grpSpPr bwMode="auto">
          <a:xfrm>
            <a:off x="1143000" y="-4763"/>
            <a:ext cx="6858000" cy="6858001"/>
            <a:chOff x="1143000" y="-4722"/>
            <a:chExt cx="6858000" cy="6858000"/>
          </a:xfrm>
        </p:grpSpPr>
        <p:pic>
          <p:nvPicPr>
            <p:cNvPr id="21507" name="Picture 2" descr="Image result for regular pentagon">
              <a:extLst>
                <a:ext uri="{FF2B5EF4-FFF2-40B4-BE49-F238E27FC236}">
                  <a16:creationId xmlns:a16="http://schemas.microsoft.com/office/drawing/2014/main" id="{B0103B47-BBCD-4407-9D75-F439777CDD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722"/>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4D48A01B-5E2F-46CF-A9F5-67390EDC9512}"/>
                </a:ext>
              </a:extLst>
            </p:cNvPr>
            <p:cNvCxnSpPr/>
            <p:nvPr/>
          </p:nvCxnSpPr>
          <p:spPr>
            <a:xfrm flipV="1">
              <a:off x="2627313" y="476291"/>
              <a:ext cx="1944687" cy="590549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3AF9B88-5218-402B-92A3-87C487E772F0}"/>
                </a:ext>
              </a:extLst>
            </p:cNvPr>
            <p:cNvCxnSpPr>
              <a:cxnSpLocks/>
            </p:cNvCxnSpPr>
            <p:nvPr/>
          </p:nvCxnSpPr>
          <p:spPr>
            <a:xfrm>
              <a:off x="1439863" y="2708316"/>
              <a:ext cx="626427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Arc 10">
              <a:extLst>
                <a:ext uri="{FF2B5EF4-FFF2-40B4-BE49-F238E27FC236}">
                  <a16:creationId xmlns:a16="http://schemas.microsoft.com/office/drawing/2014/main" id="{F61FECA4-8485-49EF-9860-38958C66B245}"/>
                </a:ext>
              </a:extLst>
            </p:cNvPr>
            <p:cNvSpPr/>
            <p:nvPr/>
          </p:nvSpPr>
          <p:spPr>
            <a:xfrm rot="18190657">
              <a:off x="3489325" y="2022517"/>
              <a:ext cx="681037" cy="1001712"/>
            </a:xfrm>
            <a:prstGeom prst="arc">
              <a:avLst>
                <a:gd name="adj1" fmla="val 11928028"/>
                <a:gd name="adj2" fmla="val 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p>
          </p:txBody>
        </p:sp>
      </p:grpSp>
      <p:sp>
        <p:nvSpPr>
          <p:cNvPr id="2" name="TextBox 1">
            <a:extLst>
              <a:ext uri="{FF2B5EF4-FFF2-40B4-BE49-F238E27FC236}">
                <a16:creationId xmlns:a16="http://schemas.microsoft.com/office/drawing/2014/main" id="{A8C31DC8-007F-40B9-8B1B-9B658D8F437D}"/>
              </a:ext>
            </a:extLst>
          </p:cNvPr>
          <p:cNvSpPr txBox="1"/>
          <p:nvPr/>
        </p:nvSpPr>
        <p:spPr>
          <a:xfrm>
            <a:off x="107576" y="113279"/>
            <a:ext cx="2872292" cy="1569660"/>
          </a:xfrm>
          <a:prstGeom prst="rect">
            <a:avLst/>
          </a:prstGeom>
          <a:noFill/>
        </p:spPr>
        <p:txBody>
          <a:bodyPr wrap="square" rtlCol="0">
            <a:spAutoFit/>
          </a:bodyPr>
          <a:lstStyle/>
          <a:p>
            <a:r>
              <a:rPr lang="en-GB" sz="3200" dirty="0"/>
              <a:t>Make a comment or ask a question.</a:t>
            </a:r>
          </a:p>
        </p:txBody>
      </p:sp>
    </p:spTree>
    <p:extLst>
      <p:ext uri="{BB962C8B-B14F-4D97-AF65-F5344CB8AC3E}">
        <p14:creationId xmlns:p14="http://schemas.microsoft.com/office/powerpoint/2010/main" val="1694669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11">
            <a:extLst>
              <a:ext uri="{FF2B5EF4-FFF2-40B4-BE49-F238E27FC236}">
                <a16:creationId xmlns:a16="http://schemas.microsoft.com/office/drawing/2014/main" id="{CBE2BA82-CB5B-47F1-9FBA-65BCEA7A768D}"/>
              </a:ext>
            </a:extLst>
          </p:cNvPr>
          <p:cNvGrpSpPr>
            <a:grpSpLocks/>
          </p:cNvGrpSpPr>
          <p:nvPr/>
        </p:nvGrpSpPr>
        <p:grpSpPr bwMode="auto">
          <a:xfrm>
            <a:off x="1143000" y="-4763"/>
            <a:ext cx="6858000" cy="6858001"/>
            <a:chOff x="1143000" y="-4722"/>
            <a:chExt cx="6858000" cy="6858000"/>
          </a:xfrm>
        </p:grpSpPr>
        <p:pic>
          <p:nvPicPr>
            <p:cNvPr id="21507" name="Picture 2" descr="Image result for regular pentagon">
              <a:extLst>
                <a:ext uri="{FF2B5EF4-FFF2-40B4-BE49-F238E27FC236}">
                  <a16:creationId xmlns:a16="http://schemas.microsoft.com/office/drawing/2014/main" id="{B0103B47-BBCD-4407-9D75-F439777CDD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722"/>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4D48A01B-5E2F-46CF-A9F5-67390EDC9512}"/>
                </a:ext>
              </a:extLst>
            </p:cNvPr>
            <p:cNvCxnSpPr/>
            <p:nvPr/>
          </p:nvCxnSpPr>
          <p:spPr>
            <a:xfrm flipV="1">
              <a:off x="2627313" y="476291"/>
              <a:ext cx="1944687" cy="590549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3AF9B88-5218-402B-92A3-87C487E772F0}"/>
                </a:ext>
              </a:extLst>
            </p:cNvPr>
            <p:cNvCxnSpPr>
              <a:cxnSpLocks/>
            </p:cNvCxnSpPr>
            <p:nvPr/>
          </p:nvCxnSpPr>
          <p:spPr>
            <a:xfrm>
              <a:off x="1439863" y="2708316"/>
              <a:ext cx="626427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Arc 10">
              <a:extLst>
                <a:ext uri="{FF2B5EF4-FFF2-40B4-BE49-F238E27FC236}">
                  <a16:creationId xmlns:a16="http://schemas.microsoft.com/office/drawing/2014/main" id="{F61FECA4-8485-49EF-9860-38958C66B245}"/>
                </a:ext>
              </a:extLst>
            </p:cNvPr>
            <p:cNvSpPr/>
            <p:nvPr/>
          </p:nvSpPr>
          <p:spPr>
            <a:xfrm rot="18190657">
              <a:off x="3489325" y="2022517"/>
              <a:ext cx="681037" cy="1001712"/>
            </a:xfrm>
            <a:prstGeom prst="arc">
              <a:avLst>
                <a:gd name="adj1" fmla="val 11928028"/>
                <a:gd name="adj2" fmla="val 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p>
          </p:txBody>
        </p:sp>
      </p:grpSp>
      <p:sp>
        <p:nvSpPr>
          <p:cNvPr id="2" name="TextBox 1">
            <a:extLst>
              <a:ext uri="{FF2B5EF4-FFF2-40B4-BE49-F238E27FC236}">
                <a16:creationId xmlns:a16="http://schemas.microsoft.com/office/drawing/2014/main" id="{A8C31DC8-007F-40B9-8B1B-9B658D8F437D}"/>
              </a:ext>
            </a:extLst>
          </p:cNvPr>
          <p:cNvSpPr txBox="1"/>
          <p:nvPr/>
        </p:nvSpPr>
        <p:spPr>
          <a:xfrm>
            <a:off x="107576" y="113279"/>
            <a:ext cx="2872292" cy="1569660"/>
          </a:xfrm>
          <a:prstGeom prst="rect">
            <a:avLst/>
          </a:prstGeom>
          <a:noFill/>
        </p:spPr>
        <p:txBody>
          <a:bodyPr wrap="square" rtlCol="0">
            <a:spAutoFit/>
          </a:bodyPr>
          <a:lstStyle/>
          <a:p>
            <a:r>
              <a:rPr lang="en-GB" sz="2400" dirty="0"/>
              <a:t>This is a regular pentagon, find the value of the missing angle.</a:t>
            </a:r>
          </a:p>
        </p:txBody>
      </p:sp>
      <p:pic>
        <p:nvPicPr>
          <p:cNvPr id="9" name="Picture 8">
            <a:extLst>
              <a:ext uri="{FF2B5EF4-FFF2-40B4-BE49-F238E27FC236}">
                <a16:creationId xmlns:a16="http://schemas.microsoft.com/office/drawing/2014/main" id="{62E58F1F-B1BC-4325-835D-9B62BF60BFFD}"/>
              </a:ext>
            </a:extLst>
          </p:cNvPr>
          <p:cNvPicPr>
            <a:picLocks noChangeAspect="1"/>
          </p:cNvPicPr>
          <p:nvPr/>
        </p:nvPicPr>
        <p:blipFill>
          <a:blip r:embed="rId3"/>
          <a:stretch>
            <a:fillRect/>
          </a:stretch>
        </p:blipFill>
        <p:spPr>
          <a:xfrm>
            <a:off x="6738703" y="4508827"/>
            <a:ext cx="2081821" cy="2093181"/>
          </a:xfrm>
          <a:prstGeom prst="rect">
            <a:avLst/>
          </a:prstGeom>
        </p:spPr>
      </p:pic>
    </p:spTree>
    <p:extLst>
      <p:ext uri="{BB962C8B-B14F-4D97-AF65-F5344CB8AC3E}">
        <p14:creationId xmlns:p14="http://schemas.microsoft.com/office/powerpoint/2010/main" val="1452164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
        <p:nvSpPr>
          <p:cNvPr id="3" name="Rectangle 2">
            <a:extLst>
              <a:ext uri="{FF2B5EF4-FFF2-40B4-BE49-F238E27FC236}">
                <a16:creationId xmlns:a16="http://schemas.microsoft.com/office/drawing/2014/main" id="{748DA4F2-00E8-48F9-B8CA-D71379B02114}"/>
              </a:ext>
            </a:extLst>
          </p:cNvPr>
          <p:cNvSpPr/>
          <p:nvPr/>
        </p:nvSpPr>
        <p:spPr>
          <a:xfrm>
            <a:off x="0" y="0"/>
            <a:ext cx="9144000" cy="6858000"/>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6704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60" y="457177"/>
            <a:ext cx="8739042" cy="4915711"/>
          </a:xfrm>
          <a:prstGeom prst="rect">
            <a:avLst/>
          </a:prstGeom>
        </p:spPr>
      </p:pic>
      <p:sp>
        <p:nvSpPr>
          <p:cNvPr id="3" name="Rectangle 2">
            <a:extLst>
              <a:ext uri="{FF2B5EF4-FFF2-40B4-BE49-F238E27FC236}">
                <a16:creationId xmlns:a16="http://schemas.microsoft.com/office/drawing/2014/main" id="{B20EB8F7-1F0C-45A5-89E2-A4A07D45F383}"/>
              </a:ext>
            </a:extLst>
          </p:cNvPr>
          <p:cNvSpPr/>
          <p:nvPr/>
        </p:nvSpPr>
        <p:spPr>
          <a:xfrm>
            <a:off x="0" y="0"/>
            <a:ext cx="9144000" cy="6858000"/>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8291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36533" y="447472"/>
            <a:ext cx="8350157" cy="6224912"/>
          </a:xfrm>
          <a:prstGeom prst="rect">
            <a:avLst/>
          </a:prstGeom>
        </p:spPr>
      </p:pic>
      <p:sp>
        <p:nvSpPr>
          <p:cNvPr id="4" name="Rectangle 3">
            <a:extLst>
              <a:ext uri="{FF2B5EF4-FFF2-40B4-BE49-F238E27FC236}">
                <a16:creationId xmlns:a16="http://schemas.microsoft.com/office/drawing/2014/main" id="{3F0F2722-0C6D-46AD-8CB3-A60B293FCE0B}"/>
              </a:ext>
            </a:extLst>
          </p:cNvPr>
          <p:cNvSpPr/>
          <p:nvPr/>
        </p:nvSpPr>
        <p:spPr>
          <a:xfrm>
            <a:off x="0" y="0"/>
            <a:ext cx="9144000" cy="6858000"/>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2835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5059" y="106154"/>
            <a:ext cx="8773881" cy="6645692"/>
          </a:xfrm>
          <a:prstGeom prst="rect">
            <a:avLst/>
          </a:prstGeom>
        </p:spPr>
      </p:pic>
    </p:spTree>
    <p:extLst>
      <p:ext uri="{BB962C8B-B14F-4D97-AF65-F5344CB8AC3E}">
        <p14:creationId xmlns:p14="http://schemas.microsoft.com/office/powerpoint/2010/main" val="2476451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294" y="319730"/>
            <a:ext cx="8363272" cy="724373"/>
          </a:xfrm>
        </p:spPr>
        <p:txBody>
          <a:bodyPr/>
          <a:lstStyle/>
          <a:p>
            <a:r>
              <a:rPr lang="en-GB" dirty="0"/>
              <a:t>True or False? – Convince Me</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nvGraphicFramePr>
            <p:xfrm>
              <a:off x="323527" y="1397000"/>
              <a:ext cx="8363272" cy="5200352"/>
            </p:xfrm>
            <a:graphic>
              <a:graphicData uri="http://schemas.openxmlformats.org/drawingml/2006/table">
                <a:tbl>
                  <a:tblPr firstRow="1" bandRow="1">
                    <a:tableStyleId>{5C22544A-7EE6-4342-B048-85BDC9FD1C3A}</a:tableStyleId>
                  </a:tblPr>
                  <a:tblGrid>
                    <a:gridCol w="4181636">
                      <a:extLst>
                        <a:ext uri="{9D8B030D-6E8A-4147-A177-3AD203B41FA5}">
                          <a16:colId xmlns:a16="http://schemas.microsoft.com/office/drawing/2014/main" val="3376109902"/>
                        </a:ext>
                      </a:extLst>
                    </a:gridCol>
                    <a:gridCol w="4181636">
                      <a:extLst>
                        <a:ext uri="{9D8B030D-6E8A-4147-A177-3AD203B41FA5}">
                          <a16:colId xmlns:a16="http://schemas.microsoft.com/office/drawing/2014/main" val="4168293532"/>
                        </a:ext>
                      </a:extLst>
                    </a:gridCol>
                  </a:tblGrid>
                  <a:tr h="2600176">
                    <a:tc>
                      <a:txBody>
                        <a:bodyPr/>
                        <a:lstStyle/>
                        <a:p>
                          <a:pPr algn="ctr"/>
                          <a:endParaRPr lang="en-GB" sz="5400" i="1" dirty="0">
                            <a:solidFill>
                              <a:schemeClr val="tx1"/>
                            </a:solidFill>
                            <a:latin typeface="Cambria Math" panose="02040503050406030204" pitchFamily="18" charset="0"/>
                          </a:endParaRPr>
                        </a:p>
                        <a:p>
                          <a:pPr algn="ctr"/>
                          <a14:m>
                            <m:oMath xmlns:m="http://schemas.openxmlformats.org/officeDocument/2006/math">
                              <m:f>
                                <m:fPr>
                                  <m:ctrlPr>
                                    <a:rPr lang="en-GB" sz="5400" i="1" smtClean="0">
                                      <a:solidFill>
                                        <a:schemeClr val="tx1"/>
                                      </a:solidFill>
                                      <a:latin typeface="Cambria Math" panose="02040503050406030204" pitchFamily="18" charset="0"/>
                                    </a:rPr>
                                  </m:ctrlPr>
                                </m:fPr>
                                <m:num>
                                  <m:r>
                                    <a:rPr lang="en-GB" sz="5400" b="1" i="1" smtClean="0">
                                      <a:solidFill>
                                        <a:schemeClr val="tx1"/>
                                      </a:solidFill>
                                      <a:latin typeface="Cambria Math" panose="02040503050406030204" pitchFamily="18" charset="0"/>
                                    </a:rPr>
                                    <m:t>𝟏</m:t>
                                  </m:r>
                                </m:num>
                                <m:den>
                                  <m:r>
                                    <a:rPr lang="en-GB" sz="5400" b="1" i="1" smtClean="0">
                                      <a:solidFill>
                                        <a:schemeClr val="tx1"/>
                                      </a:solidFill>
                                      <a:latin typeface="Cambria Math" panose="02040503050406030204" pitchFamily="18" charset="0"/>
                                    </a:rPr>
                                    <m:t>𝟕</m:t>
                                  </m:r>
                                </m:den>
                              </m:f>
                            </m:oMath>
                          </a14:m>
                          <a:r>
                            <a:rPr lang="en-GB" sz="5400" dirty="0">
                              <a:solidFill>
                                <a:schemeClr val="tx1"/>
                              </a:solidFill>
                            </a:rPr>
                            <a:t> + </a:t>
                          </a:r>
                          <a14:m>
                            <m:oMath xmlns:m="http://schemas.openxmlformats.org/officeDocument/2006/math">
                              <m:f>
                                <m:fPr>
                                  <m:ctrlPr>
                                    <a:rPr lang="en-GB" sz="5400" i="1" smtClean="0">
                                      <a:solidFill>
                                        <a:schemeClr val="tx1"/>
                                      </a:solidFill>
                                      <a:latin typeface="Cambria Math" panose="02040503050406030204" pitchFamily="18" charset="0"/>
                                    </a:rPr>
                                  </m:ctrlPr>
                                </m:fPr>
                                <m:num>
                                  <m:r>
                                    <a:rPr lang="en-GB" sz="5400" b="1" i="1" smtClean="0">
                                      <a:solidFill>
                                        <a:schemeClr val="tx1"/>
                                      </a:solidFill>
                                      <a:latin typeface="Cambria Math" panose="02040503050406030204" pitchFamily="18" charset="0"/>
                                    </a:rPr>
                                    <m:t>𝟓</m:t>
                                  </m:r>
                                </m:num>
                                <m:den>
                                  <m:r>
                                    <a:rPr lang="en-GB" sz="5400" b="1" i="1" smtClean="0">
                                      <a:solidFill>
                                        <a:schemeClr val="tx1"/>
                                      </a:solidFill>
                                      <a:latin typeface="Cambria Math" panose="02040503050406030204" pitchFamily="18" charset="0"/>
                                    </a:rPr>
                                    <m:t>𝟕</m:t>
                                  </m:r>
                                </m:den>
                              </m:f>
                            </m:oMath>
                          </a14:m>
                          <a:r>
                            <a:rPr lang="en-GB" sz="5400" dirty="0">
                              <a:solidFill>
                                <a:schemeClr val="tx1"/>
                              </a:solidFill>
                            </a:rPr>
                            <a:t> = </a:t>
                          </a:r>
                          <a14:m>
                            <m:oMath xmlns:m="http://schemas.openxmlformats.org/officeDocument/2006/math">
                              <m:f>
                                <m:fPr>
                                  <m:ctrlPr>
                                    <a:rPr lang="en-GB" sz="5400" i="1" smtClean="0">
                                      <a:solidFill>
                                        <a:schemeClr val="tx1"/>
                                      </a:solidFill>
                                      <a:latin typeface="Cambria Math" panose="02040503050406030204" pitchFamily="18" charset="0"/>
                                    </a:rPr>
                                  </m:ctrlPr>
                                </m:fPr>
                                <m:num>
                                  <m:r>
                                    <a:rPr lang="en-GB" sz="5400" b="1" i="1" smtClean="0">
                                      <a:solidFill>
                                        <a:schemeClr val="tx1"/>
                                      </a:solidFill>
                                      <a:latin typeface="Cambria Math" panose="02040503050406030204" pitchFamily="18" charset="0"/>
                                    </a:rPr>
                                    <m:t>𝟔</m:t>
                                  </m:r>
                                </m:num>
                                <m:den>
                                  <m:r>
                                    <a:rPr lang="en-GB" sz="5400" b="1" i="1" smtClean="0">
                                      <a:solidFill>
                                        <a:schemeClr val="tx1"/>
                                      </a:solidFill>
                                      <a:latin typeface="Cambria Math" panose="02040503050406030204" pitchFamily="18" charset="0"/>
                                    </a:rPr>
                                    <m:t>𝟏𝟒</m:t>
                                  </m:r>
                                </m:den>
                              </m:f>
                            </m:oMath>
                          </a14:m>
                          <a:endParaRPr lang="en-GB" sz="5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0" lang="en-GB" sz="54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algn="ctr"/>
                          <a14:m>
                            <m:oMath xmlns:m="http://schemas.openxmlformats.org/officeDocument/2006/math">
                              <m:f>
                                <m:fPr>
                                  <m:ctrlPr>
                                    <a:rPr kumimoji="0" lang="en-GB" sz="5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5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num>
                                <m:den>
                                  <m:r>
                                    <a:rPr kumimoji="0" lang="en-GB" sz="5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den>
                              </m:f>
                            </m:oMath>
                          </a14:m>
                          <a:r>
                            <a:rPr kumimoji="0" lang="en-GB" sz="5400" b="1" i="0" u="none" strike="noStrike" kern="1200" cap="none" spc="0" normalizeH="0" baseline="0" noProof="0" dirty="0">
                              <a:ln>
                                <a:noFill/>
                              </a:ln>
                              <a:solidFill>
                                <a:prstClr val="black"/>
                              </a:solidFill>
                              <a:effectLst/>
                              <a:uLnTx/>
                              <a:uFillTx/>
                              <a:latin typeface="+mn-lt"/>
                              <a:ea typeface="+mn-ea"/>
                              <a:cs typeface="+mn-cs"/>
                            </a:rPr>
                            <a:t> + </a:t>
                          </a:r>
                          <a14:m>
                            <m:oMath xmlns:m="http://schemas.openxmlformats.org/officeDocument/2006/math">
                              <m:f>
                                <m:fPr>
                                  <m:ctrlPr>
                                    <a:rPr kumimoji="0" lang="en-GB" sz="5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5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num>
                                <m:den>
                                  <m:r>
                                    <a:rPr kumimoji="0" lang="en-GB" sz="5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den>
                              </m:f>
                            </m:oMath>
                          </a14:m>
                          <a:r>
                            <a:rPr kumimoji="0" lang="en-GB" sz="5400" b="1" i="0" u="none" strike="noStrike" kern="1200" cap="none" spc="0" normalizeH="0" baseline="0" noProof="0" dirty="0">
                              <a:ln>
                                <a:noFill/>
                              </a:ln>
                              <a:solidFill>
                                <a:prstClr val="black"/>
                              </a:solidFill>
                              <a:effectLst/>
                              <a:uLnTx/>
                              <a:uFillTx/>
                              <a:latin typeface="+mn-lt"/>
                              <a:ea typeface="+mn-ea"/>
                              <a:cs typeface="+mn-cs"/>
                            </a:rPr>
                            <a:t> = </a:t>
                          </a:r>
                          <a14:m>
                            <m:oMath xmlns:m="http://schemas.openxmlformats.org/officeDocument/2006/math">
                              <m:f>
                                <m:fPr>
                                  <m:ctrlPr>
                                    <a:rPr kumimoji="0" lang="en-GB" sz="5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5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num>
                                <m:den>
                                  <m:r>
                                    <a:rPr kumimoji="0" lang="en-GB" sz="5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den>
                              </m:f>
                            </m:oMath>
                          </a14:m>
                          <a:endParaRPr lang="en-GB" sz="5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9364138"/>
                      </a:ext>
                    </a:extLst>
                  </a:tr>
                  <a:tr h="2600176">
                    <a:tc>
                      <a:txBody>
                        <a:bodyPr/>
                        <a:lstStyle/>
                        <a:p>
                          <a:endParaRPr lang="en-GB" dirty="0">
                            <a:solidFill>
                              <a:schemeClr val="tx1"/>
                            </a:solidFill>
                          </a:endParaRPr>
                        </a:p>
                        <a:p>
                          <a:endParaRPr lang="en-GB" dirty="0">
                            <a:solidFill>
                              <a:schemeClr val="tx1"/>
                            </a:solidFill>
                          </a:endParaRPr>
                        </a:p>
                        <a:p>
                          <a:pPr algn="ctr"/>
                          <a14:m>
                            <m:oMath xmlns:m="http://schemas.openxmlformats.org/officeDocument/2006/math">
                              <m:f>
                                <m:fPr>
                                  <m:ctrlPr>
                                    <a:rPr kumimoji="0" lang="en-GB" sz="5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5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num>
                                <m:den>
                                  <m:r>
                                    <a:rPr kumimoji="0" lang="en-GB" sz="5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den>
                              </m:f>
                            </m:oMath>
                          </a14:m>
                          <a:r>
                            <a:rPr kumimoji="0" lang="en-GB" sz="5400" b="1" i="0" u="none" strike="noStrike" kern="1200" cap="none" spc="0" normalizeH="0" baseline="0" noProof="0" dirty="0">
                              <a:ln>
                                <a:noFill/>
                              </a:ln>
                              <a:solidFill>
                                <a:prstClr val="black"/>
                              </a:solidFill>
                              <a:effectLst/>
                              <a:uLnTx/>
                              <a:uFillTx/>
                              <a:latin typeface="+mn-lt"/>
                              <a:ea typeface="+mn-ea"/>
                              <a:cs typeface="+mn-cs"/>
                            </a:rPr>
                            <a:t> + </a:t>
                          </a:r>
                          <a14:m>
                            <m:oMath xmlns:m="http://schemas.openxmlformats.org/officeDocument/2006/math">
                              <m:f>
                                <m:fPr>
                                  <m:ctrlPr>
                                    <a:rPr kumimoji="0" lang="en-GB" sz="5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5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num>
                                <m:den>
                                  <m:r>
                                    <a:rPr kumimoji="0" lang="en-GB" sz="5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den>
                              </m:f>
                            </m:oMath>
                          </a14:m>
                          <a:r>
                            <a:rPr kumimoji="0" lang="en-GB" sz="5400" b="1" i="0" u="none" strike="noStrike" kern="1200" cap="none" spc="0" normalizeH="0" baseline="0" noProof="0" dirty="0">
                              <a:ln>
                                <a:noFill/>
                              </a:ln>
                              <a:solidFill>
                                <a:prstClr val="black"/>
                              </a:solidFill>
                              <a:effectLst/>
                              <a:uLnTx/>
                              <a:uFillTx/>
                              <a:latin typeface="+mn-lt"/>
                              <a:ea typeface="+mn-ea"/>
                              <a:cs typeface="+mn-cs"/>
                            </a:rPr>
                            <a:t> = </a:t>
                          </a:r>
                          <a14:m>
                            <m:oMath xmlns:m="http://schemas.openxmlformats.org/officeDocument/2006/math">
                              <m:f>
                                <m:fPr>
                                  <m:ctrlPr>
                                    <a:rPr kumimoji="0" lang="en-GB" sz="5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5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𝟑𝟏</m:t>
                                  </m:r>
                                </m:num>
                                <m:den>
                                  <m:r>
                                    <a:rPr kumimoji="0" lang="en-GB" sz="5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𝟑𝟓</m:t>
                                  </m:r>
                                </m:den>
                              </m:f>
                            </m:oMath>
                          </a14:m>
                          <a:endParaRPr lang="en-GB" sz="5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p>
                          <a:endParaRPr lang="en-GB" dirty="0">
                            <a:solidFill>
                              <a:schemeClr val="tx1"/>
                            </a:solidFill>
                          </a:endParaRPr>
                        </a:p>
                        <a:p>
                          <a:pPr algn="ctr"/>
                          <a:r>
                            <a:rPr kumimoji="0" lang="en-GB" sz="5400" b="1" i="0" u="none" strike="noStrike" kern="1200" cap="none" spc="0" normalizeH="0" baseline="0" noProof="0" dirty="0">
                              <a:ln>
                                <a:noFill/>
                              </a:ln>
                              <a:solidFill>
                                <a:prstClr val="black"/>
                              </a:solidFill>
                              <a:effectLst/>
                              <a:uLnTx/>
                              <a:uFillTx/>
                              <a:latin typeface="+mn-lt"/>
                              <a:ea typeface="+mn-ea"/>
                              <a:cs typeface="+mn-cs"/>
                            </a:rPr>
                            <a:t>5</a:t>
                          </a:r>
                          <a14:m>
                            <m:oMath xmlns:m="http://schemas.openxmlformats.org/officeDocument/2006/math">
                              <m:f>
                                <m:fPr>
                                  <m:ctrlPr>
                                    <a:rPr kumimoji="0" lang="en-GB" sz="5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5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num>
                                <m:den>
                                  <m:r>
                                    <a:rPr kumimoji="0" lang="en-GB" sz="5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m:t>
                                  </m:r>
                                </m:den>
                              </m:f>
                            </m:oMath>
                          </a14:m>
                          <a:r>
                            <a:rPr kumimoji="0" lang="en-GB" sz="5400" b="1" i="0" u="none" strike="noStrike" kern="1200" cap="none" spc="0" normalizeH="0" baseline="0" noProof="0" dirty="0">
                              <a:ln>
                                <a:noFill/>
                              </a:ln>
                              <a:solidFill>
                                <a:prstClr val="black"/>
                              </a:solidFill>
                              <a:effectLst/>
                              <a:uLnTx/>
                              <a:uFillTx/>
                              <a:latin typeface="+mn-lt"/>
                              <a:ea typeface="+mn-ea"/>
                              <a:cs typeface="+mn-cs"/>
                            </a:rPr>
                            <a:t> - 3 </a:t>
                          </a:r>
                          <a14:m>
                            <m:oMath xmlns:m="http://schemas.openxmlformats.org/officeDocument/2006/math">
                              <m:f>
                                <m:fPr>
                                  <m:ctrlPr>
                                    <a:rPr kumimoji="0" lang="en-GB" sz="5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5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num>
                                <m:den>
                                  <m:r>
                                    <a:rPr kumimoji="0" lang="en-GB" sz="5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den>
                              </m:f>
                            </m:oMath>
                          </a14:m>
                          <a:r>
                            <a:rPr kumimoji="0" lang="en-GB" sz="5400" b="1" i="0" u="none" strike="noStrike" kern="1200" cap="none" spc="0" normalizeH="0" baseline="0" noProof="0" dirty="0">
                              <a:ln>
                                <a:noFill/>
                              </a:ln>
                              <a:solidFill>
                                <a:prstClr val="black"/>
                              </a:solidFill>
                              <a:effectLst/>
                              <a:uLnTx/>
                              <a:uFillTx/>
                              <a:latin typeface="+mn-lt"/>
                              <a:ea typeface="+mn-ea"/>
                              <a:cs typeface="+mn-cs"/>
                            </a:rPr>
                            <a:t> = 2 </a:t>
                          </a:r>
                          <a14:m>
                            <m:oMath xmlns:m="http://schemas.openxmlformats.org/officeDocument/2006/math">
                              <m:f>
                                <m:fPr>
                                  <m:ctrlPr>
                                    <a:rPr kumimoji="0" lang="en-GB" sz="5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5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num>
                                <m:den>
                                  <m:r>
                                    <a:rPr kumimoji="0" lang="en-GB" sz="5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𝟏𝟐</m:t>
                                  </m:r>
                                </m:den>
                              </m:f>
                            </m:oMath>
                          </a14:m>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0576670"/>
                      </a:ext>
                    </a:extLst>
                  </a:tr>
                </a:tbl>
              </a:graphicData>
            </a:graphic>
          </p:graphicFrame>
        </mc:Choice>
        <mc:Fallback xmlns="">
          <p:graphicFrame>
            <p:nvGraphicFramePr>
              <p:cNvPr id="4" name="Table 3"/>
              <p:cNvGraphicFramePr>
                <a:graphicFrameLocks noGrp="1"/>
              </p:cNvGraphicFramePr>
              <p:nvPr>
                <p:extLst/>
              </p:nvPr>
            </p:nvGraphicFramePr>
            <p:xfrm>
              <a:off x="323527" y="1397000"/>
              <a:ext cx="8363272" cy="5200352"/>
            </p:xfrm>
            <a:graphic>
              <a:graphicData uri="http://schemas.openxmlformats.org/drawingml/2006/table">
                <a:tbl>
                  <a:tblPr firstRow="1" bandRow="1">
                    <a:tableStyleId>{5C22544A-7EE6-4342-B048-85BDC9FD1C3A}</a:tableStyleId>
                  </a:tblPr>
                  <a:tblGrid>
                    <a:gridCol w="4181636">
                      <a:extLst>
                        <a:ext uri="{9D8B030D-6E8A-4147-A177-3AD203B41FA5}">
                          <a16:colId xmlns:a16="http://schemas.microsoft.com/office/drawing/2014/main" val="3376109902"/>
                        </a:ext>
                      </a:extLst>
                    </a:gridCol>
                    <a:gridCol w="4181636">
                      <a:extLst>
                        <a:ext uri="{9D8B030D-6E8A-4147-A177-3AD203B41FA5}">
                          <a16:colId xmlns:a16="http://schemas.microsoft.com/office/drawing/2014/main" val="4168293532"/>
                        </a:ext>
                      </a:extLst>
                    </a:gridCol>
                  </a:tblGrid>
                  <a:tr h="260017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46" t="-234" r="-100437" b="-10046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146" t="-234" r="-437" b="-100468"/>
                          </a:stretch>
                        </a:blipFill>
                      </a:tcPr>
                    </a:tc>
                    <a:extLst>
                      <a:ext uri="{0D108BD9-81ED-4DB2-BD59-A6C34878D82A}">
                        <a16:rowId xmlns:a16="http://schemas.microsoft.com/office/drawing/2014/main" val="2589364138"/>
                      </a:ext>
                    </a:extLst>
                  </a:tr>
                  <a:tr h="260017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46" t="-100234" r="-100437" b="-46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146" t="-100234" r="-437" b="-468"/>
                          </a:stretch>
                        </a:blipFill>
                      </a:tcPr>
                    </a:tc>
                    <a:extLst>
                      <a:ext uri="{0D108BD9-81ED-4DB2-BD59-A6C34878D82A}">
                        <a16:rowId xmlns:a16="http://schemas.microsoft.com/office/drawing/2014/main" val="790576670"/>
                      </a:ext>
                    </a:extLst>
                  </a:tr>
                </a:tbl>
              </a:graphicData>
            </a:graphic>
          </p:graphicFrame>
        </mc:Fallback>
      </mc:AlternateContent>
      <p:sp>
        <p:nvSpPr>
          <p:cNvPr id="5" name="Rectangle 4">
            <a:extLst>
              <a:ext uri="{FF2B5EF4-FFF2-40B4-BE49-F238E27FC236}">
                <a16:creationId xmlns:a16="http://schemas.microsoft.com/office/drawing/2014/main" id="{63C7B78F-BFE4-4071-924B-301B5B683BCF}"/>
              </a:ext>
            </a:extLst>
          </p:cNvPr>
          <p:cNvSpPr/>
          <p:nvPr/>
        </p:nvSpPr>
        <p:spPr>
          <a:xfrm>
            <a:off x="0" y="0"/>
            <a:ext cx="9144000" cy="6858000"/>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1382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8A5FF-72EC-46F1-8096-C8D08AF99109}"/>
              </a:ext>
            </a:extLst>
          </p:cNvPr>
          <p:cNvSpPr>
            <a:spLocks noGrp="1"/>
          </p:cNvSpPr>
          <p:nvPr>
            <p:ph type="title"/>
          </p:nvPr>
        </p:nvSpPr>
        <p:spPr>
          <a:xfrm>
            <a:off x="252919" y="365126"/>
            <a:ext cx="8508459" cy="1325563"/>
          </a:xfrm>
        </p:spPr>
        <p:txBody>
          <a:bodyPr>
            <a:normAutofit fontScale="90000"/>
          </a:bodyPr>
          <a:lstStyle/>
          <a:p>
            <a:r>
              <a:rPr lang="en-GB" dirty="0"/>
              <a:t>Which is the odd one out?</a:t>
            </a:r>
            <a:br>
              <a:rPr lang="en-GB" dirty="0"/>
            </a:br>
            <a:r>
              <a:rPr lang="en-GB" dirty="0"/>
              <a:t>You must give a reason for your answer.</a:t>
            </a:r>
          </a:p>
        </p:txBody>
      </p:sp>
      <p:sp>
        <p:nvSpPr>
          <p:cNvPr id="4" name="Cube 3">
            <a:extLst>
              <a:ext uri="{FF2B5EF4-FFF2-40B4-BE49-F238E27FC236}">
                <a16:creationId xmlns:a16="http://schemas.microsoft.com/office/drawing/2014/main" id="{376AA952-A019-44FD-AEC0-FC85DB1BE6FA}"/>
              </a:ext>
            </a:extLst>
          </p:cNvPr>
          <p:cNvSpPr/>
          <p:nvPr/>
        </p:nvSpPr>
        <p:spPr>
          <a:xfrm>
            <a:off x="1374841" y="2178996"/>
            <a:ext cx="1971473" cy="156939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ube 5">
            <a:extLst>
              <a:ext uri="{FF2B5EF4-FFF2-40B4-BE49-F238E27FC236}">
                <a16:creationId xmlns:a16="http://schemas.microsoft.com/office/drawing/2014/main" id="{FE2DD0DE-6757-4D49-B827-3710F6A3CF6E}"/>
              </a:ext>
            </a:extLst>
          </p:cNvPr>
          <p:cNvSpPr/>
          <p:nvPr/>
        </p:nvSpPr>
        <p:spPr>
          <a:xfrm>
            <a:off x="2451369" y="4577599"/>
            <a:ext cx="3547353" cy="156939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ube 6">
            <a:extLst>
              <a:ext uri="{FF2B5EF4-FFF2-40B4-BE49-F238E27FC236}">
                <a16:creationId xmlns:a16="http://schemas.microsoft.com/office/drawing/2014/main" id="{DA7524DE-E64D-4370-B793-BDC53D2FC94D}"/>
              </a:ext>
            </a:extLst>
          </p:cNvPr>
          <p:cNvSpPr/>
          <p:nvPr/>
        </p:nvSpPr>
        <p:spPr>
          <a:xfrm>
            <a:off x="5677710" y="2178995"/>
            <a:ext cx="1631005" cy="156939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9D5CB2E3-EA46-413C-A617-FB362C327E53}"/>
              </a:ext>
            </a:extLst>
          </p:cNvPr>
          <p:cNvSpPr txBox="1"/>
          <p:nvPr/>
        </p:nvSpPr>
        <p:spPr>
          <a:xfrm>
            <a:off x="787939" y="2653521"/>
            <a:ext cx="489626" cy="523220"/>
          </a:xfrm>
          <a:prstGeom prst="rect">
            <a:avLst/>
          </a:prstGeom>
          <a:noFill/>
        </p:spPr>
        <p:txBody>
          <a:bodyPr wrap="square" rtlCol="0">
            <a:spAutoFit/>
          </a:bodyPr>
          <a:lstStyle/>
          <a:p>
            <a:r>
              <a:rPr lang="en-GB" sz="2800" dirty="0"/>
              <a:t>6</a:t>
            </a:r>
          </a:p>
        </p:txBody>
      </p:sp>
      <p:sp>
        <p:nvSpPr>
          <p:cNvPr id="9" name="TextBox 8">
            <a:extLst>
              <a:ext uri="{FF2B5EF4-FFF2-40B4-BE49-F238E27FC236}">
                <a16:creationId xmlns:a16="http://schemas.microsoft.com/office/drawing/2014/main" id="{E02D00C0-5F36-4AE9-9E05-671B0F0A3EDC}"/>
              </a:ext>
            </a:extLst>
          </p:cNvPr>
          <p:cNvSpPr txBox="1"/>
          <p:nvPr/>
        </p:nvSpPr>
        <p:spPr>
          <a:xfrm>
            <a:off x="1789888" y="3748390"/>
            <a:ext cx="489626" cy="523220"/>
          </a:xfrm>
          <a:prstGeom prst="rect">
            <a:avLst/>
          </a:prstGeom>
          <a:noFill/>
        </p:spPr>
        <p:txBody>
          <a:bodyPr wrap="square" rtlCol="0">
            <a:spAutoFit/>
          </a:bodyPr>
          <a:lstStyle/>
          <a:p>
            <a:r>
              <a:rPr lang="en-GB" sz="2800" dirty="0"/>
              <a:t>6</a:t>
            </a:r>
          </a:p>
        </p:txBody>
      </p:sp>
      <p:sp>
        <p:nvSpPr>
          <p:cNvPr id="10" name="TextBox 9">
            <a:extLst>
              <a:ext uri="{FF2B5EF4-FFF2-40B4-BE49-F238E27FC236}">
                <a16:creationId xmlns:a16="http://schemas.microsoft.com/office/drawing/2014/main" id="{7F87D46E-FA0A-42CD-B551-7D83B4D19249}"/>
              </a:ext>
            </a:extLst>
          </p:cNvPr>
          <p:cNvSpPr txBox="1"/>
          <p:nvPr/>
        </p:nvSpPr>
        <p:spPr>
          <a:xfrm>
            <a:off x="3198777" y="3318244"/>
            <a:ext cx="489626" cy="523220"/>
          </a:xfrm>
          <a:prstGeom prst="rect">
            <a:avLst/>
          </a:prstGeom>
          <a:noFill/>
        </p:spPr>
        <p:txBody>
          <a:bodyPr wrap="square" rtlCol="0">
            <a:spAutoFit/>
          </a:bodyPr>
          <a:lstStyle/>
          <a:p>
            <a:r>
              <a:rPr lang="en-GB" sz="2800" dirty="0"/>
              <a:t>2</a:t>
            </a:r>
          </a:p>
        </p:txBody>
      </p:sp>
      <p:sp>
        <p:nvSpPr>
          <p:cNvPr id="11" name="TextBox 10">
            <a:extLst>
              <a:ext uri="{FF2B5EF4-FFF2-40B4-BE49-F238E27FC236}">
                <a16:creationId xmlns:a16="http://schemas.microsoft.com/office/drawing/2014/main" id="{22A26182-81C8-44B1-BFBA-10FF7C3D7985}"/>
              </a:ext>
            </a:extLst>
          </p:cNvPr>
          <p:cNvSpPr txBox="1"/>
          <p:nvPr/>
        </p:nvSpPr>
        <p:spPr>
          <a:xfrm>
            <a:off x="5210786" y="2915131"/>
            <a:ext cx="489626" cy="523220"/>
          </a:xfrm>
          <a:prstGeom prst="rect">
            <a:avLst/>
          </a:prstGeom>
          <a:noFill/>
        </p:spPr>
        <p:txBody>
          <a:bodyPr wrap="square" rtlCol="0">
            <a:spAutoFit/>
          </a:bodyPr>
          <a:lstStyle/>
          <a:p>
            <a:r>
              <a:rPr lang="en-GB" sz="2800" dirty="0"/>
              <a:t>3</a:t>
            </a:r>
          </a:p>
        </p:txBody>
      </p:sp>
      <p:sp>
        <p:nvSpPr>
          <p:cNvPr id="12" name="TextBox 11">
            <a:extLst>
              <a:ext uri="{FF2B5EF4-FFF2-40B4-BE49-F238E27FC236}">
                <a16:creationId xmlns:a16="http://schemas.microsoft.com/office/drawing/2014/main" id="{DA5D61AB-4D8A-4388-9324-098512203E8C}"/>
              </a:ext>
            </a:extLst>
          </p:cNvPr>
          <p:cNvSpPr txBox="1"/>
          <p:nvPr/>
        </p:nvSpPr>
        <p:spPr>
          <a:xfrm>
            <a:off x="5998722" y="3748390"/>
            <a:ext cx="489626" cy="523220"/>
          </a:xfrm>
          <a:prstGeom prst="rect">
            <a:avLst/>
          </a:prstGeom>
          <a:noFill/>
        </p:spPr>
        <p:txBody>
          <a:bodyPr wrap="square" rtlCol="0">
            <a:spAutoFit/>
          </a:bodyPr>
          <a:lstStyle/>
          <a:p>
            <a:r>
              <a:rPr lang="en-GB" sz="2800" dirty="0"/>
              <a:t>3</a:t>
            </a:r>
          </a:p>
        </p:txBody>
      </p:sp>
      <p:sp>
        <p:nvSpPr>
          <p:cNvPr id="13" name="TextBox 12">
            <a:extLst>
              <a:ext uri="{FF2B5EF4-FFF2-40B4-BE49-F238E27FC236}">
                <a16:creationId xmlns:a16="http://schemas.microsoft.com/office/drawing/2014/main" id="{D3247034-D4AD-4507-9419-CF85D6DEF8BC}"/>
              </a:ext>
            </a:extLst>
          </p:cNvPr>
          <p:cNvSpPr txBox="1"/>
          <p:nvPr/>
        </p:nvSpPr>
        <p:spPr>
          <a:xfrm>
            <a:off x="7162798" y="3318244"/>
            <a:ext cx="489626" cy="523220"/>
          </a:xfrm>
          <a:prstGeom prst="rect">
            <a:avLst/>
          </a:prstGeom>
          <a:noFill/>
        </p:spPr>
        <p:txBody>
          <a:bodyPr wrap="square" rtlCol="0">
            <a:spAutoFit/>
          </a:bodyPr>
          <a:lstStyle/>
          <a:p>
            <a:r>
              <a:rPr lang="en-GB" sz="2800" dirty="0"/>
              <a:t>4</a:t>
            </a:r>
          </a:p>
        </p:txBody>
      </p:sp>
      <p:sp>
        <p:nvSpPr>
          <p:cNvPr id="14" name="TextBox 13">
            <a:extLst>
              <a:ext uri="{FF2B5EF4-FFF2-40B4-BE49-F238E27FC236}">
                <a16:creationId xmlns:a16="http://schemas.microsoft.com/office/drawing/2014/main" id="{025DA897-73F5-4885-AD9E-13FCAACA5B2E}"/>
              </a:ext>
            </a:extLst>
          </p:cNvPr>
          <p:cNvSpPr txBox="1"/>
          <p:nvPr/>
        </p:nvSpPr>
        <p:spPr>
          <a:xfrm>
            <a:off x="3594362" y="6146994"/>
            <a:ext cx="834966" cy="523220"/>
          </a:xfrm>
          <a:prstGeom prst="rect">
            <a:avLst/>
          </a:prstGeom>
          <a:noFill/>
        </p:spPr>
        <p:txBody>
          <a:bodyPr wrap="square" rtlCol="0">
            <a:spAutoFit/>
          </a:bodyPr>
          <a:lstStyle/>
          <a:p>
            <a:r>
              <a:rPr lang="en-GB" sz="2800" dirty="0"/>
              <a:t>14</a:t>
            </a:r>
          </a:p>
        </p:txBody>
      </p:sp>
      <p:sp>
        <p:nvSpPr>
          <p:cNvPr id="15" name="TextBox 14">
            <a:extLst>
              <a:ext uri="{FF2B5EF4-FFF2-40B4-BE49-F238E27FC236}">
                <a16:creationId xmlns:a16="http://schemas.microsoft.com/office/drawing/2014/main" id="{05F39107-C520-4F29-ABA5-96306251ECC7}"/>
              </a:ext>
            </a:extLst>
          </p:cNvPr>
          <p:cNvSpPr txBox="1"/>
          <p:nvPr/>
        </p:nvSpPr>
        <p:spPr>
          <a:xfrm>
            <a:off x="5700412" y="5802041"/>
            <a:ext cx="489626" cy="523220"/>
          </a:xfrm>
          <a:prstGeom prst="rect">
            <a:avLst/>
          </a:prstGeom>
          <a:noFill/>
        </p:spPr>
        <p:txBody>
          <a:bodyPr wrap="square" rtlCol="0">
            <a:spAutoFit/>
          </a:bodyPr>
          <a:lstStyle/>
          <a:p>
            <a:r>
              <a:rPr lang="en-GB" sz="2800" dirty="0"/>
              <a:t>2</a:t>
            </a:r>
          </a:p>
        </p:txBody>
      </p:sp>
      <p:sp>
        <p:nvSpPr>
          <p:cNvPr id="16" name="TextBox 15">
            <a:extLst>
              <a:ext uri="{FF2B5EF4-FFF2-40B4-BE49-F238E27FC236}">
                <a16:creationId xmlns:a16="http://schemas.microsoft.com/office/drawing/2014/main" id="{F6A18B41-83E6-4508-BC32-F2D0E5324EB8}"/>
              </a:ext>
            </a:extLst>
          </p:cNvPr>
          <p:cNvSpPr txBox="1"/>
          <p:nvPr/>
        </p:nvSpPr>
        <p:spPr>
          <a:xfrm>
            <a:off x="6011691" y="4871133"/>
            <a:ext cx="489626" cy="523220"/>
          </a:xfrm>
          <a:prstGeom prst="rect">
            <a:avLst/>
          </a:prstGeom>
          <a:noFill/>
        </p:spPr>
        <p:txBody>
          <a:bodyPr wrap="square" rtlCol="0">
            <a:spAutoFit/>
          </a:bodyPr>
          <a:lstStyle/>
          <a:p>
            <a:r>
              <a:rPr lang="en-GB" sz="2800" dirty="0"/>
              <a:t>2</a:t>
            </a:r>
          </a:p>
        </p:txBody>
      </p:sp>
      <p:sp>
        <p:nvSpPr>
          <p:cNvPr id="17" name="Rectangle 16">
            <a:extLst>
              <a:ext uri="{FF2B5EF4-FFF2-40B4-BE49-F238E27FC236}">
                <a16:creationId xmlns:a16="http://schemas.microsoft.com/office/drawing/2014/main" id="{F0BB2330-991B-4766-947D-F9C9BCC1588C}"/>
              </a:ext>
            </a:extLst>
          </p:cNvPr>
          <p:cNvSpPr/>
          <p:nvPr/>
        </p:nvSpPr>
        <p:spPr>
          <a:xfrm>
            <a:off x="0" y="0"/>
            <a:ext cx="9144000" cy="6858000"/>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3484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570868" y="3147733"/>
            <a:ext cx="5271719" cy="3546493"/>
          </a:xfrm>
          <a:prstGeom prst="rect">
            <a:avLst/>
          </a:prstGeom>
        </p:spPr>
      </p:pic>
      <p:pic>
        <p:nvPicPr>
          <p:cNvPr id="9" name="Picture 8"/>
          <p:cNvPicPr>
            <a:picLocks noChangeAspect="1"/>
          </p:cNvPicPr>
          <p:nvPr/>
        </p:nvPicPr>
        <p:blipFill>
          <a:blip r:embed="rId4"/>
          <a:stretch>
            <a:fillRect/>
          </a:stretch>
        </p:blipFill>
        <p:spPr>
          <a:xfrm>
            <a:off x="301413" y="163774"/>
            <a:ext cx="5623268" cy="3782995"/>
          </a:xfrm>
          <a:prstGeom prst="rect">
            <a:avLst/>
          </a:prstGeom>
        </p:spPr>
      </p:pic>
    </p:spTree>
    <p:extLst>
      <p:ext uri="{BB962C8B-B14F-4D97-AF65-F5344CB8AC3E}">
        <p14:creationId xmlns:p14="http://schemas.microsoft.com/office/powerpoint/2010/main" val="1370609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57CBFA-68DC-4209-A1E6-587152040194}"/>
              </a:ext>
            </a:extLst>
          </p:cNvPr>
          <p:cNvSpPr txBox="1"/>
          <p:nvPr/>
        </p:nvSpPr>
        <p:spPr>
          <a:xfrm>
            <a:off x="842037" y="868351"/>
            <a:ext cx="7038907" cy="5016758"/>
          </a:xfrm>
          <a:prstGeom prst="rect">
            <a:avLst/>
          </a:prstGeom>
          <a:noFill/>
        </p:spPr>
        <p:txBody>
          <a:bodyPr wrap="square" rtlCol="0">
            <a:spAutoFit/>
          </a:bodyPr>
          <a:lstStyle/>
          <a:p>
            <a:r>
              <a:rPr lang="en-GB" sz="4000" dirty="0"/>
              <a:t>Which are familiar?</a:t>
            </a:r>
          </a:p>
          <a:p>
            <a:endParaRPr lang="en-GB" sz="4000" dirty="0"/>
          </a:p>
          <a:p>
            <a:r>
              <a:rPr lang="en-GB" sz="4000" dirty="0"/>
              <a:t>Which do you find effective?</a:t>
            </a:r>
          </a:p>
          <a:p>
            <a:endParaRPr lang="en-GB" sz="4000" dirty="0"/>
          </a:p>
          <a:p>
            <a:r>
              <a:rPr lang="en-GB" sz="4000" dirty="0"/>
              <a:t>How could you change these for a different topic?</a:t>
            </a:r>
          </a:p>
          <a:p>
            <a:endParaRPr lang="en-GB" sz="4000" dirty="0"/>
          </a:p>
          <a:p>
            <a:endParaRPr lang="en-GB" sz="4000" dirty="0"/>
          </a:p>
        </p:txBody>
      </p:sp>
    </p:spTree>
    <p:extLst>
      <p:ext uri="{BB962C8B-B14F-4D97-AF65-F5344CB8AC3E}">
        <p14:creationId xmlns:p14="http://schemas.microsoft.com/office/powerpoint/2010/main" val="1603662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8561" y="955343"/>
            <a:ext cx="7866435" cy="5016758"/>
          </a:xfrm>
          <a:prstGeom prst="rect">
            <a:avLst/>
          </a:prstGeom>
          <a:noFill/>
        </p:spPr>
        <p:txBody>
          <a:bodyPr wrap="square" rtlCol="0">
            <a:spAutoFit/>
          </a:bodyPr>
          <a:lstStyle/>
          <a:p>
            <a:pPr marL="571500" indent="-571500">
              <a:buFont typeface="Arial" panose="020B0604020202020204" pitchFamily="34" charset="0"/>
              <a:buChar char="•"/>
            </a:pPr>
            <a:r>
              <a:rPr lang="en-GB" sz="4000" dirty="0"/>
              <a:t>Differentiation is essential to the meet the diverse needs of all the learners in the class.</a:t>
            </a:r>
          </a:p>
          <a:p>
            <a:pPr marL="571500" indent="-571500">
              <a:buFont typeface="Arial" panose="020B0604020202020204" pitchFamily="34" charset="0"/>
              <a:buChar char="•"/>
            </a:pPr>
            <a:endParaRPr lang="en-GB" sz="4000" dirty="0"/>
          </a:p>
          <a:p>
            <a:pPr marL="571500" indent="-571500">
              <a:buFont typeface="Arial" panose="020B0604020202020204" pitchFamily="34" charset="0"/>
              <a:buChar char="•"/>
            </a:pPr>
            <a:r>
              <a:rPr lang="en-GB" sz="4000" dirty="0"/>
              <a:t>Differentiation involves a range of techniques, strategies and organisational options.</a:t>
            </a:r>
          </a:p>
          <a:p>
            <a:endParaRPr lang="en-GB" sz="4000" dirty="0"/>
          </a:p>
        </p:txBody>
      </p:sp>
    </p:spTree>
    <p:extLst>
      <p:ext uri="{BB962C8B-B14F-4D97-AF65-F5344CB8AC3E}">
        <p14:creationId xmlns:p14="http://schemas.microsoft.com/office/powerpoint/2010/main" val="1428864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166" y="1168081"/>
            <a:ext cx="8093413" cy="3942184"/>
          </a:xfrm>
        </p:spPr>
        <p:txBody>
          <a:bodyPr>
            <a:noAutofit/>
          </a:bodyPr>
          <a:lstStyle/>
          <a:p>
            <a:r>
              <a:rPr lang="en-GB" sz="2400" dirty="0"/>
              <a:t>Task - Pupils work on different tasks / worksheets with the lesson.</a:t>
            </a:r>
          </a:p>
          <a:p>
            <a:r>
              <a:rPr lang="en-GB" sz="2400" dirty="0"/>
              <a:t>Support - Some pupils may work with a teaching assistant</a:t>
            </a:r>
          </a:p>
          <a:p>
            <a:r>
              <a:rPr lang="en-GB" sz="2400" dirty="0"/>
              <a:t>Questioning - Bringing all students in a class into a question and answer exchange.. adjusting the level of questioning to the student in a subtle way. </a:t>
            </a:r>
          </a:p>
          <a:p>
            <a:r>
              <a:rPr lang="en-GB" sz="2400" dirty="0"/>
              <a:t>Explanation - Pupils receive different teacher input at different times throughout the lesson.</a:t>
            </a:r>
          </a:p>
          <a:p>
            <a:r>
              <a:rPr lang="en-GB" sz="2400" dirty="0"/>
              <a:t>Outcome - The same stimulus leads to open ended responses. (‘Multiple Entry Point Tasks’ )</a:t>
            </a:r>
          </a:p>
          <a:p>
            <a:r>
              <a:rPr lang="en-GB" sz="2400" dirty="0"/>
              <a:t>Expectation - There are various learning goals that are shared with pupils. Pupils are taught how to and encouraged to self select the appropriate learning goal, for example through reference to a learning journey.</a:t>
            </a:r>
          </a:p>
          <a:p>
            <a:pPr marL="0" indent="0">
              <a:buNone/>
            </a:pPr>
            <a:endParaRPr lang="en-GB" sz="2400" dirty="0"/>
          </a:p>
          <a:p>
            <a:endParaRPr lang="en-GB" sz="2400" dirty="0"/>
          </a:p>
          <a:p>
            <a:endParaRPr lang="en-GB" sz="2400" dirty="0"/>
          </a:p>
        </p:txBody>
      </p:sp>
      <p:sp>
        <p:nvSpPr>
          <p:cNvPr id="5" name="TextBox 4"/>
          <p:cNvSpPr txBox="1"/>
          <p:nvPr/>
        </p:nvSpPr>
        <p:spPr>
          <a:xfrm>
            <a:off x="317770" y="89942"/>
            <a:ext cx="6245423" cy="830997"/>
          </a:xfrm>
          <a:prstGeom prst="rect">
            <a:avLst/>
          </a:prstGeom>
          <a:noFill/>
        </p:spPr>
        <p:txBody>
          <a:bodyPr wrap="square" rtlCol="0">
            <a:spAutoFit/>
          </a:bodyPr>
          <a:lstStyle/>
          <a:p>
            <a:r>
              <a:rPr lang="en-GB" sz="4800" dirty="0"/>
              <a:t>Differentiation by ………</a:t>
            </a:r>
          </a:p>
        </p:txBody>
      </p:sp>
    </p:spTree>
    <p:extLst>
      <p:ext uri="{BB962C8B-B14F-4D97-AF65-F5344CB8AC3E}">
        <p14:creationId xmlns:p14="http://schemas.microsoft.com/office/powerpoint/2010/main" val="142072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E07589-8831-4B5C-BFC6-4229BF6CE594}"/>
              </a:ext>
            </a:extLst>
          </p:cNvPr>
          <p:cNvPicPr>
            <a:picLocks noChangeAspect="1"/>
          </p:cNvPicPr>
          <p:nvPr/>
        </p:nvPicPr>
        <p:blipFill>
          <a:blip r:embed="rId3"/>
          <a:stretch>
            <a:fillRect/>
          </a:stretch>
        </p:blipFill>
        <p:spPr>
          <a:xfrm>
            <a:off x="0" y="0"/>
            <a:ext cx="4572396" cy="3429297"/>
          </a:xfrm>
          <a:prstGeom prst="rect">
            <a:avLst/>
          </a:prstGeom>
        </p:spPr>
      </p:pic>
      <p:pic>
        <p:nvPicPr>
          <p:cNvPr id="5" name="Picture 4">
            <a:extLst>
              <a:ext uri="{FF2B5EF4-FFF2-40B4-BE49-F238E27FC236}">
                <a16:creationId xmlns:a16="http://schemas.microsoft.com/office/drawing/2014/main" id="{576029A8-15E4-4B63-8C74-6B6C54C67AF9}"/>
              </a:ext>
            </a:extLst>
          </p:cNvPr>
          <p:cNvPicPr>
            <a:picLocks noChangeAspect="1"/>
          </p:cNvPicPr>
          <p:nvPr/>
        </p:nvPicPr>
        <p:blipFill>
          <a:blip r:embed="rId4"/>
          <a:stretch>
            <a:fillRect/>
          </a:stretch>
        </p:blipFill>
        <p:spPr>
          <a:xfrm>
            <a:off x="0" y="3429000"/>
            <a:ext cx="4572396" cy="3429297"/>
          </a:xfrm>
          <a:prstGeom prst="rect">
            <a:avLst/>
          </a:prstGeom>
        </p:spPr>
      </p:pic>
      <p:pic>
        <p:nvPicPr>
          <p:cNvPr id="6" name="Picture 5">
            <a:extLst>
              <a:ext uri="{FF2B5EF4-FFF2-40B4-BE49-F238E27FC236}">
                <a16:creationId xmlns:a16="http://schemas.microsoft.com/office/drawing/2014/main" id="{8E8D1609-5934-4F23-9BC3-EF3B6770AFB5}"/>
              </a:ext>
            </a:extLst>
          </p:cNvPr>
          <p:cNvPicPr>
            <a:picLocks noChangeAspect="1"/>
          </p:cNvPicPr>
          <p:nvPr/>
        </p:nvPicPr>
        <p:blipFill>
          <a:blip r:embed="rId5"/>
          <a:stretch>
            <a:fillRect/>
          </a:stretch>
        </p:blipFill>
        <p:spPr>
          <a:xfrm>
            <a:off x="4572000" y="-297"/>
            <a:ext cx="4572396" cy="3429297"/>
          </a:xfrm>
          <a:prstGeom prst="rect">
            <a:avLst/>
          </a:prstGeom>
        </p:spPr>
      </p:pic>
      <p:pic>
        <p:nvPicPr>
          <p:cNvPr id="7" name="Picture 6">
            <a:extLst>
              <a:ext uri="{FF2B5EF4-FFF2-40B4-BE49-F238E27FC236}">
                <a16:creationId xmlns:a16="http://schemas.microsoft.com/office/drawing/2014/main" id="{42F8D338-DCA3-4B3E-81D7-A5E2A05B4CF0}"/>
              </a:ext>
            </a:extLst>
          </p:cNvPr>
          <p:cNvPicPr>
            <a:picLocks noChangeAspect="1"/>
          </p:cNvPicPr>
          <p:nvPr/>
        </p:nvPicPr>
        <p:blipFill>
          <a:blip r:embed="rId6"/>
          <a:stretch>
            <a:fillRect/>
          </a:stretch>
        </p:blipFill>
        <p:spPr>
          <a:xfrm>
            <a:off x="4572000" y="3428703"/>
            <a:ext cx="4572396" cy="3429297"/>
          </a:xfrm>
          <a:prstGeom prst="rect">
            <a:avLst/>
          </a:prstGeom>
        </p:spPr>
      </p:pic>
    </p:spTree>
    <p:extLst>
      <p:ext uri="{BB962C8B-B14F-4D97-AF65-F5344CB8AC3E}">
        <p14:creationId xmlns:p14="http://schemas.microsoft.com/office/powerpoint/2010/main" val="472643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71FD1A-D2A1-45FB-9A2C-1CC0B0C243BE}"/>
              </a:ext>
            </a:extLst>
          </p:cNvPr>
          <p:cNvPicPr>
            <a:picLocks noChangeAspect="1"/>
          </p:cNvPicPr>
          <p:nvPr/>
        </p:nvPicPr>
        <p:blipFill>
          <a:blip r:embed="rId3"/>
          <a:stretch>
            <a:fillRect/>
          </a:stretch>
        </p:blipFill>
        <p:spPr>
          <a:xfrm>
            <a:off x="0" y="-297"/>
            <a:ext cx="4572396" cy="3429297"/>
          </a:xfrm>
          <a:prstGeom prst="rect">
            <a:avLst/>
          </a:prstGeom>
        </p:spPr>
      </p:pic>
      <p:pic>
        <p:nvPicPr>
          <p:cNvPr id="5" name="Picture 4">
            <a:extLst>
              <a:ext uri="{FF2B5EF4-FFF2-40B4-BE49-F238E27FC236}">
                <a16:creationId xmlns:a16="http://schemas.microsoft.com/office/drawing/2014/main" id="{AA9AD965-F28C-4EEC-8EB6-D99D2281A9BC}"/>
              </a:ext>
            </a:extLst>
          </p:cNvPr>
          <p:cNvPicPr>
            <a:picLocks noChangeAspect="1"/>
          </p:cNvPicPr>
          <p:nvPr/>
        </p:nvPicPr>
        <p:blipFill>
          <a:blip r:embed="rId4"/>
          <a:stretch>
            <a:fillRect/>
          </a:stretch>
        </p:blipFill>
        <p:spPr>
          <a:xfrm>
            <a:off x="4485741" y="0"/>
            <a:ext cx="4572396" cy="3429297"/>
          </a:xfrm>
          <a:prstGeom prst="rect">
            <a:avLst/>
          </a:prstGeom>
        </p:spPr>
      </p:pic>
      <p:pic>
        <p:nvPicPr>
          <p:cNvPr id="6" name="Picture 5">
            <a:extLst>
              <a:ext uri="{FF2B5EF4-FFF2-40B4-BE49-F238E27FC236}">
                <a16:creationId xmlns:a16="http://schemas.microsoft.com/office/drawing/2014/main" id="{75C5A8F5-372C-4A89-A635-75FBF88CC4CD}"/>
              </a:ext>
            </a:extLst>
          </p:cNvPr>
          <p:cNvPicPr>
            <a:picLocks noChangeAspect="1"/>
          </p:cNvPicPr>
          <p:nvPr/>
        </p:nvPicPr>
        <p:blipFill>
          <a:blip r:embed="rId5"/>
          <a:stretch>
            <a:fillRect/>
          </a:stretch>
        </p:blipFill>
        <p:spPr>
          <a:xfrm>
            <a:off x="48211" y="3348470"/>
            <a:ext cx="4572396" cy="3429297"/>
          </a:xfrm>
          <a:prstGeom prst="rect">
            <a:avLst/>
          </a:prstGeom>
        </p:spPr>
      </p:pic>
      <p:pic>
        <p:nvPicPr>
          <p:cNvPr id="7" name="Picture 6">
            <a:extLst>
              <a:ext uri="{FF2B5EF4-FFF2-40B4-BE49-F238E27FC236}">
                <a16:creationId xmlns:a16="http://schemas.microsoft.com/office/drawing/2014/main" id="{0FFF89C5-60FC-4B91-951F-028259673ADB}"/>
              </a:ext>
            </a:extLst>
          </p:cNvPr>
          <p:cNvPicPr>
            <a:picLocks noChangeAspect="1"/>
          </p:cNvPicPr>
          <p:nvPr/>
        </p:nvPicPr>
        <p:blipFill>
          <a:blip r:embed="rId6"/>
          <a:stretch>
            <a:fillRect/>
          </a:stretch>
        </p:blipFill>
        <p:spPr>
          <a:xfrm>
            <a:off x="4485741" y="3348767"/>
            <a:ext cx="4572396" cy="3429297"/>
          </a:xfrm>
          <a:prstGeom prst="rect">
            <a:avLst/>
          </a:prstGeom>
        </p:spPr>
      </p:pic>
    </p:spTree>
    <p:extLst>
      <p:ext uri="{BB962C8B-B14F-4D97-AF65-F5344CB8AC3E}">
        <p14:creationId xmlns:p14="http://schemas.microsoft.com/office/powerpoint/2010/main" val="3081530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9225" y="1046202"/>
            <a:ext cx="5670630" cy="369332"/>
          </a:xfrm>
          <a:prstGeom prst="rect">
            <a:avLst/>
          </a:prstGeom>
        </p:spPr>
        <p:txBody>
          <a:bodyPr wrap="square">
            <a:spAutoFit/>
          </a:bodyPr>
          <a:lstStyle/>
          <a:p>
            <a:r>
              <a:rPr lang="en-GB" dirty="0"/>
              <a:t>Example: 4 + 4 + 4 – 4 = 8</a:t>
            </a:r>
          </a:p>
        </p:txBody>
      </p:sp>
      <p:sp>
        <p:nvSpPr>
          <p:cNvPr id="3" name="Rectangle 2"/>
          <p:cNvSpPr>
            <a:spLocks noChangeArrowheads="1"/>
          </p:cNvSpPr>
          <p:nvPr/>
        </p:nvSpPr>
        <p:spPr bwMode="auto">
          <a:xfrm>
            <a:off x="1502570" y="1644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3"/>
          <p:cNvSpPr>
            <a:spLocks noChangeArrowheads="1"/>
          </p:cNvSpPr>
          <p:nvPr/>
        </p:nvSpPr>
        <p:spPr bwMode="auto">
          <a:xfrm>
            <a:off x="276447" y="93879"/>
            <a:ext cx="865490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b="1" dirty="0">
                <a:latin typeface="Arial" pitchFamily="34" charset="0"/>
                <a:cs typeface="Arial" pitchFamily="34" charset="0"/>
              </a:rPr>
              <a:t>Four 4s investigation</a:t>
            </a:r>
            <a:endParaRPr lang="en-GB" altLang="en-US" dirty="0">
              <a:latin typeface="Arial" pitchFamily="34" charset="0"/>
              <a:cs typeface="Arial" pitchFamily="34" charset="0"/>
            </a:endParaRPr>
          </a:p>
          <a:p>
            <a:pPr eaLnBrk="0" fontAlgn="base" hangingPunct="0">
              <a:spcBef>
                <a:spcPct val="0"/>
              </a:spcBef>
              <a:spcAft>
                <a:spcPct val="0"/>
              </a:spcAft>
            </a:pPr>
            <a:r>
              <a:rPr lang="en-GB" altLang="en-US" dirty="0">
                <a:latin typeface="Calibri" pitchFamily="34" charset="0"/>
                <a:ea typeface="Calibri" pitchFamily="34" charset="0"/>
                <a:cs typeface="Times New Roman" pitchFamily="18" charset="0"/>
              </a:rPr>
              <a:t>Use the symbols at the top of each column to make the </a:t>
            </a:r>
            <a:endParaRPr lang="en-GB" altLang="en-US" dirty="0">
              <a:latin typeface="Arial" pitchFamily="34" charset="0"/>
              <a:cs typeface="Arial" pitchFamily="34" charset="0"/>
            </a:endParaRPr>
          </a:p>
          <a:p>
            <a:pPr eaLnBrk="0" fontAlgn="base" hangingPunct="0">
              <a:spcBef>
                <a:spcPct val="0"/>
              </a:spcBef>
              <a:spcAft>
                <a:spcPct val="0"/>
              </a:spcAft>
            </a:pPr>
            <a:r>
              <a:rPr lang="en-GB" altLang="en-US" dirty="0">
                <a:latin typeface="Calibri" pitchFamily="34" charset="0"/>
                <a:ea typeface="Calibri" pitchFamily="34" charset="0"/>
                <a:cs typeface="Times New Roman" pitchFamily="18" charset="0"/>
              </a:rPr>
              <a:t>numbers up to 20 with four 4s.</a:t>
            </a:r>
            <a:endParaRPr lang="en-GB" altLang="en-US" dirty="0">
              <a:latin typeface="Arial" pitchFamily="34" charset="0"/>
              <a:cs typeface="Arial" pitchFamily="34" charset="0"/>
            </a:endParaRPr>
          </a:p>
        </p:txBody>
      </p:sp>
      <p:sp>
        <p:nvSpPr>
          <p:cNvPr id="7" name="TextBox 6"/>
          <p:cNvSpPr txBox="1"/>
          <p:nvPr/>
        </p:nvSpPr>
        <p:spPr>
          <a:xfrm>
            <a:off x="6408204" y="6199"/>
            <a:ext cx="1368791" cy="1323439"/>
          </a:xfrm>
          <a:prstGeom prst="rect">
            <a:avLst/>
          </a:prstGeom>
          <a:noFill/>
        </p:spPr>
        <p:txBody>
          <a:bodyPr wrap="square" rtlCol="0">
            <a:spAutoFit/>
          </a:bodyPr>
          <a:lstStyle/>
          <a:p>
            <a:pPr algn="ctr"/>
            <a:r>
              <a:rPr lang="en-GB" sz="2000" b="1" dirty="0">
                <a:solidFill>
                  <a:srgbClr val="7030A0"/>
                </a:solidFill>
              </a:rPr>
              <a:t>B </a:t>
            </a:r>
          </a:p>
          <a:p>
            <a:pPr algn="ctr"/>
            <a:r>
              <a:rPr lang="en-GB" sz="2000" b="1" dirty="0">
                <a:solidFill>
                  <a:srgbClr val="7030A0"/>
                </a:solidFill>
              </a:rPr>
              <a:t>I</a:t>
            </a:r>
          </a:p>
          <a:p>
            <a:pPr algn="ctr"/>
            <a:r>
              <a:rPr lang="en-GB" sz="2000" b="1" dirty="0">
                <a:solidFill>
                  <a:srgbClr val="7030A0"/>
                </a:solidFill>
              </a:rPr>
              <a:t>D M</a:t>
            </a:r>
          </a:p>
          <a:p>
            <a:pPr algn="ctr"/>
            <a:r>
              <a:rPr lang="en-GB" sz="2000" b="1" dirty="0">
                <a:solidFill>
                  <a:srgbClr val="7030A0"/>
                </a:solidFill>
              </a:rPr>
              <a:t>A S</a:t>
            </a: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nvGraphicFramePr>
            <p:xfrm>
              <a:off x="382769" y="1397739"/>
              <a:ext cx="8569844" cy="5330762"/>
            </p:xfrm>
            <a:graphic>
              <a:graphicData uri="http://schemas.openxmlformats.org/drawingml/2006/table">
                <a:tbl>
                  <a:tblPr firstRow="1" firstCol="1" bandRow="1">
                    <a:tableStyleId>{5C22544A-7EE6-4342-B048-85BDC9FD1C3A}</a:tableStyleId>
                  </a:tblPr>
                  <a:tblGrid>
                    <a:gridCol w="2142152">
                      <a:extLst>
                        <a:ext uri="{9D8B030D-6E8A-4147-A177-3AD203B41FA5}">
                          <a16:colId xmlns:a16="http://schemas.microsoft.com/office/drawing/2014/main" val="20000"/>
                        </a:ext>
                      </a:extLst>
                    </a:gridCol>
                    <a:gridCol w="2142770">
                      <a:extLst>
                        <a:ext uri="{9D8B030D-6E8A-4147-A177-3AD203B41FA5}">
                          <a16:colId xmlns:a16="http://schemas.microsoft.com/office/drawing/2014/main" val="20001"/>
                        </a:ext>
                      </a:extLst>
                    </a:gridCol>
                    <a:gridCol w="2142152">
                      <a:extLst>
                        <a:ext uri="{9D8B030D-6E8A-4147-A177-3AD203B41FA5}">
                          <a16:colId xmlns:a16="http://schemas.microsoft.com/office/drawing/2014/main" val="20002"/>
                        </a:ext>
                      </a:extLst>
                    </a:gridCol>
                    <a:gridCol w="2142770">
                      <a:extLst>
                        <a:ext uri="{9D8B030D-6E8A-4147-A177-3AD203B41FA5}">
                          <a16:colId xmlns:a16="http://schemas.microsoft.com/office/drawing/2014/main" val="20003"/>
                        </a:ext>
                      </a:extLst>
                    </a:gridCol>
                  </a:tblGrid>
                  <a:tr h="249276">
                    <a:tc>
                      <a:txBody>
                        <a:bodyPr/>
                        <a:lstStyle/>
                        <a:p>
                          <a:pPr>
                            <a:lnSpc>
                              <a:spcPct val="115000"/>
                            </a:lnSpc>
                            <a:spcAft>
                              <a:spcPts val="0"/>
                            </a:spcAft>
                          </a:pPr>
                          <a:r>
                            <a:rPr lang="en-GB" sz="2400" dirty="0">
                              <a:solidFill>
                                <a:schemeClr val="tx1"/>
                              </a:solidFill>
                              <a:effectLst/>
                            </a:rPr>
                            <a:t>+  -</a:t>
                          </a:r>
                          <a:endParaRPr lang="en-GB" sz="1000" dirty="0">
                            <a:solidFill>
                              <a:schemeClr val="tx1"/>
                            </a:solidFill>
                            <a:effectLst/>
                            <a:latin typeface="Calibri"/>
                            <a:ea typeface="Calibri"/>
                            <a:cs typeface="Times New Roman"/>
                          </a:endParaRPr>
                        </a:p>
                      </a:txBody>
                      <a:tcPr marL="47839" marR="478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2400" dirty="0">
                              <a:solidFill>
                                <a:schemeClr val="tx1"/>
                              </a:solidFill>
                              <a:effectLst/>
                            </a:rPr>
                            <a:t>+ - x (  )</a:t>
                          </a:r>
                          <a:endParaRPr lang="en-GB" sz="1000" dirty="0">
                            <a:solidFill>
                              <a:schemeClr val="tx1"/>
                            </a:solidFill>
                            <a:effectLst/>
                            <a:latin typeface="Calibri"/>
                            <a:ea typeface="Calibri"/>
                            <a:cs typeface="Times New Roman"/>
                          </a:endParaRPr>
                        </a:p>
                      </a:txBody>
                      <a:tcPr marL="47839" marR="478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2400" dirty="0">
                              <a:solidFill>
                                <a:schemeClr val="tx1"/>
                              </a:solidFill>
                              <a:effectLst/>
                            </a:rPr>
                            <a:t>+ - x ÷ (  )</a:t>
                          </a:r>
                          <a:endParaRPr lang="en-GB" sz="1000" dirty="0">
                            <a:solidFill>
                              <a:schemeClr val="tx1"/>
                            </a:solidFill>
                            <a:effectLst/>
                            <a:latin typeface="Calibri"/>
                            <a:ea typeface="Calibri"/>
                            <a:cs typeface="Times New Roman"/>
                          </a:endParaRPr>
                        </a:p>
                      </a:txBody>
                      <a:tcPr marL="47839" marR="478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2400" dirty="0">
                              <a:solidFill>
                                <a:schemeClr val="tx1"/>
                              </a:solidFill>
                              <a:effectLst/>
                            </a:rPr>
                            <a:t>+ - x ÷ (  ) </a:t>
                          </a:r>
                          <a14:m>
                            <m:oMath xmlns:m="http://schemas.openxmlformats.org/officeDocument/2006/math">
                              <m:rad>
                                <m:radPr>
                                  <m:degHide m:val="on"/>
                                  <m:ctrlPr>
                                    <a:rPr lang="en-GB" sz="2400" i="1">
                                      <a:solidFill>
                                        <a:schemeClr val="tx1"/>
                                      </a:solidFill>
                                      <a:effectLst/>
                                      <a:latin typeface="Cambria Math" panose="02040503050406030204" pitchFamily="18" charset="0"/>
                                    </a:rPr>
                                  </m:ctrlPr>
                                </m:radPr>
                                <m:deg/>
                                <m:e/>
                              </m:rad>
                            </m:oMath>
                          </a14:m>
                          <a:r>
                            <a:rPr lang="en-GB" sz="2400" dirty="0">
                              <a:solidFill>
                                <a:schemeClr val="tx1"/>
                              </a:solidFill>
                              <a:effectLst/>
                            </a:rPr>
                            <a:t> !</a:t>
                          </a:r>
                          <a:endParaRPr lang="en-GB" sz="1000" dirty="0">
                            <a:solidFill>
                              <a:schemeClr val="tx1"/>
                            </a:solidFill>
                            <a:effectLst/>
                            <a:latin typeface="Calibri"/>
                            <a:ea typeface="Calibri"/>
                            <a:cs typeface="Times New Roman"/>
                          </a:endParaRPr>
                        </a:p>
                      </a:txBody>
                      <a:tcPr marL="47839" marR="478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804742">
                    <a:tc>
                      <a:txBody>
                        <a:bodyPr/>
                        <a:lstStyle/>
                        <a:p>
                          <a:pPr>
                            <a:lnSpc>
                              <a:spcPct val="115000"/>
                            </a:lnSpc>
                            <a:spcAft>
                              <a:spcPts val="0"/>
                            </a:spcAft>
                          </a:pPr>
                          <a:r>
                            <a:rPr lang="en-GB" sz="1400" dirty="0">
                              <a:solidFill>
                                <a:schemeClr val="tx1"/>
                              </a:solidFill>
                              <a:effectLst/>
                            </a:rPr>
                            <a:t>1.</a:t>
                          </a:r>
                        </a:p>
                        <a:p>
                          <a:pPr>
                            <a:lnSpc>
                              <a:spcPct val="115000"/>
                            </a:lnSpc>
                            <a:spcAft>
                              <a:spcPts val="0"/>
                            </a:spcAft>
                          </a:pPr>
                          <a:r>
                            <a:rPr lang="en-GB" sz="1400" dirty="0">
                              <a:solidFill>
                                <a:schemeClr val="tx1"/>
                              </a:solidFill>
                              <a:effectLst/>
                            </a:rPr>
                            <a:t>2.</a:t>
                          </a:r>
                        </a:p>
                        <a:p>
                          <a:pPr>
                            <a:lnSpc>
                              <a:spcPct val="115000"/>
                            </a:lnSpc>
                            <a:spcAft>
                              <a:spcPts val="0"/>
                            </a:spcAft>
                          </a:pPr>
                          <a:r>
                            <a:rPr lang="en-GB" sz="1400" dirty="0">
                              <a:solidFill>
                                <a:schemeClr val="tx1"/>
                              </a:solidFill>
                              <a:effectLst/>
                            </a:rPr>
                            <a:t>3.</a:t>
                          </a:r>
                        </a:p>
                        <a:p>
                          <a:pPr>
                            <a:lnSpc>
                              <a:spcPct val="115000"/>
                            </a:lnSpc>
                            <a:spcAft>
                              <a:spcPts val="0"/>
                            </a:spcAft>
                          </a:pPr>
                          <a:r>
                            <a:rPr lang="en-GB" sz="1400" dirty="0">
                              <a:solidFill>
                                <a:schemeClr val="tx1"/>
                              </a:solidFill>
                              <a:effectLst/>
                            </a:rPr>
                            <a:t>4.</a:t>
                          </a:r>
                        </a:p>
                        <a:p>
                          <a:pPr>
                            <a:lnSpc>
                              <a:spcPct val="115000"/>
                            </a:lnSpc>
                            <a:spcAft>
                              <a:spcPts val="0"/>
                            </a:spcAft>
                          </a:pPr>
                          <a:r>
                            <a:rPr lang="en-GB" sz="1400" dirty="0">
                              <a:solidFill>
                                <a:schemeClr val="tx1"/>
                              </a:solidFill>
                              <a:effectLst/>
                            </a:rPr>
                            <a:t>5.</a:t>
                          </a:r>
                        </a:p>
                        <a:p>
                          <a:pPr>
                            <a:lnSpc>
                              <a:spcPct val="115000"/>
                            </a:lnSpc>
                            <a:spcAft>
                              <a:spcPts val="0"/>
                            </a:spcAft>
                          </a:pPr>
                          <a:r>
                            <a:rPr lang="en-GB" sz="1400" dirty="0">
                              <a:solidFill>
                                <a:schemeClr val="tx1"/>
                              </a:solidFill>
                              <a:effectLst/>
                            </a:rPr>
                            <a:t>6.</a:t>
                          </a:r>
                        </a:p>
                        <a:p>
                          <a:pPr>
                            <a:lnSpc>
                              <a:spcPct val="115000"/>
                            </a:lnSpc>
                            <a:spcAft>
                              <a:spcPts val="0"/>
                            </a:spcAft>
                          </a:pPr>
                          <a:r>
                            <a:rPr lang="en-GB" sz="1400" dirty="0">
                              <a:solidFill>
                                <a:schemeClr val="tx1"/>
                              </a:solidFill>
                              <a:effectLst/>
                            </a:rPr>
                            <a:t>7.</a:t>
                          </a:r>
                        </a:p>
                        <a:p>
                          <a:pPr>
                            <a:lnSpc>
                              <a:spcPct val="115000"/>
                            </a:lnSpc>
                            <a:spcAft>
                              <a:spcPts val="0"/>
                            </a:spcAft>
                          </a:pPr>
                          <a:r>
                            <a:rPr lang="en-GB" sz="1400" dirty="0">
                              <a:solidFill>
                                <a:schemeClr val="tx1"/>
                              </a:solidFill>
                              <a:effectLst/>
                            </a:rPr>
                            <a:t>8.</a:t>
                          </a:r>
                        </a:p>
                        <a:p>
                          <a:pPr>
                            <a:lnSpc>
                              <a:spcPct val="115000"/>
                            </a:lnSpc>
                            <a:spcAft>
                              <a:spcPts val="0"/>
                            </a:spcAft>
                          </a:pPr>
                          <a:r>
                            <a:rPr lang="en-GB" sz="1400" dirty="0">
                              <a:solidFill>
                                <a:schemeClr val="tx1"/>
                              </a:solidFill>
                              <a:effectLst/>
                            </a:rPr>
                            <a:t>9.</a:t>
                          </a:r>
                        </a:p>
                        <a:p>
                          <a:pPr>
                            <a:lnSpc>
                              <a:spcPct val="115000"/>
                            </a:lnSpc>
                            <a:spcAft>
                              <a:spcPts val="0"/>
                            </a:spcAft>
                          </a:pPr>
                          <a:r>
                            <a:rPr lang="en-GB" sz="1400" dirty="0">
                              <a:solidFill>
                                <a:schemeClr val="tx1"/>
                              </a:solidFill>
                              <a:effectLst/>
                            </a:rPr>
                            <a:t>10.</a:t>
                          </a:r>
                        </a:p>
                        <a:p>
                          <a:pPr>
                            <a:lnSpc>
                              <a:spcPct val="115000"/>
                            </a:lnSpc>
                            <a:spcAft>
                              <a:spcPts val="0"/>
                            </a:spcAft>
                          </a:pPr>
                          <a:r>
                            <a:rPr lang="en-GB" sz="1400" dirty="0">
                              <a:solidFill>
                                <a:schemeClr val="tx1"/>
                              </a:solidFill>
                              <a:effectLst/>
                            </a:rPr>
                            <a:t>11.</a:t>
                          </a:r>
                        </a:p>
                        <a:p>
                          <a:pPr>
                            <a:lnSpc>
                              <a:spcPct val="115000"/>
                            </a:lnSpc>
                            <a:spcAft>
                              <a:spcPts val="0"/>
                            </a:spcAft>
                          </a:pPr>
                          <a:r>
                            <a:rPr lang="en-GB" sz="1400" dirty="0">
                              <a:solidFill>
                                <a:schemeClr val="tx1"/>
                              </a:solidFill>
                              <a:effectLst/>
                            </a:rPr>
                            <a:t>12.</a:t>
                          </a:r>
                        </a:p>
                        <a:p>
                          <a:pPr>
                            <a:lnSpc>
                              <a:spcPct val="115000"/>
                            </a:lnSpc>
                            <a:spcAft>
                              <a:spcPts val="0"/>
                            </a:spcAft>
                          </a:pPr>
                          <a:r>
                            <a:rPr lang="en-GB" sz="1400" dirty="0">
                              <a:solidFill>
                                <a:schemeClr val="tx1"/>
                              </a:solidFill>
                              <a:effectLst/>
                            </a:rPr>
                            <a:t>13.</a:t>
                          </a:r>
                        </a:p>
                        <a:p>
                          <a:pPr>
                            <a:lnSpc>
                              <a:spcPct val="115000"/>
                            </a:lnSpc>
                            <a:spcAft>
                              <a:spcPts val="0"/>
                            </a:spcAft>
                          </a:pPr>
                          <a:r>
                            <a:rPr lang="en-GB" sz="1400" dirty="0">
                              <a:solidFill>
                                <a:schemeClr val="tx1"/>
                              </a:solidFill>
                              <a:effectLst/>
                            </a:rPr>
                            <a:t>14.</a:t>
                          </a:r>
                        </a:p>
                        <a:p>
                          <a:pPr>
                            <a:lnSpc>
                              <a:spcPct val="115000"/>
                            </a:lnSpc>
                            <a:spcAft>
                              <a:spcPts val="0"/>
                            </a:spcAft>
                          </a:pPr>
                          <a:r>
                            <a:rPr lang="en-GB" sz="1400" dirty="0">
                              <a:solidFill>
                                <a:schemeClr val="tx1"/>
                              </a:solidFill>
                              <a:effectLst/>
                            </a:rPr>
                            <a:t>15.</a:t>
                          </a:r>
                        </a:p>
                        <a:p>
                          <a:pPr>
                            <a:lnSpc>
                              <a:spcPct val="115000"/>
                            </a:lnSpc>
                            <a:spcAft>
                              <a:spcPts val="0"/>
                            </a:spcAft>
                          </a:pPr>
                          <a:r>
                            <a:rPr lang="en-GB" sz="1400" dirty="0">
                              <a:solidFill>
                                <a:schemeClr val="tx1"/>
                              </a:solidFill>
                              <a:effectLst/>
                            </a:rPr>
                            <a:t>16.</a:t>
                          </a:r>
                        </a:p>
                        <a:p>
                          <a:pPr>
                            <a:lnSpc>
                              <a:spcPct val="115000"/>
                            </a:lnSpc>
                            <a:spcAft>
                              <a:spcPts val="0"/>
                            </a:spcAft>
                          </a:pPr>
                          <a:r>
                            <a:rPr lang="en-GB" sz="1400" dirty="0">
                              <a:solidFill>
                                <a:schemeClr val="tx1"/>
                              </a:solidFill>
                              <a:effectLst/>
                            </a:rPr>
                            <a:t>17.</a:t>
                          </a:r>
                        </a:p>
                        <a:p>
                          <a:pPr>
                            <a:lnSpc>
                              <a:spcPct val="115000"/>
                            </a:lnSpc>
                            <a:spcAft>
                              <a:spcPts val="0"/>
                            </a:spcAft>
                          </a:pPr>
                          <a:r>
                            <a:rPr lang="en-GB" sz="1400" dirty="0">
                              <a:solidFill>
                                <a:schemeClr val="tx1"/>
                              </a:solidFill>
                              <a:effectLst/>
                            </a:rPr>
                            <a:t>18.</a:t>
                          </a:r>
                        </a:p>
                        <a:p>
                          <a:pPr>
                            <a:lnSpc>
                              <a:spcPct val="115000"/>
                            </a:lnSpc>
                            <a:spcAft>
                              <a:spcPts val="0"/>
                            </a:spcAft>
                          </a:pPr>
                          <a:r>
                            <a:rPr lang="en-GB" sz="1400" dirty="0">
                              <a:solidFill>
                                <a:schemeClr val="tx1"/>
                              </a:solidFill>
                              <a:effectLst/>
                            </a:rPr>
                            <a:t>19.</a:t>
                          </a:r>
                        </a:p>
                        <a:p>
                          <a:pPr>
                            <a:lnSpc>
                              <a:spcPct val="115000"/>
                            </a:lnSpc>
                            <a:spcAft>
                              <a:spcPts val="0"/>
                            </a:spcAft>
                          </a:pPr>
                          <a:r>
                            <a:rPr lang="en-GB" sz="1400" dirty="0">
                              <a:solidFill>
                                <a:schemeClr val="tx1"/>
                              </a:solidFill>
                              <a:effectLst/>
                            </a:rPr>
                            <a:t>20</a:t>
                          </a:r>
                          <a:endParaRPr lang="en-GB" sz="1000" dirty="0">
                            <a:solidFill>
                              <a:schemeClr val="tx1"/>
                            </a:solidFill>
                            <a:effectLst/>
                          </a:endParaRPr>
                        </a:p>
                      </a:txBody>
                      <a:tcPr marL="47839" marR="478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2400" dirty="0">
                              <a:solidFill>
                                <a:schemeClr val="tx1"/>
                              </a:solidFill>
                              <a:effectLst/>
                            </a:rPr>
                            <a:t> </a:t>
                          </a:r>
                          <a:endParaRPr lang="en-GB" sz="1000" dirty="0">
                            <a:solidFill>
                              <a:schemeClr val="tx1"/>
                            </a:solidFill>
                            <a:effectLst/>
                            <a:latin typeface="Calibri"/>
                            <a:ea typeface="Calibri"/>
                            <a:cs typeface="Times New Roman"/>
                          </a:endParaRPr>
                        </a:p>
                      </a:txBody>
                      <a:tcPr marL="47839" marR="478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2400" dirty="0">
                              <a:solidFill>
                                <a:schemeClr val="tx1"/>
                              </a:solidFill>
                              <a:effectLst/>
                            </a:rPr>
                            <a:t> </a:t>
                          </a:r>
                          <a:endParaRPr lang="en-GB" sz="1000" dirty="0">
                            <a:solidFill>
                              <a:schemeClr val="tx1"/>
                            </a:solidFill>
                            <a:effectLst/>
                            <a:latin typeface="Calibri"/>
                            <a:ea typeface="Calibri"/>
                            <a:cs typeface="Times New Roman"/>
                          </a:endParaRPr>
                        </a:p>
                      </a:txBody>
                      <a:tcPr marL="47839" marR="478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2400" dirty="0">
                              <a:solidFill>
                                <a:schemeClr val="tx1"/>
                              </a:solidFill>
                              <a:effectLst/>
                            </a:rPr>
                            <a:t> </a:t>
                          </a:r>
                          <a:endParaRPr lang="en-GB" sz="1000" dirty="0">
                            <a:solidFill>
                              <a:schemeClr val="tx1"/>
                            </a:solidFill>
                            <a:effectLst/>
                            <a:latin typeface="Calibri"/>
                            <a:ea typeface="Calibri"/>
                            <a:cs typeface="Times New Roman"/>
                          </a:endParaRPr>
                        </a:p>
                      </a:txBody>
                      <a:tcPr marL="47839" marR="478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1781026186"/>
                  </p:ext>
                </p:extLst>
              </p:nvPr>
            </p:nvGraphicFramePr>
            <p:xfrm>
              <a:off x="382769" y="1397739"/>
              <a:ext cx="8569844" cy="5330762"/>
            </p:xfrm>
            <a:graphic>
              <a:graphicData uri="http://schemas.openxmlformats.org/drawingml/2006/table">
                <a:tbl>
                  <a:tblPr firstRow="1" firstCol="1" bandRow="1">
                    <a:tableStyleId>{5C22544A-7EE6-4342-B048-85BDC9FD1C3A}</a:tableStyleId>
                  </a:tblPr>
                  <a:tblGrid>
                    <a:gridCol w="2142152">
                      <a:extLst>
                        <a:ext uri="{9D8B030D-6E8A-4147-A177-3AD203B41FA5}">
                          <a16:colId xmlns="" xmlns:a16="http://schemas.microsoft.com/office/drawing/2014/main" xmlns:a14="http://schemas.microsoft.com/office/drawing/2010/main" val="20000"/>
                        </a:ext>
                      </a:extLst>
                    </a:gridCol>
                    <a:gridCol w="2142770">
                      <a:extLst>
                        <a:ext uri="{9D8B030D-6E8A-4147-A177-3AD203B41FA5}">
                          <a16:colId xmlns="" xmlns:a16="http://schemas.microsoft.com/office/drawing/2014/main" xmlns:a14="http://schemas.microsoft.com/office/drawing/2010/main" val="20001"/>
                        </a:ext>
                      </a:extLst>
                    </a:gridCol>
                    <a:gridCol w="2142152">
                      <a:extLst>
                        <a:ext uri="{9D8B030D-6E8A-4147-A177-3AD203B41FA5}">
                          <a16:colId xmlns="" xmlns:a16="http://schemas.microsoft.com/office/drawing/2014/main" xmlns:a14="http://schemas.microsoft.com/office/drawing/2010/main" val="20002"/>
                        </a:ext>
                      </a:extLst>
                    </a:gridCol>
                    <a:gridCol w="2142770">
                      <a:extLst>
                        <a:ext uri="{9D8B030D-6E8A-4147-A177-3AD203B41FA5}">
                          <a16:colId xmlns="" xmlns:a16="http://schemas.microsoft.com/office/drawing/2014/main" xmlns:a14="http://schemas.microsoft.com/office/drawing/2010/main" val="20003"/>
                        </a:ext>
                      </a:extLst>
                    </a:gridCol>
                  </a:tblGrid>
                  <a:tr h="437896">
                    <a:tc>
                      <a:txBody>
                        <a:bodyPr/>
                        <a:lstStyle/>
                        <a:p>
                          <a:pPr>
                            <a:lnSpc>
                              <a:spcPct val="115000"/>
                            </a:lnSpc>
                            <a:spcAft>
                              <a:spcPts val="0"/>
                            </a:spcAft>
                          </a:pPr>
                          <a:r>
                            <a:rPr lang="en-GB" sz="2400" dirty="0">
                              <a:solidFill>
                                <a:schemeClr val="tx1"/>
                              </a:solidFill>
                              <a:effectLst/>
                            </a:rPr>
                            <a:t>+  -</a:t>
                          </a:r>
                          <a:endParaRPr lang="en-GB" sz="1000" dirty="0">
                            <a:solidFill>
                              <a:schemeClr val="tx1"/>
                            </a:solidFill>
                            <a:effectLst/>
                            <a:latin typeface="Calibri"/>
                            <a:ea typeface="Calibri"/>
                            <a:cs typeface="Times New Roman"/>
                          </a:endParaRPr>
                        </a:p>
                      </a:txBody>
                      <a:tcPr marL="47839" marR="478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2400" dirty="0">
                              <a:solidFill>
                                <a:schemeClr val="tx1"/>
                              </a:solidFill>
                              <a:effectLst/>
                            </a:rPr>
                            <a:t>+ - x (  )</a:t>
                          </a:r>
                          <a:endParaRPr lang="en-GB" sz="1000" dirty="0">
                            <a:solidFill>
                              <a:schemeClr val="tx1"/>
                            </a:solidFill>
                            <a:effectLst/>
                            <a:latin typeface="Calibri"/>
                            <a:ea typeface="Calibri"/>
                            <a:cs typeface="Times New Roman"/>
                          </a:endParaRPr>
                        </a:p>
                      </a:txBody>
                      <a:tcPr marL="47839" marR="478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2400" dirty="0">
                              <a:solidFill>
                                <a:schemeClr val="tx1"/>
                              </a:solidFill>
                              <a:effectLst/>
                            </a:rPr>
                            <a:t>+ - x ÷ (  )</a:t>
                          </a:r>
                          <a:endParaRPr lang="en-GB" sz="1000" dirty="0">
                            <a:solidFill>
                              <a:schemeClr val="tx1"/>
                            </a:solidFill>
                            <a:effectLst/>
                            <a:latin typeface="Calibri"/>
                            <a:ea typeface="Calibri"/>
                            <a:cs typeface="Times New Roman"/>
                          </a:endParaRPr>
                        </a:p>
                      </a:txBody>
                      <a:tcPr marL="47839" marR="478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marL="47839" marR="478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299716" t="-13889" b="-1140278"/>
                          </a:stretch>
                        </a:blipFill>
                      </a:tcPr>
                    </a:tc>
                    <a:extLst>
                      <a:ext uri="{0D108BD9-81ED-4DB2-BD59-A6C34878D82A}">
                        <a16:rowId xmlns="" xmlns:a16="http://schemas.microsoft.com/office/drawing/2014/main" xmlns:a14="http://schemas.microsoft.com/office/drawing/2010/main" val="10000"/>
                      </a:ext>
                    </a:extLst>
                  </a:tr>
                  <a:tr h="4892866">
                    <a:tc>
                      <a:txBody>
                        <a:bodyPr/>
                        <a:lstStyle/>
                        <a:p>
                          <a:pPr>
                            <a:lnSpc>
                              <a:spcPct val="115000"/>
                            </a:lnSpc>
                            <a:spcAft>
                              <a:spcPts val="0"/>
                            </a:spcAft>
                          </a:pPr>
                          <a:r>
                            <a:rPr lang="en-GB" sz="1400" dirty="0">
                              <a:solidFill>
                                <a:schemeClr val="tx1"/>
                              </a:solidFill>
                              <a:effectLst/>
                            </a:rPr>
                            <a:t>1.</a:t>
                          </a:r>
                        </a:p>
                        <a:p>
                          <a:pPr>
                            <a:lnSpc>
                              <a:spcPct val="115000"/>
                            </a:lnSpc>
                            <a:spcAft>
                              <a:spcPts val="0"/>
                            </a:spcAft>
                          </a:pPr>
                          <a:r>
                            <a:rPr lang="en-GB" sz="1400" dirty="0">
                              <a:solidFill>
                                <a:schemeClr val="tx1"/>
                              </a:solidFill>
                              <a:effectLst/>
                            </a:rPr>
                            <a:t>2.</a:t>
                          </a:r>
                        </a:p>
                        <a:p>
                          <a:pPr>
                            <a:lnSpc>
                              <a:spcPct val="115000"/>
                            </a:lnSpc>
                            <a:spcAft>
                              <a:spcPts val="0"/>
                            </a:spcAft>
                          </a:pPr>
                          <a:r>
                            <a:rPr lang="en-GB" sz="1400" dirty="0">
                              <a:solidFill>
                                <a:schemeClr val="tx1"/>
                              </a:solidFill>
                              <a:effectLst/>
                            </a:rPr>
                            <a:t>3.</a:t>
                          </a:r>
                        </a:p>
                        <a:p>
                          <a:pPr>
                            <a:lnSpc>
                              <a:spcPct val="115000"/>
                            </a:lnSpc>
                            <a:spcAft>
                              <a:spcPts val="0"/>
                            </a:spcAft>
                          </a:pPr>
                          <a:r>
                            <a:rPr lang="en-GB" sz="1400" dirty="0">
                              <a:solidFill>
                                <a:schemeClr val="tx1"/>
                              </a:solidFill>
                              <a:effectLst/>
                            </a:rPr>
                            <a:t>4.</a:t>
                          </a:r>
                        </a:p>
                        <a:p>
                          <a:pPr>
                            <a:lnSpc>
                              <a:spcPct val="115000"/>
                            </a:lnSpc>
                            <a:spcAft>
                              <a:spcPts val="0"/>
                            </a:spcAft>
                          </a:pPr>
                          <a:r>
                            <a:rPr lang="en-GB" sz="1400" dirty="0">
                              <a:solidFill>
                                <a:schemeClr val="tx1"/>
                              </a:solidFill>
                              <a:effectLst/>
                            </a:rPr>
                            <a:t>5.</a:t>
                          </a:r>
                        </a:p>
                        <a:p>
                          <a:pPr>
                            <a:lnSpc>
                              <a:spcPct val="115000"/>
                            </a:lnSpc>
                            <a:spcAft>
                              <a:spcPts val="0"/>
                            </a:spcAft>
                          </a:pPr>
                          <a:r>
                            <a:rPr lang="en-GB" sz="1400" dirty="0">
                              <a:solidFill>
                                <a:schemeClr val="tx1"/>
                              </a:solidFill>
                              <a:effectLst/>
                            </a:rPr>
                            <a:t>6.</a:t>
                          </a:r>
                        </a:p>
                        <a:p>
                          <a:pPr>
                            <a:lnSpc>
                              <a:spcPct val="115000"/>
                            </a:lnSpc>
                            <a:spcAft>
                              <a:spcPts val="0"/>
                            </a:spcAft>
                          </a:pPr>
                          <a:r>
                            <a:rPr lang="en-GB" sz="1400" dirty="0">
                              <a:solidFill>
                                <a:schemeClr val="tx1"/>
                              </a:solidFill>
                              <a:effectLst/>
                            </a:rPr>
                            <a:t>7.</a:t>
                          </a:r>
                        </a:p>
                        <a:p>
                          <a:pPr>
                            <a:lnSpc>
                              <a:spcPct val="115000"/>
                            </a:lnSpc>
                            <a:spcAft>
                              <a:spcPts val="0"/>
                            </a:spcAft>
                          </a:pPr>
                          <a:r>
                            <a:rPr lang="en-GB" sz="1400" dirty="0">
                              <a:solidFill>
                                <a:schemeClr val="tx1"/>
                              </a:solidFill>
                              <a:effectLst/>
                            </a:rPr>
                            <a:t>8.</a:t>
                          </a:r>
                        </a:p>
                        <a:p>
                          <a:pPr>
                            <a:lnSpc>
                              <a:spcPct val="115000"/>
                            </a:lnSpc>
                            <a:spcAft>
                              <a:spcPts val="0"/>
                            </a:spcAft>
                          </a:pPr>
                          <a:r>
                            <a:rPr lang="en-GB" sz="1400" dirty="0">
                              <a:solidFill>
                                <a:schemeClr val="tx1"/>
                              </a:solidFill>
                              <a:effectLst/>
                            </a:rPr>
                            <a:t>9.</a:t>
                          </a:r>
                        </a:p>
                        <a:p>
                          <a:pPr>
                            <a:lnSpc>
                              <a:spcPct val="115000"/>
                            </a:lnSpc>
                            <a:spcAft>
                              <a:spcPts val="0"/>
                            </a:spcAft>
                          </a:pPr>
                          <a:r>
                            <a:rPr lang="en-GB" sz="1400" dirty="0">
                              <a:solidFill>
                                <a:schemeClr val="tx1"/>
                              </a:solidFill>
                              <a:effectLst/>
                            </a:rPr>
                            <a:t>10.</a:t>
                          </a:r>
                        </a:p>
                        <a:p>
                          <a:pPr>
                            <a:lnSpc>
                              <a:spcPct val="115000"/>
                            </a:lnSpc>
                            <a:spcAft>
                              <a:spcPts val="0"/>
                            </a:spcAft>
                          </a:pPr>
                          <a:r>
                            <a:rPr lang="en-GB" sz="1400" dirty="0">
                              <a:solidFill>
                                <a:schemeClr val="tx1"/>
                              </a:solidFill>
                              <a:effectLst/>
                            </a:rPr>
                            <a:t>11.</a:t>
                          </a:r>
                        </a:p>
                        <a:p>
                          <a:pPr>
                            <a:lnSpc>
                              <a:spcPct val="115000"/>
                            </a:lnSpc>
                            <a:spcAft>
                              <a:spcPts val="0"/>
                            </a:spcAft>
                          </a:pPr>
                          <a:r>
                            <a:rPr lang="en-GB" sz="1400" dirty="0">
                              <a:solidFill>
                                <a:schemeClr val="tx1"/>
                              </a:solidFill>
                              <a:effectLst/>
                            </a:rPr>
                            <a:t>12.</a:t>
                          </a:r>
                        </a:p>
                        <a:p>
                          <a:pPr>
                            <a:lnSpc>
                              <a:spcPct val="115000"/>
                            </a:lnSpc>
                            <a:spcAft>
                              <a:spcPts val="0"/>
                            </a:spcAft>
                          </a:pPr>
                          <a:r>
                            <a:rPr lang="en-GB" sz="1400" dirty="0">
                              <a:solidFill>
                                <a:schemeClr val="tx1"/>
                              </a:solidFill>
                              <a:effectLst/>
                            </a:rPr>
                            <a:t>13.</a:t>
                          </a:r>
                        </a:p>
                        <a:p>
                          <a:pPr>
                            <a:lnSpc>
                              <a:spcPct val="115000"/>
                            </a:lnSpc>
                            <a:spcAft>
                              <a:spcPts val="0"/>
                            </a:spcAft>
                          </a:pPr>
                          <a:r>
                            <a:rPr lang="en-GB" sz="1400" dirty="0">
                              <a:solidFill>
                                <a:schemeClr val="tx1"/>
                              </a:solidFill>
                              <a:effectLst/>
                            </a:rPr>
                            <a:t>14.</a:t>
                          </a:r>
                        </a:p>
                        <a:p>
                          <a:pPr>
                            <a:lnSpc>
                              <a:spcPct val="115000"/>
                            </a:lnSpc>
                            <a:spcAft>
                              <a:spcPts val="0"/>
                            </a:spcAft>
                          </a:pPr>
                          <a:r>
                            <a:rPr lang="en-GB" sz="1400" dirty="0">
                              <a:solidFill>
                                <a:schemeClr val="tx1"/>
                              </a:solidFill>
                              <a:effectLst/>
                            </a:rPr>
                            <a:t>15.</a:t>
                          </a:r>
                        </a:p>
                        <a:p>
                          <a:pPr>
                            <a:lnSpc>
                              <a:spcPct val="115000"/>
                            </a:lnSpc>
                            <a:spcAft>
                              <a:spcPts val="0"/>
                            </a:spcAft>
                          </a:pPr>
                          <a:r>
                            <a:rPr lang="en-GB" sz="1400" dirty="0">
                              <a:solidFill>
                                <a:schemeClr val="tx1"/>
                              </a:solidFill>
                              <a:effectLst/>
                            </a:rPr>
                            <a:t>16.</a:t>
                          </a:r>
                        </a:p>
                        <a:p>
                          <a:pPr>
                            <a:lnSpc>
                              <a:spcPct val="115000"/>
                            </a:lnSpc>
                            <a:spcAft>
                              <a:spcPts val="0"/>
                            </a:spcAft>
                          </a:pPr>
                          <a:r>
                            <a:rPr lang="en-GB" sz="1400" dirty="0">
                              <a:solidFill>
                                <a:schemeClr val="tx1"/>
                              </a:solidFill>
                              <a:effectLst/>
                            </a:rPr>
                            <a:t>17.</a:t>
                          </a:r>
                        </a:p>
                        <a:p>
                          <a:pPr>
                            <a:lnSpc>
                              <a:spcPct val="115000"/>
                            </a:lnSpc>
                            <a:spcAft>
                              <a:spcPts val="0"/>
                            </a:spcAft>
                          </a:pPr>
                          <a:r>
                            <a:rPr lang="en-GB" sz="1400" dirty="0">
                              <a:solidFill>
                                <a:schemeClr val="tx1"/>
                              </a:solidFill>
                              <a:effectLst/>
                            </a:rPr>
                            <a:t>18.</a:t>
                          </a:r>
                        </a:p>
                        <a:p>
                          <a:pPr>
                            <a:lnSpc>
                              <a:spcPct val="115000"/>
                            </a:lnSpc>
                            <a:spcAft>
                              <a:spcPts val="0"/>
                            </a:spcAft>
                          </a:pPr>
                          <a:r>
                            <a:rPr lang="en-GB" sz="1400" dirty="0">
                              <a:solidFill>
                                <a:schemeClr val="tx1"/>
                              </a:solidFill>
                              <a:effectLst/>
                            </a:rPr>
                            <a:t>19.</a:t>
                          </a:r>
                        </a:p>
                        <a:p>
                          <a:pPr>
                            <a:lnSpc>
                              <a:spcPct val="115000"/>
                            </a:lnSpc>
                            <a:spcAft>
                              <a:spcPts val="0"/>
                            </a:spcAft>
                          </a:pPr>
                          <a:r>
                            <a:rPr lang="en-GB" sz="1400" dirty="0">
                              <a:solidFill>
                                <a:schemeClr val="tx1"/>
                              </a:solidFill>
                              <a:effectLst/>
                            </a:rPr>
                            <a:t>20</a:t>
                          </a:r>
                          <a:endParaRPr lang="en-GB" sz="1000" dirty="0">
                            <a:solidFill>
                              <a:schemeClr val="tx1"/>
                            </a:solidFill>
                            <a:effectLst/>
                          </a:endParaRPr>
                        </a:p>
                      </a:txBody>
                      <a:tcPr marL="47839" marR="478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2400" dirty="0">
                              <a:solidFill>
                                <a:schemeClr val="tx1"/>
                              </a:solidFill>
                              <a:effectLst/>
                            </a:rPr>
                            <a:t> </a:t>
                          </a:r>
                          <a:endParaRPr lang="en-GB" sz="1000" dirty="0">
                            <a:solidFill>
                              <a:schemeClr val="tx1"/>
                            </a:solidFill>
                            <a:effectLst/>
                            <a:latin typeface="Calibri"/>
                            <a:ea typeface="Calibri"/>
                            <a:cs typeface="Times New Roman"/>
                          </a:endParaRPr>
                        </a:p>
                      </a:txBody>
                      <a:tcPr marL="47839" marR="478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2400" dirty="0">
                              <a:solidFill>
                                <a:schemeClr val="tx1"/>
                              </a:solidFill>
                              <a:effectLst/>
                            </a:rPr>
                            <a:t> </a:t>
                          </a:r>
                          <a:endParaRPr lang="en-GB" sz="1000" dirty="0">
                            <a:solidFill>
                              <a:schemeClr val="tx1"/>
                            </a:solidFill>
                            <a:effectLst/>
                            <a:latin typeface="Calibri"/>
                            <a:ea typeface="Calibri"/>
                            <a:cs typeface="Times New Roman"/>
                          </a:endParaRPr>
                        </a:p>
                      </a:txBody>
                      <a:tcPr marL="47839" marR="478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2400" dirty="0">
                              <a:solidFill>
                                <a:schemeClr val="tx1"/>
                              </a:solidFill>
                              <a:effectLst/>
                            </a:rPr>
                            <a:t> </a:t>
                          </a:r>
                          <a:endParaRPr lang="en-GB" sz="1000" dirty="0">
                            <a:solidFill>
                              <a:schemeClr val="tx1"/>
                            </a:solidFill>
                            <a:effectLst/>
                            <a:latin typeface="Calibri"/>
                            <a:ea typeface="Calibri"/>
                            <a:cs typeface="Times New Roman"/>
                          </a:endParaRPr>
                        </a:p>
                      </a:txBody>
                      <a:tcPr marL="47839" marR="478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xmlns:a14="http://schemas.microsoft.com/office/drawing/2010/main" val="10001"/>
                      </a:ext>
                    </a:extLst>
                  </a:tr>
                </a:tbl>
              </a:graphicData>
            </a:graphic>
          </p:graphicFrame>
        </mc:Fallback>
      </mc:AlternateContent>
    </p:spTree>
    <p:extLst>
      <p:ext uri="{BB962C8B-B14F-4D97-AF65-F5344CB8AC3E}">
        <p14:creationId xmlns:p14="http://schemas.microsoft.com/office/powerpoint/2010/main" val="3263854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2673" y="4666553"/>
            <a:ext cx="9001327" cy="1938992"/>
          </a:xfrm>
          <a:prstGeom prst="rect">
            <a:avLst/>
          </a:prstGeom>
          <a:noFill/>
        </p:spPr>
        <p:txBody>
          <a:bodyPr wrap="square" rtlCol="0">
            <a:spAutoFit/>
          </a:bodyPr>
          <a:lstStyle/>
          <a:p>
            <a:r>
              <a:rPr lang="en-GB" sz="2400" u="sng" dirty="0"/>
              <a:t>Main Activity – </a:t>
            </a:r>
          </a:p>
          <a:p>
            <a:r>
              <a:rPr lang="en-GB" sz="2400" dirty="0"/>
              <a:t>The answer is…….</a:t>
            </a:r>
          </a:p>
          <a:p>
            <a:endParaRPr lang="en-GB" sz="2400" dirty="0"/>
          </a:p>
          <a:p>
            <a:r>
              <a:rPr lang="en-GB" sz="2400" dirty="0"/>
              <a:t>Make up six questions that have the same answer.</a:t>
            </a:r>
          </a:p>
          <a:p>
            <a:r>
              <a:rPr lang="en-GB" sz="2400" dirty="0"/>
              <a:t>Put your questions in order from the least to the most challenging.</a:t>
            </a:r>
          </a:p>
        </p:txBody>
      </p:sp>
      <p:pic>
        <p:nvPicPr>
          <p:cNvPr id="7" name="Picture 6"/>
          <p:cNvPicPr>
            <a:picLocks noChangeAspect="1"/>
          </p:cNvPicPr>
          <p:nvPr/>
        </p:nvPicPr>
        <p:blipFill rotWithShape="1">
          <a:blip r:embed="rId3"/>
          <a:srcRect l="13497" r="12127"/>
          <a:stretch/>
        </p:blipFill>
        <p:spPr>
          <a:xfrm>
            <a:off x="1887964" y="129703"/>
            <a:ext cx="5796088" cy="4383471"/>
          </a:xfrm>
          <a:prstGeom prst="rect">
            <a:avLst/>
          </a:prstGeom>
        </p:spPr>
      </p:pic>
      <p:sp>
        <p:nvSpPr>
          <p:cNvPr id="4" name="Rectangle 3">
            <a:extLst>
              <a:ext uri="{FF2B5EF4-FFF2-40B4-BE49-F238E27FC236}">
                <a16:creationId xmlns:a16="http://schemas.microsoft.com/office/drawing/2014/main" id="{D7FFDDD7-BA65-41BF-BA11-9015454056FF}"/>
              </a:ext>
            </a:extLst>
          </p:cNvPr>
          <p:cNvSpPr/>
          <p:nvPr/>
        </p:nvSpPr>
        <p:spPr>
          <a:xfrm>
            <a:off x="0" y="0"/>
            <a:ext cx="9144000"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5674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255" y="309976"/>
            <a:ext cx="8482519" cy="6097087"/>
          </a:xfrm>
        </p:spPr>
        <p:txBody>
          <a:bodyPr>
            <a:normAutofit/>
          </a:bodyPr>
          <a:lstStyle/>
          <a:p>
            <a:pPr marL="0" indent="0" algn="ctr">
              <a:buNone/>
            </a:pPr>
            <a:r>
              <a:rPr lang="en-GB" u="sng" dirty="0"/>
              <a:t>Differentiated Tasks Discussion</a:t>
            </a:r>
          </a:p>
          <a:p>
            <a:pPr marL="0" indent="0">
              <a:buNone/>
            </a:pPr>
            <a:endParaRPr lang="en-GB" dirty="0"/>
          </a:p>
          <a:p>
            <a:pPr marL="0" indent="0">
              <a:buNone/>
            </a:pPr>
            <a:r>
              <a:rPr lang="en-GB" dirty="0"/>
              <a:t>Which is the most Effective?</a:t>
            </a:r>
          </a:p>
          <a:p>
            <a:pPr marL="0" indent="0">
              <a:buNone/>
            </a:pPr>
            <a:endParaRPr lang="en-GB" dirty="0"/>
          </a:p>
          <a:p>
            <a:pPr marL="0" indent="0">
              <a:buNone/>
            </a:pPr>
            <a:r>
              <a:rPr lang="en-GB" dirty="0"/>
              <a:t>Which has the greatest depth of Maths?</a:t>
            </a:r>
          </a:p>
          <a:p>
            <a:pPr marL="0" indent="0">
              <a:buNone/>
            </a:pPr>
            <a:endParaRPr lang="en-GB" dirty="0"/>
          </a:p>
          <a:p>
            <a:pPr marL="0" indent="0">
              <a:buNone/>
            </a:pPr>
            <a:r>
              <a:rPr lang="en-GB" dirty="0"/>
              <a:t>Which is the most Open?</a:t>
            </a:r>
          </a:p>
          <a:p>
            <a:pPr marL="0" indent="0">
              <a:buNone/>
            </a:pPr>
            <a:endParaRPr lang="en-GB" dirty="0"/>
          </a:p>
        </p:txBody>
      </p:sp>
      <p:sp>
        <p:nvSpPr>
          <p:cNvPr id="5" name="TextBox 4"/>
          <p:cNvSpPr txBox="1"/>
          <p:nvPr/>
        </p:nvSpPr>
        <p:spPr>
          <a:xfrm>
            <a:off x="531779" y="4426617"/>
            <a:ext cx="8228919" cy="1569660"/>
          </a:xfrm>
          <a:prstGeom prst="rect">
            <a:avLst/>
          </a:prstGeom>
          <a:noFill/>
          <a:ln>
            <a:solidFill>
              <a:schemeClr val="accent1"/>
            </a:solidFill>
          </a:ln>
        </p:spPr>
        <p:txBody>
          <a:bodyPr wrap="square" rtlCol="0">
            <a:spAutoFit/>
          </a:bodyPr>
          <a:lstStyle/>
          <a:p>
            <a:r>
              <a:rPr lang="en-GB" sz="3200" b="1" dirty="0">
                <a:solidFill>
                  <a:srgbClr val="7030A0"/>
                </a:solidFill>
              </a:rPr>
              <a:t>What further adaptions might you make?</a:t>
            </a:r>
          </a:p>
          <a:p>
            <a:endParaRPr lang="en-GB" sz="3200" b="1" dirty="0">
              <a:solidFill>
                <a:srgbClr val="7030A0"/>
              </a:solidFill>
            </a:endParaRPr>
          </a:p>
          <a:p>
            <a:r>
              <a:rPr lang="en-GB" sz="3200" b="1" dirty="0">
                <a:solidFill>
                  <a:srgbClr val="7030A0"/>
                </a:solidFill>
              </a:rPr>
              <a:t>What concrete resources might you use?</a:t>
            </a:r>
          </a:p>
        </p:txBody>
      </p:sp>
    </p:spTree>
    <p:extLst>
      <p:ext uri="{BB962C8B-B14F-4D97-AF65-F5344CB8AC3E}">
        <p14:creationId xmlns:p14="http://schemas.microsoft.com/office/powerpoint/2010/main" val="2851156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8891" y="198470"/>
            <a:ext cx="7469876" cy="584775"/>
          </a:xfrm>
          <a:prstGeom prst="rect">
            <a:avLst/>
          </a:prstGeom>
          <a:noFill/>
        </p:spPr>
        <p:txBody>
          <a:bodyPr wrap="square" rtlCol="0">
            <a:spAutoFit/>
          </a:bodyPr>
          <a:lstStyle/>
          <a:p>
            <a:pPr algn="ctr"/>
            <a:r>
              <a:rPr lang="en-GB" sz="3200" u="sng" dirty="0"/>
              <a:t>Student Reflection</a:t>
            </a:r>
          </a:p>
        </p:txBody>
      </p:sp>
      <p:pic>
        <p:nvPicPr>
          <p:cNvPr id="2" name="Picture 1"/>
          <p:cNvPicPr>
            <a:picLocks noChangeAspect="1"/>
          </p:cNvPicPr>
          <p:nvPr/>
        </p:nvPicPr>
        <p:blipFill rotWithShape="1">
          <a:blip r:embed="rId3"/>
          <a:srcRect l="11705" r="12320"/>
          <a:stretch/>
        </p:blipFill>
        <p:spPr>
          <a:xfrm>
            <a:off x="693905" y="1005997"/>
            <a:ext cx="7534861" cy="5576431"/>
          </a:xfrm>
          <a:prstGeom prst="rect">
            <a:avLst/>
          </a:prstGeom>
        </p:spPr>
      </p:pic>
    </p:spTree>
    <p:extLst>
      <p:ext uri="{BB962C8B-B14F-4D97-AF65-F5344CB8AC3E}">
        <p14:creationId xmlns:p14="http://schemas.microsoft.com/office/powerpoint/2010/main" val="3253910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6806" y="50104"/>
            <a:ext cx="8974899" cy="6731175"/>
          </a:xfrm>
          <a:prstGeom prst="rect">
            <a:avLst/>
          </a:prstGeom>
        </p:spPr>
      </p:pic>
    </p:spTree>
    <p:extLst>
      <p:ext uri="{BB962C8B-B14F-4D97-AF65-F5344CB8AC3E}">
        <p14:creationId xmlns:p14="http://schemas.microsoft.com/office/powerpoint/2010/main" val="606014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434" y="151117"/>
            <a:ext cx="8664102" cy="1325563"/>
          </a:xfrm>
        </p:spPr>
        <p:txBody>
          <a:bodyPr/>
          <a:lstStyle/>
          <a:p>
            <a:r>
              <a:rPr lang="en-GB" dirty="0"/>
              <a:t>What are mixed attainment classes?</a:t>
            </a:r>
          </a:p>
        </p:txBody>
      </p:sp>
      <p:sp>
        <p:nvSpPr>
          <p:cNvPr id="3" name="Content Placeholder 2"/>
          <p:cNvSpPr>
            <a:spLocks noGrp="1"/>
          </p:cNvSpPr>
          <p:nvPr>
            <p:ph idx="1"/>
          </p:nvPr>
        </p:nvSpPr>
        <p:spPr/>
        <p:txBody>
          <a:bodyPr>
            <a:normAutofit/>
          </a:bodyPr>
          <a:lstStyle/>
          <a:p>
            <a:pPr marL="0" indent="0">
              <a:buNone/>
            </a:pPr>
            <a:r>
              <a:rPr lang="en-GB" sz="3600" dirty="0"/>
              <a:t>Classes that have a range of:-</a:t>
            </a:r>
          </a:p>
          <a:p>
            <a:pPr marL="0" indent="0">
              <a:buNone/>
            </a:pPr>
            <a:endParaRPr lang="en-GB" sz="3600" dirty="0"/>
          </a:p>
          <a:p>
            <a:r>
              <a:rPr lang="en-GB" sz="3600" dirty="0"/>
              <a:t>Prior attainment, </a:t>
            </a:r>
          </a:p>
          <a:p>
            <a:r>
              <a:rPr lang="en-GB" sz="3600" dirty="0"/>
              <a:t>SEN, </a:t>
            </a:r>
          </a:p>
          <a:p>
            <a:r>
              <a:rPr lang="en-GB" sz="3600" dirty="0"/>
              <a:t>Pupil Premium</a:t>
            </a:r>
          </a:p>
          <a:p>
            <a:r>
              <a:rPr lang="en-GB" sz="3600" dirty="0"/>
              <a:t>Attitude to Learning</a:t>
            </a:r>
          </a:p>
          <a:p>
            <a:r>
              <a:rPr lang="en-GB" sz="3600" dirty="0"/>
              <a:t>EAL</a:t>
            </a:r>
          </a:p>
          <a:p>
            <a:pPr marL="0" indent="0">
              <a:buNone/>
            </a:pPr>
            <a:endParaRPr lang="en-GB" dirty="0"/>
          </a:p>
        </p:txBody>
      </p:sp>
    </p:spTree>
    <p:extLst>
      <p:ext uri="{BB962C8B-B14F-4D97-AF65-F5344CB8AC3E}">
        <p14:creationId xmlns:p14="http://schemas.microsoft.com/office/powerpoint/2010/main" val="2573475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548680"/>
            <a:ext cx="8352928" cy="3785652"/>
          </a:xfrm>
          <a:prstGeom prst="rect">
            <a:avLst/>
          </a:prstGeom>
          <a:noFill/>
        </p:spPr>
        <p:txBody>
          <a:bodyPr wrap="square" rtlCol="0">
            <a:spAutoFit/>
          </a:bodyPr>
          <a:lstStyle/>
          <a:p>
            <a:pPr algn="ctr"/>
            <a:r>
              <a:rPr lang="en-GB" sz="6000" b="1" u="sng" dirty="0">
                <a:solidFill>
                  <a:srgbClr val="00B050"/>
                </a:solidFill>
              </a:rPr>
              <a:t>GREEN PEN PAGE</a:t>
            </a:r>
          </a:p>
          <a:p>
            <a:endParaRPr lang="en-GB" sz="3600" dirty="0">
              <a:solidFill>
                <a:srgbClr val="00B050"/>
              </a:solidFill>
              <a:latin typeface="Segoe Print" pitchFamily="2" charset="0"/>
            </a:endParaRPr>
          </a:p>
          <a:p>
            <a:pPr marL="342900" indent="-342900">
              <a:buAutoNum type="arabicPeriod"/>
            </a:pPr>
            <a:r>
              <a:rPr lang="en-GB" sz="3600" dirty="0">
                <a:solidFill>
                  <a:srgbClr val="00B050"/>
                </a:solidFill>
                <a:latin typeface="Segoe Print" pitchFamily="2" charset="0"/>
              </a:rPr>
              <a:t>Today I learned…</a:t>
            </a:r>
          </a:p>
          <a:p>
            <a:pPr marL="342900" indent="-342900">
              <a:buAutoNum type="arabicPeriod"/>
            </a:pPr>
            <a:r>
              <a:rPr lang="en-GB" sz="3600" dirty="0">
                <a:solidFill>
                  <a:srgbClr val="00B050"/>
                </a:solidFill>
                <a:latin typeface="Segoe Print" pitchFamily="2" charset="0"/>
              </a:rPr>
              <a:t>The steps to do this are…</a:t>
            </a:r>
          </a:p>
          <a:p>
            <a:pPr marL="342900" indent="-342900">
              <a:buAutoNum type="arabicPeriod"/>
            </a:pPr>
            <a:r>
              <a:rPr lang="en-GB" sz="3600" dirty="0">
                <a:solidFill>
                  <a:srgbClr val="00B050"/>
                </a:solidFill>
                <a:latin typeface="Segoe Print" pitchFamily="2" charset="0"/>
              </a:rPr>
              <a:t>To remember this I will… or I need to remember to….</a:t>
            </a:r>
          </a:p>
        </p:txBody>
      </p:sp>
    </p:spTree>
    <p:extLst>
      <p:ext uri="{BB962C8B-B14F-4D97-AF65-F5344CB8AC3E}">
        <p14:creationId xmlns:p14="http://schemas.microsoft.com/office/powerpoint/2010/main" val="1954333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6000" y="1196752"/>
          <a:ext cx="8532000" cy="5334000"/>
        </p:xfrm>
        <a:graphic>
          <a:graphicData uri="http://schemas.openxmlformats.org/drawingml/2006/table">
            <a:tbl>
              <a:tblPr firstRow="1" bandRow="1">
                <a:tableStyleId>{5C22544A-7EE6-4342-B048-85BDC9FD1C3A}</a:tableStyleId>
              </a:tblPr>
              <a:tblGrid>
                <a:gridCol w="1097648">
                  <a:extLst>
                    <a:ext uri="{9D8B030D-6E8A-4147-A177-3AD203B41FA5}">
                      <a16:colId xmlns:a16="http://schemas.microsoft.com/office/drawing/2014/main" val="20000"/>
                    </a:ext>
                  </a:extLst>
                </a:gridCol>
                <a:gridCol w="7434352">
                  <a:extLst>
                    <a:ext uri="{9D8B030D-6E8A-4147-A177-3AD203B41FA5}">
                      <a16:colId xmlns:a16="http://schemas.microsoft.com/office/drawing/2014/main" val="20001"/>
                    </a:ext>
                  </a:extLst>
                </a:gridCol>
              </a:tblGrid>
              <a:tr h="1066800">
                <a:tc>
                  <a:txBody>
                    <a:bodyPr/>
                    <a:lstStyle/>
                    <a:p>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a:solidFill>
                            <a:schemeClr val="tx1"/>
                          </a:solidFill>
                        </a:rPr>
                        <a:t>I’m so confident</a:t>
                      </a:r>
                      <a:r>
                        <a:rPr lang="en-GB" sz="2400" b="0" baseline="0" dirty="0">
                          <a:solidFill>
                            <a:schemeClr val="tx1"/>
                          </a:solidFill>
                        </a:rPr>
                        <a:t> - I could explain this to someone else!</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066800">
                <a:tc>
                  <a:txBody>
                    <a:bodyPr/>
                    <a:lstStyle/>
                    <a:p>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a:solidFill>
                            <a:schemeClr val="tx1"/>
                          </a:solidFill>
                        </a:rPr>
                        <a:t>I can get to the right answer</a:t>
                      </a:r>
                      <a:r>
                        <a:rPr lang="en-GB" sz="2400" b="0" baseline="0" dirty="0">
                          <a:solidFill>
                            <a:schemeClr val="tx1"/>
                          </a:solidFill>
                        </a:rPr>
                        <a:t> but I don’t understand well enough to explain it yet.</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66800">
                <a:tc>
                  <a:txBody>
                    <a:bodyPr/>
                    <a:lstStyle/>
                    <a:p>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a:solidFill>
                            <a:schemeClr val="tx1"/>
                          </a:solidFill>
                        </a:rPr>
                        <a:t>I understand</a:t>
                      </a:r>
                      <a:r>
                        <a:rPr lang="en-GB" sz="2400" b="0" baseline="0" dirty="0">
                          <a:solidFill>
                            <a:schemeClr val="tx1"/>
                          </a:solidFill>
                        </a:rPr>
                        <a:t> some of this but I don’t understand all of it yet.</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066800">
                <a:tc>
                  <a:txBody>
                    <a:bodyPr/>
                    <a:lstStyle/>
                    <a:p>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a:solidFill>
                            <a:schemeClr val="tx1"/>
                          </a:solidFill>
                        </a:rPr>
                        <a:t>I</a:t>
                      </a:r>
                      <a:r>
                        <a:rPr lang="en-GB" sz="2400" b="0" baseline="0" dirty="0">
                          <a:solidFill>
                            <a:schemeClr val="tx1"/>
                          </a:solidFill>
                        </a:rPr>
                        <a:t> tried hard and I listened but I am finding this challenging. I will make sure that I get help with this next lesson.</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066800">
                <a:tc>
                  <a:txBody>
                    <a:bodyPr/>
                    <a:lstStyle/>
                    <a:p>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baseline="0" dirty="0">
                          <a:solidFill>
                            <a:schemeClr val="tx1"/>
                          </a:solidFill>
                        </a:rPr>
                        <a:t>I do not understand any of this yet. There are things I could do to be a better learner next lesson.</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5" name="Down Arrow 4"/>
          <p:cNvSpPr/>
          <p:nvPr/>
        </p:nvSpPr>
        <p:spPr>
          <a:xfrm rot="10800000">
            <a:off x="323527" y="1268760"/>
            <a:ext cx="1080120" cy="5256584"/>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79513" y="156724"/>
            <a:ext cx="8588020" cy="830997"/>
          </a:xfrm>
          <a:prstGeom prst="rect">
            <a:avLst/>
          </a:prstGeom>
          <a:solidFill>
            <a:schemeClr val="bg1"/>
          </a:solidFill>
        </p:spPr>
        <p:txBody>
          <a:bodyPr wrap="square" rtlCol="0">
            <a:spAutoFit/>
          </a:bodyPr>
          <a:lstStyle/>
          <a:p>
            <a:r>
              <a:rPr lang="en-GB" sz="2400" dirty="0"/>
              <a:t>Colour in the arrow, up to the statement which best describes your current understanding. </a:t>
            </a:r>
          </a:p>
        </p:txBody>
      </p:sp>
      <p:sp>
        <p:nvSpPr>
          <p:cNvPr id="2" name="Rectangle 1"/>
          <p:cNvSpPr/>
          <p:nvPr/>
        </p:nvSpPr>
        <p:spPr>
          <a:xfrm>
            <a:off x="0" y="0"/>
            <a:ext cx="9144000" cy="68580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7644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51520" y="260650"/>
            <a:ext cx="8496944" cy="6001643"/>
          </a:xfrm>
          <a:prstGeom prst="rect">
            <a:avLst/>
          </a:prstGeom>
          <a:noFill/>
        </p:spPr>
        <p:txBody>
          <a:bodyPr wrap="square" rtlCol="0">
            <a:spAutoFit/>
          </a:bodyPr>
          <a:lstStyle/>
          <a:p>
            <a:pPr algn="ctr"/>
            <a:r>
              <a:rPr lang="en-GB" sz="6000" dirty="0"/>
              <a:t>My Favourite MISTAKES </a:t>
            </a:r>
          </a:p>
          <a:p>
            <a:endParaRPr lang="en-GB" sz="3600" dirty="0"/>
          </a:p>
          <a:p>
            <a:r>
              <a:rPr lang="en-GB" sz="3600" b="1" dirty="0">
                <a:solidFill>
                  <a:srgbClr val="FF0000"/>
                </a:solidFill>
              </a:rPr>
              <a:t>M</a:t>
            </a:r>
            <a:r>
              <a:rPr lang="en-GB" sz="3600" dirty="0"/>
              <a:t>eans</a:t>
            </a:r>
          </a:p>
          <a:p>
            <a:r>
              <a:rPr lang="en-GB" sz="3600" b="1" dirty="0">
                <a:solidFill>
                  <a:srgbClr val="FF0000"/>
                </a:solidFill>
              </a:rPr>
              <a:t>I</a:t>
            </a:r>
            <a:r>
              <a:rPr lang="en-GB" sz="3600" dirty="0"/>
              <a:t> </a:t>
            </a:r>
          </a:p>
          <a:p>
            <a:r>
              <a:rPr lang="en-GB" sz="3600" b="1" dirty="0">
                <a:solidFill>
                  <a:srgbClr val="FF0000"/>
                </a:solidFill>
              </a:rPr>
              <a:t>S</a:t>
            </a:r>
            <a:r>
              <a:rPr lang="en-GB" sz="3600" dirty="0"/>
              <a:t>tart </a:t>
            </a:r>
          </a:p>
          <a:p>
            <a:r>
              <a:rPr lang="en-GB" sz="3600" b="1" dirty="0">
                <a:solidFill>
                  <a:srgbClr val="FF0000"/>
                </a:solidFill>
              </a:rPr>
              <a:t>T</a:t>
            </a:r>
            <a:r>
              <a:rPr lang="en-GB" sz="3600" dirty="0"/>
              <a:t>o </a:t>
            </a:r>
          </a:p>
          <a:p>
            <a:r>
              <a:rPr lang="en-GB" sz="3600" b="1" dirty="0">
                <a:solidFill>
                  <a:srgbClr val="FF0000"/>
                </a:solidFill>
              </a:rPr>
              <a:t>A</a:t>
            </a:r>
            <a:r>
              <a:rPr lang="en-GB" sz="3600" dirty="0"/>
              <a:t>cquire</a:t>
            </a:r>
          </a:p>
          <a:p>
            <a:r>
              <a:rPr lang="en-GB" sz="3600" b="1" dirty="0">
                <a:solidFill>
                  <a:srgbClr val="FF0000"/>
                </a:solidFill>
              </a:rPr>
              <a:t>K</a:t>
            </a:r>
            <a:r>
              <a:rPr lang="en-GB" sz="3600" dirty="0"/>
              <a:t>nowledge</a:t>
            </a:r>
          </a:p>
          <a:p>
            <a:r>
              <a:rPr lang="en-GB" sz="3600" b="1" dirty="0">
                <a:solidFill>
                  <a:srgbClr val="FF0000"/>
                </a:solidFill>
              </a:rPr>
              <a:t>E</a:t>
            </a:r>
            <a:r>
              <a:rPr lang="en-GB" sz="3600" dirty="0"/>
              <a:t>xperience</a:t>
            </a:r>
          </a:p>
          <a:p>
            <a:r>
              <a:rPr lang="en-GB" sz="3600" b="1" dirty="0">
                <a:solidFill>
                  <a:srgbClr val="FF0000"/>
                </a:solidFill>
              </a:rPr>
              <a:t>S</a:t>
            </a:r>
            <a:r>
              <a:rPr lang="en-GB" sz="3600" dirty="0"/>
              <a:t>kills</a:t>
            </a:r>
          </a:p>
        </p:txBody>
      </p:sp>
      <p:sp>
        <p:nvSpPr>
          <p:cNvPr id="4" name="Rounded Rectangle 3"/>
          <p:cNvSpPr/>
          <p:nvPr/>
        </p:nvSpPr>
        <p:spPr>
          <a:xfrm>
            <a:off x="3203848" y="1916832"/>
            <a:ext cx="5616624" cy="453650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491880" y="2060850"/>
            <a:ext cx="4824536" cy="954107"/>
          </a:xfrm>
          <a:prstGeom prst="rect">
            <a:avLst/>
          </a:prstGeom>
          <a:noFill/>
        </p:spPr>
        <p:txBody>
          <a:bodyPr wrap="square" rtlCol="0">
            <a:spAutoFit/>
          </a:bodyPr>
          <a:lstStyle/>
          <a:p>
            <a:r>
              <a:rPr lang="en-GB" sz="2800" dirty="0"/>
              <a:t>A mistake that moved my learning on……</a:t>
            </a:r>
          </a:p>
        </p:txBody>
      </p:sp>
      <p:pic>
        <p:nvPicPr>
          <p:cNvPr id="3076" name="Picture 4" descr="C:\Program Files\Microsoft Office\Media\CntCD1\ClipArt2\j021570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8615" y="5350103"/>
            <a:ext cx="808367" cy="87678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9144000" cy="68580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3063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23530" y="188642"/>
          <a:ext cx="8568951" cy="6552729"/>
        </p:xfrm>
        <a:graphic>
          <a:graphicData uri="http://schemas.openxmlformats.org/drawingml/2006/table">
            <a:tbl>
              <a:tblPr firstRow="1" bandRow="1">
                <a:tableStyleId>{5C22544A-7EE6-4342-B048-85BDC9FD1C3A}</a:tableStyleId>
              </a:tblPr>
              <a:tblGrid>
                <a:gridCol w="2856317">
                  <a:extLst>
                    <a:ext uri="{9D8B030D-6E8A-4147-A177-3AD203B41FA5}">
                      <a16:colId xmlns:a16="http://schemas.microsoft.com/office/drawing/2014/main" val="20000"/>
                    </a:ext>
                  </a:extLst>
                </a:gridCol>
                <a:gridCol w="2856317">
                  <a:extLst>
                    <a:ext uri="{9D8B030D-6E8A-4147-A177-3AD203B41FA5}">
                      <a16:colId xmlns:a16="http://schemas.microsoft.com/office/drawing/2014/main" val="20001"/>
                    </a:ext>
                  </a:extLst>
                </a:gridCol>
                <a:gridCol w="2856317">
                  <a:extLst>
                    <a:ext uri="{9D8B030D-6E8A-4147-A177-3AD203B41FA5}">
                      <a16:colId xmlns:a16="http://schemas.microsoft.com/office/drawing/2014/main" val="20002"/>
                    </a:ext>
                  </a:extLst>
                </a:gridCol>
              </a:tblGrid>
              <a:tr h="21842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rPr>
                        <a:t>Tips I would give a friend to solve this problem are .........</a:t>
                      </a:r>
                      <a:endParaRPr lang="en-GB" sz="1800" b="0" dirty="0">
                        <a:solidFill>
                          <a:schemeClr val="tx1"/>
                        </a:solidFill>
                        <a:effectLst/>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effectLst/>
                        </a:rPr>
                        <a:t>I have made a link between this topic and …</a:t>
                      </a:r>
                      <a:endParaRPr lang="en-GB" sz="1400" b="0" dirty="0">
                        <a:solidFill>
                          <a:schemeClr val="tx1"/>
                        </a:solidFill>
                        <a:effectLst/>
                        <a:latin typeface="Times New Roman"/>
                        <a:ea typeface="Times New Roman"/>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effectLst/>
                        </a:rPr>
                        <a:t>To help me move forward, when I got stuck today, I ….</a:t>
                      </a:r>
                      <a:endParaRPr lang="en-GB" sz="1400" b="0" dirty="0">
                        <a:solidFill>
                          <a:schemeClr val="tx1"/>
                        </a:solidFill>
                        <a:effectLst/>
                        <a:latin typeface="Times New Roman"/>
                        <a:ea typeface="Times New Roman"/>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1842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a:effectLst/>
                        </a:rPr>
                        <a:t>Today I interacted with the teacher by ……</a:t>
                      </a:r>
                      <a:endParaRPr lang="en-GB" sz="1400" b="0" dirty="0">
                        <a:effectLst/>
                        <a:latin typeface="Times New Roman"/>
                        <a:ea typeface="Times New Roman"/>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a:effectLst/>
                        </a:rPr>
                        <a:t>Today I am still unsure about ………………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a:effectLst/>
                        </a:rPr>
                        <a:t>To fill in this gap I intend to …………</a:t>
                      </a:r>
                      <a:endParaRPr lang="en-GB" sz="1400" b="0" dirty="0">
                        <a:effectLst/>
                        <a:latin typeface="Times New Roman"/>
                        <a:ea typeface="Times New Roman"/>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a:effectLst/>
                        </a:rPr>
                        <a:t>A barrier to my learning today was………..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a:effectLst/>
                        </a:rPr>
                        <a:t>I will try to overcome this by …..</a:t>
                      </a:r>
                      <a:endParaRPr lang="en-GB" sz="1400" b="0" dirty="0">
                        <a:effectLst/>
                        <a:latin typeface="Times New Roman"/>
                        <a:ea typeface="Times New Roman"/>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1842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a:effectLst/>
                        </a:rPr>
                        <a:t>Today I explained to ……….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a:effectLst/>
                        </a:rPr>
                        <a:t>how to …………..</a:t>
                      </a:r>
                      <a:endParaRPr lang="en-GB" sz="1400" b="0" dirty="0">
                        <a:effectLst/>
                        <a:latin typeface="Times New Roman"/>
                        <a:ea typeface="Times New Roman"/>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effectLst/>
                        </a:rPr>
                        <a:t>Something I have learnt today about the way I learn is ………</a:t>
                      </a:r>
                      <a:endParaRPr lang="en-GB" sz="1400" dirty="0">
                        <a:effectLst/>
                        <a:latin typeface="Times New Roman"/>
                        <a:ea typeface="Times New Roman"/>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At home, I need to look at ………………</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4" name="Rectangle 3"/>
          <p:cNvSpPr/>
          <p:nvPr/>
        </p:nvSpPr>
        <p:spPr>
          <a:xfrm>
            <a:off x="0" y="0"/>
            <a:ext cx="9144000" cy="68580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8024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07504" y="188640"/>
          <a:ext cx="8928992" cy="6574166"/>
        </p:xfrm>
        <a:graphic>
          <a:graphicData uri="http://schemas.openxmlformats.org/drawingml/2006/table">
            <a:tbl>
              <a:tblPr firstRow="1" bandRow="1">
                <a:tableStyleId>{5C22544A-7EE6-4342-B048-85BDC9FD1C3A}</a:tableStyleId>
              </a:tblPr>
              <a:tblGrid>
                <a:gridCol w="5003313">
                  <a:extLst>
                    <a:ext uri="{9D8B030D-6E8A-4147-A177-3AD203B41FA5}">
                      <a16:colId xmlns:a16="http://schemas.microsoft.com/office/drawing/2014/main" val="20000"/>
                    </a:ext>
                  </a:extLst>
                </a:gridCol>
                <a:gridCol w="3925679">
                  <a:extLst>
                    <a:ext uri="{9D8B030D-6E8A-4147-A177-3AD203B41FA5}">
                      <a16:colId xmlns:a16="http://schemas.microsoft.com/office/drawing/2014/main" val="20001"/>
                    </a:ext>
                  </a:extLst>
                </a:gridCol>
              </a:tblGrid>
              <a:tr h="1004354">
                <a:tc>
                  <a:txBody>
                    <a:bodyPr/>
                    <a:lstStyle/>
                    <a:p>
                      <a:pPr algn="ctr"/>
                      <a:r>
                        <a:rPr lang="en-GB" sz="1800" dirty="0">
                          <a:solidFill>
                            <a:schemeClr val="tx1"/>
                          </a:solidFill>
                        </a:rPr>
                        <a:t>Which</a:t>
                      </a:r>
                      <a:r>
                        <a:rPr lang="en-GB" sz="1800" baseline="0" dirty="0">
                          <a:solidFill>
                            <a:schemeClr val="tx1"/>
                          </a:solidFill>
                        </a:rPr>
                        <a:t> mindset did I demonstrate?</a:t>
                      </a:r>
                      <a:endParaRPr lang="en-GB"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dirty="0">
                          <a:solidFill>
                            <a:schemeClr val="tx1"/>
                          </a:solidFill>
                        </a:rPr>
                        <a:t>Mark</a:t>
                      </a:r>
                      <a:r>
                        <a:rPr lang="en-GB" sz="1800" baseline="0" dirty="0">
                          <a:solidFill>
                            <a:schemeClr val="tx1"/>
                          </a:solidFill>
                        </a:rPr>
                        <a:t> each scale with an arrow.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095273">
                <a:tc>
                  <a:txBody>
                    <a:bodyPr/>
                    <a:lstStyle/>
                    <a:p>
                      <a:pPr algn="l"/>
                      <a:r>
                        <a:rPr lang="en-GB" sz="1800" dirty="0">
                          <a:solidFill>
                            <a:schemeClr val="tx1"/>
                          </a:solidFill>
                        </a:rPr>
                        <a:t>Did I</a:t>
                      </a:r>
                      <a:r>
                        <a:rPr lang="en-GB" sz="1800" baseline="0" dirty="0">
                          <a:solidFill>
                            <a:schemeClr val="tx1"/>
                          </a:solidFill>
                        </a:rPr>
                        <a:t> use whole class discussions / explanations as learning opportunities? (Did I listen? Did I ask questions? Did I contribute answers or make suggestions?)</a:t>
                      </a:r>
                      <a:endParaRPr lang="en-GB"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95273">
                <a:tc>
                  <a:txBody>
                    <a:bodyPr/>
                    <a:lstStyle/>
                    <a:p>
                      <a:pPr algn="l"/>
                      <a:r>
                        <a:rPr lang="en-GB" sz="1800" dirty="0">
                          <a:solidFill>
                            <a:schemeClr val="tx1"/>
                          </a:solidFill>
                        </a:rPr>
                        <a:t>Did I</a:t>
                      </a:r>
                      <a:r>
                        <a:rPr lang="en-GB" sz="1800" baseline="0" dirty="0">
                          <a:solidFill>
                            <a:schemeClr val="tx1"/>
                          </a:solidFill>
                        </a:rPr>
                        <a:t> work on </a:t>
                      </a:r>
                      <a:r>
                        <a:rPr lang="en-GB" sz="1800" dirty="0">
                          <a:solidFill>
                            <a:schemeClr val="tx1"/>
                          </a:solidFill>
                        </a:rPr>
                        <a:t>tasks that challenged 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095273">
                <a:tc>
                  <a:txBody>
                    <a:bodyPr/>
                    <a:lstStyle/>
                    <a:p>
                      <a:pPr algn="l"/>
                      <a:r>
                        <a:rPr lang="en-GB" sz="1800" dirty="0">
                          <a:solidFill>
                            <a:schemeClr val="tx1"/>
                          </a:solidFill>
                        </a:rPr>
                        <a:t>Did I</a:t>
                      </a:r>
                      <a:r>
                        <a:rPr lang="en-GB" sz="1800" baseline="0" dirty="0">
                          <a:solidFill>
                            <a:schemeClr val="tx1"/>
                          </a:solidFill>
                        </a:rPr>
                        <a:t> use strategies to ‘un-stick’ myself when I  found the tasks difficult?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095273">
                <a:tc>
                  <a:txBody>
                    <a:bodyPr/>
                    <a:lstStyle/>
                    <a:p>
                      <a:pPr algn="l"/>
                      <a:r>
                        <a:rPr lang="en-GB" sz="1800" dirty="0">
                          <a:solidFill>
                            <a:schemeClr val="tx1"/>
                          </a:solidFill>
                        </a:rPr>
                        <a:t>Did I check</a:t>
                      </a:r>
                      <a:r>
                        <a:rPr lang="en-GB" sz="1800" baseline="0" dirty="0">
                          <a:solidFill>
                            <a:schemeClr val="tx1"/>
                          </a:solidFill>
                        </a:rPr>
                        <a:t> my work for mistakes and correct them?</a:t>
                      </a:r>
                      <a:endParaRPr lang="en-GB"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095273">
                <a:tc>
                  <a:txBody>
                    <a:bodyPr/>
                    <a:lstStyle/>
                    <a:p>
                      <a:pPr algn="l"/>
                      <a:r>
                        <a:rPr lang="en-GB" sz="1800" dirty="0"/>
                        <a:t>Did I</a:t>
                      </a:r>
                      <a:r>
                        <a:rPr lang="en-GB" sz="1800" baseline="0" dirty="0"/>
                        <a:t> put as much effort as I possibly could into the tasks?</a:t>
                      </a: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7844" y="3593437"/>
            <a:ext cx="3603625"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4816" y="4653136"/>
            <a:ext cx="3603625"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4816" y="5805264"/>
            <a:ext cx="3603625"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4816" y="2564904"/>
            <a:ext cx="3603625"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6" name="Group 35"/>
          <p:cNvGrpSpPr/>
          <p:nvPr/>
        </p:nvGrpSpPr>
        <p:grpSpPr>
          <a:xfrm>
            <a:off x="5251067" y="1412564"/>
            <a:ext cx="3600400" cy="618956"/>
            <a:chOff x="611560" y="2608874"/>
            <a:chExt cx="8136906" cy="993309"/>
          </a:xfrm>
        </p:grpSpPr>
        <p:pic>
          <p:nvPicPr>
            <p:cNvPr id="37" name="Picture 2" descr="http://www.nm.stir.ac.uk/img/site-images/olivers-continuum.gif"/>
            <p:cNvPicPr>
              <a:picLocks noChangeAspect="1" noChangeArrowheads="1"/>
            </p:cNvPicPr>
            <p:nvPr/>
          </p:nvPicPr>
          <p:blipFill rotWithShape="1">
            <a:blip r:embed="rId4">
              <a:extLst>
                <a:ext uri="{28A0092B-C50C-407E-A947-70E740481C1C}">
                  <a14:useLocalDpi xmlns:a14="http://schemas.microsoft.com/office/drawing/2010/main" val="0"/>
                </a:ext>
              </a:extLst>
            </a:blip>
            <a:srcRect t="34145" b="45546"/>
            <a:stretch/>
          </p:blipFill>
          <p:spPr bwMode="auto">
            <a:xfrm>
              <a:off x="611560" y="2812473"/>
              <a:ext cx="7776859" cy="78971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611560" y="2608874"/>
              <a:ext cx="1326760" cy="444532"/>
            </a:xfrm>
            <a:prstGeom prst="rect">
              <a:avLst/>
            </a:prstGeom>
            <a:noFill/>
          </p:spPr>
          <p:txBody>
            <a:bodyPr wrap="square" rtlCol="0">
              <a:spAutoFit/>
            </a:bodyPr>
            <a:lstStyle/>
            <a:p>
              <a:r>
                <a:rPr lang="en-GB" sz="1200" dirty="0"/>
                <a:t>Never</a:t>
              </a:r>
            </a:p>
          </p:txBody>
        </p:sp>
        <p:sp>
          <p:nvSpPr>
            <p:cNvPr id="39" name="TextBox 38"/>
            <p:cNvSpPr txBox="1"/>
            <p:nvPr/>
          </p:nvSpPr>
          <p:spPr>
            <a:xfrm>
              <a:off x="3995936" y="2627808"/>
              <a:ext cx="2088509" cy="444532"/>
            </a:xfrm>
            <a:prstGeom prst="rect">
              <a:avLst/>
            </a:prstGeom>
            <a:noFill/>
          </p:spPr>
          <p:txBody>
            <a:bodyPr wrap="square" rtlCol="0">
              <a:spAutoFit/>
            </a:bodyPr>
            <a:lstStyle/>
            <a:p>
              <a:r>
                <a:rPr lang="en-GB" sz="1200" dirty="0"/>
                <a:t>Sometimes</a:t>
              </a:r>
            </a:p>
          </p:txBody>
        </p:sp>
        <p:sp>
          <p:nvSpPr>
            <p:cNvPr id="40" name="TextBox 39"/>
            <p:cNvSpPr txBox="1"/>
            <p:nvPr/>
          </p:nvSpPr>
          <p:spPr>
            <a:xfrm>
              <a:off x="7245362" y="2654658"/>
              <a:ext cx="1503104" cy="444532"/>
            </a:xfrm>
            <a:prstGeom prst="rect">
              <a:avLst/>
            </a:prstGeom>
            <a:noFill/>
          </p:spPr>
          <p:txBody>
            <a:bodyPr wrap="square" rtlCol="0">
              <a:spAutoFit/>
            </a:bodyPr>
            <a:lstStyle/>
            <a:p>
              <a:r>
                <a:rPr lang="en-GB" sz="1200" dirty="0"/>
                <a:t>Always</a:t>
              </a:r>
            </a:p>
          </p:txBody>
        </p:sp>
      </p:grpSp>
      <p:sp>
        <p:nvSpPr>
          <p:cNvPr id="13" name="Rectangle 12"/>
          <p:cNvSpPr/>
          <p:nvPr/>
        </p:nvSpPr>
        <p:spPr>
          <a:xfrm>
            <a:off x="0" y="0"/>
            <a:ext cx="9144000" cy="68580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19813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9" name="Line 13"/>
          <p:cNvSpPr>
            <a:spLocks noChangeShapeType="1"/>
          </p:cNvSpPr>
          <p:nvPr/>
        </p:nvSpPr>
        <p:spPr bwMode="auto">
          <a:xfrm>
            <a:off x="1752600" y="1349139"/>
            <a:ext cx="1295400" cy="566350"/>
          </a:xfrm>
          <a:prstGeom prst="line">
            <a:avLst/>
          </a:prstGeom>
          <a:noFill/>
          <a:ln w="38100">
            <a:solidFill>
              <a:srgbClr val="66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10" name="Line 14"/>
          <p:cNvSpPr>
            <a:spLocks noChangeShapeType="1"/>
          </p:cNvSpPr>
          <p:nvPr/>
        </p:nvSpPr>
        <p:spPr bwMode="auto">
          <a:xfrm flipH="1">
            <a:off x="7380312" y="2514600"/>
            <a:ext cx="734988" cy="914400"/>
          </a:xfrm>
          <a:prstGeom prst="line">
            <a:avLst/>
          </a:prstGeom>
          <a:noFill/>
          <a:ln w="38100">
            <a:solidFill>
              <a:srgbClr val="66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11" name="Line 15"/>
          <p:cNvSpPr>
            <a:spLocks noChangeShapeType="1"/>
          </p:cNvSpPr>
          <p:nvPr/>
        </p:nvSpPr>
        <p:spPr bwMode="auto">
          <a:xfrm>
            <a:off x="885826" y="4207884"/>
            <a:ext cx="589831" cy="511889"/>
          </a:xfrm>
          <a:prstGeom prst="line">
            <a:avLst/>
          </a:prstGeom>
          <a:noFill/>
          <a:ln w="38100">
            <a:solidFill>
              <a:srgbClr val="66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12" name="Text Box 16"/>
          <p:cNvSpPr txBox="1">
            <a:spLocks noChangeArrowheads="1"/>
          </p:cNvSpPr>
          <p:nvPr/>
        </p:nvSpPr>
        <p:spPr bwMode="auto">
          <a:xfrm>
            <a:off x="152400" y="799018"/>
            <a:ext cx="29337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000" b="1" dirty="0"/>
              <a:t>One question I would like answered…</a:t>
            </a:r>
          </a:p>
        </p:txBody>
      </p:sp>
      <p:sp>
        <p:nvSpPr>
          <p:cNvPr id="4113" name="Text Box 17"/>
          <p:cNvSpPr txBox="1">
            <a:spLocks noChangeArrowheads="1"/>
          </p:cNvSpPr>
          <p:nvPr/>
        </p:nvSpPr>
        <p:spPr bwMode="auto">
          <a:xfrm>
            <a:off x="6553200" y="1806714"/>
            <a:ext cx="24112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000" b="1" dirty="0"/>
              <a:t>Two things I am not sure about yet….</a:t>
            </a:r>
          </a:p>
        </p:txBody>
      </p:sp>
      <p:sp>
        <p:nvSpPr>
          <p:cNvPr id="4114" name="Text Box 18"/>
          <p:cNvSpPr txBox="1">
            <a:spLocks noChangeArrowheads="1"/>
          </p:cNvSpPr>
          <p:nvPr/>
        </p:nvSpPr>
        <p:spPr bwMode="auto">
          <a:xfrm>
            <a:off x="152401" y="2431690"/>
            <a:ext cx="170140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000" b="1" dirty="0"/>
              <a:t>Three things I understand well enough to explain to someone else…</a:t>
            </a:r>
          </a:p>
        </p:txBody>
      </p:sp>
      <p:grpSp>
        <p:nvGrpSpPr>
          <p:cNvPr id="3" name="Group 2"/>
          <p:cNvGrpSpPr/>
          <p:nvPr/>
        </p:nvGrpSpPr>
        <p:grpSpPr>
          <a:xfrm>
            <a:off x="507326" y="980729"/>
            <a:ext cx="8097122" cy="5616624"/>
            <a:chOff x="1943100" y="1948249"/>
            <a:chExt cx="6388921" cy="4217055"/>
          </a:xfrm>
        </p:grpSpPr>
        <p:sp>
          <p:nvSpPr>
            <p:cNvPr id="2" name="Rectangle 1"/>
            <p:cNvSpPr/>
            <p:nvPr/>
          </p:nvSpPr>
          <p:spPr>
            <a:xfrm>
              <a:off x="1943100" y="4761637"/>
              <a:ext cx="2124844" cy="1403667"/>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4082333" y="4761637"/>
              <a:ext cx="2124844" cy="1403667"/>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207177" y="4761636"/>
              <a:ext cx="2124844" cy="1403667"/>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987088" y="3351917"/>
              <a:ext cx="2124844" cy="1403667"/>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5144755" y="3357970"/>
              <a:ext cx="2124844" cy="1403667"/>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4109647" y="1948249"/>
              <a:ext cx="2124844" cy="1403667"/>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3"/>
          <p:cNvSpPr txBox="1"/>
          <p:nvPr/>
        </p:nvSpPr>
        <p:spPr>
          <a:xfrm>
            <a:off x="2627784" y="169464"/>
            <a:ext cx="4259932" cy="584775"/>
          </a:xfrm>
          <a:prstGeom prst="rect">
            <a:avLst/>
          </a:prstGeom>
          <a:noFill/>
        </p:spPr>
        <p:txBody>
          <a:bodyPr wrap="square" rtlCol="0">
            <a:spAutoFit/>
          </a:bodyPr>
          <a:lstStyle/>
          <a:p>
            <a:pPr algn="ctr"/>
            <a:r>
              <a:rPr lang="en-GB" sz="3200" b="1" u="sng" dirty="0"/>
              <a:t>Progress Pyramid</a:t>
            </a:r>
          </a:p>
        </p:txBody>
      </p:sp>
      <p:sp>
        <p:nvSpPr>
          <p:cNvPr id="22" name="Rectangle 21"/>
          <p:cNvSpPr/>
          <p:nvPr/>
        </p:nvSpPr>
        <p:spPr>
          <a:xfrm>
            <a:off x="0" y="0"/>
            <a:ext cx="9144000" cy="68580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9923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4109"/>
                                        </p:tgtEl>
                                        <p:attrNameLst>
                                          <p:attrName>style.visibility</p:attrName>
                                        </p:attrNameLst>
                                      </p:cBhvr>
                                      <p:to>
                                        <p:strVal val="visible"/>
                                      </p:to>
                                    </p:set>
                                    <p:animEffect transition="in" filter="dissolve">
                                      <p:cBhvr>
                                        <p:cTn id="7" dur="500"/>
                                        <p:tgtEl>
                                          <p:spTgt spid="4109"/>
                                        </p:tgtEl>
                                      </p:cBhvr>
                                    </p:animEffect>
                                  </p:childTnLst>
                                </p:cTn>
                              </p:par>
                            </p:childTnLst>
                          </p:cTn>
                        </p:par>
                        <p:par>
                          <p:cTn id="8" fill="hold" nodeType="afterGroup">
                            <p:stCondLst>
                              <p:cond delay="1000"/>
                            </p:stCondLst>
                            <p:childTnLst>
                              <p:par>
                                <p:cTn id="9" presetID="9" presetClass="entr" presetSubtype="0" fill="hold" nodeType="afterEffect">
                                  <p:stCondLst>
                                    <p:cond delay="500"/>
                                  </p:stCondLst>
                                  <p:childTnLst>
                                    <p:set>
                                      <p:cBhvr>
                                        <p:cTn id="10" dur="1" fill="hold">
                                          <p:stCondLst>
                                            <p:cond delay="0"/>
                                          </p:stCondLst>
                                        </p:cTn>
                                        <p:tgtEl>
                                          <p:spTgt spid="4112">
                                            <p:txEl>
                                              <p:pRg st="0" end="0"/>
                                            </p:txEl>
                                          </p:spTgt>
                                        </p:tgtEl>
                                        <p:attrNameLst>
                                          <p:attrName>style.visibility</p:attrName>
                                        </p:attrNameLst>
                                      </p:cBhvr>
                                      <p:to>
                                        <p:strVal val="visible"/>
                                      </p:to>
                                    </p:set>
                                    <p:animEffect transition="in" filter="dissolve">
                                      <p:cBhvr>
                                        <p:cTn id="11" dur="500"/>
                                        <p:tgtEl>
                                          <p:spTgt spid="4112">
                                            <p:txEl>
                                              <p:pRg st="0" end="0"/>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4110"/>
                                        </p:tgtEl>
                                        <p:attrNameLst>
                                          <p:attrName>style.visibility</p:attrName>
                                        </p:attrNameLst>
                                      </p:cBhvr>
                                      <p:to>
                                        <p:strVal val="visible"/>
                                      </p:to>
                                    </p:set>
                                    <p:animEffect transition="in" filter="dissolve">
                                      <p:cBhvr>
                                        <p:cTn id="15" dur="500"/>
                                        <p:tgtEl>
                                          <p:spTgt spid="4110"/>
                                        </p:tgtEl>
                                      </p:cBhvr>
                                    </p:animEffect>
                                  </p:childTnLst>
                                </p:cTn>
                              </p:par>
                            </p:childTnLst>
                          </p:cTn>
                        </p:par>
                        <p:par>
                          <p:cTn id="16" fill="hold" nodeType="afterGroup">
                            <p:stCondLst>
                              <p:cond delay="3000"/>
                            </p:stCondLst>
                            <p:childTnLst>
                              <p:par>
                                <p:cTn id="17" presetID="9" presetClass="entr" presetSubtype="0" fill="hold" grpId="0" nodeType="afterEffect">
                                  <p:stCondLst>
                                    <p:cond delay="500"/>
                                  </p:stCondLst>
                                  <p:childTnLst>
                                    <p:set>
                                      <p:cBhvr>
                                        <p:cTn id="18" dur="1" fill="hold">
                                          <p:stCondLst>
                                            <p:cond delay="0"/>
                                          </p:stCondLst>
                                        </p:cTn>
                                        <p:tgtEl>
                                          <p:spTgt spid="4113"/>
                                        </p:tgtEl>
                                        <p:attrNameLst>
                                          <p:attrName>style.visibility</p:attrName>
                                        </p:attrNameLst>
                                      </p:cBhvr>
                                      <p:to>
                                        <p:strVal val="visible"/>
                                      </p:to>
                                    </p:set>
                                    <p:animEffect transition="in" filter="dissolve">
                                      <p:cBhvr>
                                        <p:cTn id="19" dur="500"/>
                                        <p:tgtEl>
                                          <p:spTgt spid="4113"/>
                                        </p:tgtEl>
                                      </p:cBhvr>
                                    </p:animEffect>
                                  </p:childTnLst>
                                </p:cTn>
                              </p:par>
                            </p:childTnLst>
                          </p:cTn>
                        </p:par>
                        <p:par>
                          <p:cTn id="20" fill="hold" nodeType="afterGroup">
                            <p:stCondLst>
                              <p:cond delay="4000"/>
                            </p:stCondLst>
                            <p:childTnLst>
                              <p:par>
                                <p:cTn id="21" presetID="9" presetClass="entr" presetSubtype="0" fill="hold" grpId="0" nodeType="afterEffect">
                                  <p:stCondLst>
                                    <p:cond delay="500"/>
                                  </p:stCondLst>
                                  <p:childTnLst>
                                    <p:set>
                                      <p:cBhvr>
                                        <p:cTn id="22" dur="1" fill="hold">
                                          <p:stCondLst>
                                            <p:cond delay="0"/>
                                          </p:stCondLst>
                                        </p:cTn>
                                        <p:tgtEl>
                                          <p:spTgt spid="4111"/>
                                        </p:tgtEl>
                                        <p:attrNameLst>
                                          <p:attrName>style.visibility</p:attrName>
                                        </p:attrNameLst>
                                      </p:cBhvr>
                                      <p:to>
                                        <p:strVal val="visible"/>
                                      </p:to>
                                    </p:set>
                                    <p:animEffect transition="in" filter="dissolve">
                                      <p:cBhvr>
                                        <p:cTn id="23" dur="500"/>
                                        <p:tgtEl>
                                          <p:spTgt spid="4111"/>
                                        </p:tgtEl>
                                      </p:cBhvr>
                                    </p:animEffect>
                                  </p:childTnLst>
                                </p:cTn>
                              </p:par>
                            </p:childTnLst>
                          </p:cTn>
                        </p:par>
                        <p:par>
                          <p:cTn id="24" fill="hold" nodeType="afterGroup">
                            <p:stCondLst>
                              <p:cond delay="5000"/>
                            </p:stCondLst>
                            <p:childTnLst>
                              <p:par>
                                <p:cTn id="25" presetID="9" presetClass="entr" presetSubtype="0" fill="hold" grpId="0" nodeType="afterEffect">
                                  <p:stCondLst>
                                    <p:cond delay="500"/>
                                  </p:stCondLst>
                                  <p:childTnLst>
                                    <p:set>
                                      <p:cBhvr>
                                        <p:cTn id="26" dur="1" fill="hold">
                                          <p:stCondLst>
                                            <p:cond delay="0"/>
                                          </p:stCondLst>
                                        </p:cTn>
                                        <p:tgtEl>
                                          <p:spTgt spid="4114"/>
                                        </p:tgtEl>
                                        <p:attrNameLst>
                                          <p:attrName>style.visibility</p:attrName>
                                        </p:attrNameLst>
                                      </p:cBhvr>
                                      <p:to>
                                        <p:strVal val="visible"/>
                                      </p:to>
                                    </p:set>
                                    <p:animEffect transition="in" filter="dissolve">
                                      <p:cBhvr>
                                        <p:cTn id="27" dur="500"/>
                                        <p:tgtEl>
                                          <p:spTgt spid="4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9" grpId="0" animBg="1"/>
      <p:bldP spid="4110" grpId="0" animBg="1"/>
      <p:bldP spid="4111" grpId="0" animBg="1"/>
      <p:bldP spid="4113" grpId="0"/>
      <p:bldP spid="41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p:cNvSpPr>
            <a:spLocks noChangeArrowheads="1"/>
          </p:cNvSpPr>
          <p:nvPr/>
        </p:nvSpPr>
        <p:spPr bwMode="auto">
          <a:xfrm>
            <a:off x="6804025" y="2133600"/>
            <a:ext cx="2339975" cy="2016125"/>
          </a:xfrm>
          <a:prstGeom prst="wedgeRoundRectCallout">
            <a:avLst>
              <a:gd name="adj1" fmla="val -65620"/>
              <a:gd name="adj2" fmla="val 27773"/>
              <a:gd name="adj3" fmla="val 16667"/>
            </a:avLst>
          </a:prstGeom>
          <a:solidFill>
            <a:srgbClr val="FF99CC"/>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spcAft>
                <a:spcPts val="1000"/>
              </a:spcAft>
            </a:pPr>
            <a:r>
              <a:rPr lang="en-GB" altLang="en-US" sz="2000" b="1">
                <a:latin typeface="Comic Sans MS" panose="030F0702030302020204" pitchFamily="66" charset="0"/>
              </a:rPr>
              <a:t>I have been able to…</a:t>
            </a:r>
          </a:p>
          <a:p>
            <a:pPr defTabSz="914400" eaLnBrk="1" hangingPunct="1">
              <a:spcAft>
                <a:spcPts val="1000"/>
              </a:spcAft>
            </a:pPr>
            <a:r>
              <a:rPr lang="en-GB" altLang="en-US" sz="2000" b="1">
                <a:latin typeface="Comic Sans MS" panose="030F0702030302020204" pitchFamily="66" charset="0"/>
              </a:rPr>
              <a:t>But I got stuck on...</a:t>
            </a:r>
            <a:endParaRPr lang="en-US" altLang="en-US" sz="2000" b="1"/>
          </a:p>
        </p:txBody>
      </p:sp>
      <p:sp>
        <p:nvSpPr>
          <p:cNvPr id="5" name="AutoShape 4"/>
          <p:cNvSpPr>
            <a:spLocks noChangeArrowheads="1"/>
          </p:cNvSpPr>
          <p:nvPr/>
        </p:nvSpPr>
        <p:spPr bwMode="auto">
          <a:xfrm>
            <a:off x="3276600" y="188913"/>
            <a:ext cx="3598863" cy="1727200"/>
          </a:xfrm>
          <a:prstGeom prst="wedgeRoundRectCallout">
            <a:avLst>
              <a:gd name="adj1" fmla="val 44866"/>
              <a:gd name="adj2" fmla="val 147009"/>
              <a:gd name="adj3" fmla="val 16667"/>
            </a:avLst>
          </a:prstGeom>
          <a:solidFill>
            <a:schemeClr val="accent1">
              <a:lumMod val="60000"/>
              <a:lumOff val="40000"/>
            </a:schemeClr>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GB" altLang="en-US" sz="2000" b="1">
                <a:latin typeface="Comic Sans MS" panose="030F0702030302020204" pitchFamily="66" charset="0"/>
              </a:rPr>
              <a:t>Today I have tried to...</a:t>
            </a:r>
          </a:p>
          <a:p>
            <a:pPr defTabSz="914400" eaLnBrk="1" hangingPunct="1"/>
            <a:endParaRPr lang="en-GB" altLang="en-US" sz="2000" b="1">
              <a:latin typeface="Comic Sans MS" panose="030F0702030302020204" pitchFamily="66" charset="0"/>
            </a:endParaRPr>
          </a:p>
          <a:p>
            <a:pPr defTabSz="914400" eaLnBrk="1" hangingPunct="1"/>
            <a:r>
              <a:rPr lang="en-GB" altLang="en-US" sz="2000" b="1">
                <a:latin typeface="Comic Sans MS" panose="030F0702030302020204" pitchFamily="66" charset="0"/>
              </a:rPr>
              <a:t>To progress I need to...</a:t>
            </a:r>
            <a:endParaRPr lang="en-US" altLang="en-US" sz="2000" b="1">
              <a:latin typeface="Comic Sans MS" panose="030F0702030302020204" pitchFamily="66" charset="0"/>
            </a:endParaRPr>
          </a:p>
        </p:txBody>
      </p:sp>
      <p:sp>
        <p:nvSpPr>
          <p:cNvPr id="6" name="AutoShape 5"/>
          <p:cNvSpPr>
            <a:spLocks noChangeArrowheads="1"/>
          </p:cNvSpPr>
          <p:nvPr/>
        </p:nvSpPr>
        <p:spPr bwMode="auto">
          <a:xfrm>
            <a:off x="6696075" y="404813"/>
            <a:ext cx="2447925" cy="1079500"/>
          </a:xfrm>
          <a:prstGeom prst="wedgeRoundRectCallout">
            <a:avLst>
              <a:gd name="adj1" fmla="val -54611"/>
              <a:gd name="adj2" fmla="val 172329"/>
              <a:gd name="adj3" fmla="val 16667"/>
            </a:avLst>
          </a:prstGeom>
          <a:solidFill>
            <a:srgbClr val="00FF00"/>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GB" altLang="en-US" sz="2000" b="1">
                <a:latin typeface="Comic Sans MS" panose="030F0702030302020204" pitchFamily="66" charset="0"/>
              </a:rPr>
              <a:t>Today I have learned that...</a:t>
            </a:r>
            <a:endParaRPr lang="en-US" altLang="en-US" sz="2000" b="1">
              <a:latin typeface="Comic Sans MS" panose="030F0702030302020204" pitchFamily="66" charset="0"/>
            </a:endParaRPr>
          </a:p>
        </p:txBody>
      </p:sp>
      <p:sp>
        <p:nvSpPr>
          <p:cNvPr id="7" name="AutoShape 8"/>
          <p:cNvSpPr>
            <a:spLocks noChangeArrowheads="1"/>
          </p:cNvSpPr>
          <p:nvPr/>
        </p:nvSpPr>
        <p:spPr bwMode="auto">
          <a:xfrm>
            <a:off x="5795963" y="5229225"/>
            <a:ext cx="2628900" cy="1008063"/>
          </a:xfrm>
          <a:prstGeom prst="wedgeRoundRectCallout">
            <a:avLst>
              <a:gd name="adj1" fmla="val -51491"/>
              <a:gd name="adj2" fmla="val -156421"/>
              <a:gd name="adj3" fmla="val 16667"/>
            </a:avLst>
          </a:prstGeom>
          <a:solidFill>
            <a:srgbClr val="CC99FF"/>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GB" altLang="en-US" b="1">
                <a:latin typeface="Comic Sans MS" panose="030F0702030302020204" pitchFamily="66" charset="0"/>
              </a:rPr>
              <a:t>I did not know how to…</a:t>
            </a:r>
          </a:p>
          <a:p>
            <a:pPr defTabSz="914400" eaLnBrk="1" hangingPunct="1">
              <a:spcAft>
                <a:spcPts val="1000"/>
              </a:spcAft>
            </a:pPr>
            <a:r>
              <a:rPr lang="en-GB" altLang="en-US" b="1">
                <a:latin typeface="Comic Sans MS" panose="030F0702030302020204" pitchFamily="66" charset="0"/>
              </a:rPr>
              <a:t>But now I can…</a:t>
            </a:r>
          </a:p>
          <a:p>
            <a:pPr defTabSz="914400" eaLnBrk="1" hangingPunct="1"/>
            <a:endParaRPr lang="en-US" altLang="en-US"/>
          </a:p>
        </p:txBody>
      </p:sp>
      <p:sp>
        <p:nvSpPr>
          <p:cNvPr id="8" name="AutoShape 9"/>
          <p:cNvSpPr>
            <a:spLocks noChangeArrowheads="1"/>
          </p:cNvSpPr>
          <p:nvPr/>
        </p:nvSpPr>
        <p:spPr bwMode="auto">
          <a:xfrm>
            <a:off x="2484438" y="4365625"/>
            <a:ext cx="2735262" cy="1295400"/>
          </a:xfrm>
          <a:prstGeom prst="wedgeRoundRectCallout">
            <a:avLst>
              <a:gd name="adj1" fmla="val 25583"/>
              <a:gd name="adj2" fmla="val -71528"/>
              <a:gd name="adj3" fmla="val 16667"/>
            </a:avLst>
          </a:prstGeom>
          <a:solidFill>
            <a:srgbClr val="33CCCC"/>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GB" altLang="en-US" sz="2000" b="1">
                <a:latin typeface="Comic Sans MS" panose="030F0702030302020204" pitchFamily="66" charset="0"/>
              </a:rPr>
              <a:t>One thing I need to remember from today’s lesson is...</a:t>
            </a:r>
          </a:p>
          <a:p>
            <a:pPr defTabSz="914400" eaLnBrk="1" hangingPunct="1">
              <a:spcAft>
                <a:spcPts val="1000"/>
              </a:spcAft>
            </a:pPr>
            <a:endParaRPr lang="en-GB" altLang="en-US" sz="1100" b="1">
              <a:latin typeface="SassoonPrimaryInfant"/>
            </a:endParaRPr>
          </a:p>
          <a:p>
            <a:pPr defTabSz="914400" eaLnBrk="1" hangingPunct="1"/>
            <a:endParaRPr lang="en-US" altLang="en-US"/>
          </a:p>
        </p:txBody>
      </p:sp>
      <p:sp>
        <p:nvSpPr>
          <p:cNvPr id="9" name="AutoShape 10"/>
          <p:cNvSpPr>
            <a:spLocks noChangeArrowheads="1"/>
          </p:cNvSpPr>
          <p:nvPr/>
        </p:nvSpPr>
        <p:spPr bwMode="auto">
          <a:xfrm>
            <a:off x="6743700" y="4292600"/>
            <a:ext cx="2400300" cy="865188"/>
          </a:xfrm>
          <a:prstGeom prst="wedgeRoundRectCallout">
            <a:avLst>
              <a:gd name="adj1" fmla="val -54356"/>
              <a:gd name="adj2" fmla="val -96986"/>
              <a:gd name="adj3" fmla="val 16667"/>
            </a:avLst>
          </a:prstGeom>
          <a:solidFill>
            <a:srgbClr val="FFCC00"/>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GB" altLang="en-US" sz="2000" b="1">
                <a:latin typeface="Comic Sans MS" panose="030F0702030302020204" pitchFamily="66" charset="0"/>
              </a:rPr>
              <a:t>I was successful when I…</a:t>
            </a:r>
            <a:endParaRPr lang="en-US" altLang="en-US" sz="2000" b="1">
              <a:latin typeface="Comic Sans MS" panose="030F0702030302020204" pitchFamily="66" charset="0"/>
            </a:endParaRPr>
          </a:p>
        </p:txBody>
      </p:sp>
      <p:sp>
        <p:nvSpPr>
          <p:cNvPr id="10" name="Text Box 2"/>
          <p:cNvSpPr txBox="1">
            <a:spLocks noChangeArrowheads="1"/>
          </p:cNvSpPr>
          <p:nvPr/>
        </p:nvSpPr>
        <p:spPr bwMode="auto">
          <a:xfrm>
            <a:off x="1692275" y="2492375"/>
            <a:ext cx="5005388" cy="1584325"/>
          </a:xfrm>
          <a:prstGeom prst="rect">
            <a:avLst/>
          </a:prstGeom>
          <a:solidFill>
            <a:srgbClr val="FF9900"/>
          </a:solidFill>
          <a:ln w="38100">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r>
              <a:rPr lang="en-GB" altLang="en-US" sz="4400" b="1" dirty="0">
                <a:latin typeface="Comic Sans MS" panose="030F0702030302020204" pitchFamily="66" charset="0"/>
              </a:rPr>
              <a:t>Self Reflection</a:t>
            </a:r>
          </a:p>
          <a:p>
            <a:pPr algn="ctr" defTabSz="914400" eaLnBrk="1" hangingPunct="1"/>
            <a:endParaRPr lang="en-GB" altLang="en-US" sz="2400" b="1" dirty="0">
              <a:latin typeface="Times New Roman" panose="02020603050405020304" pitchFamily="18" charset="0"/>
            </a:endParaRPr>
          </a:p>
          <a:p>
            <a:pPr algn="ctr" defTabSz="914400" eaLnBrk="1" hangingPunct="1"/>
            <a:endParaRPr lang="en-GB" altLang="en-US" sz="2400" b="1" dirty="0">
              <a:latin typeface="Times New Roman" panose="02020603050405020304" pitchFamily="18" charset="0"/>
            </a:endParaRPr>
          </a:p>
          <a:p>
            <a:pPr algn="ctr" defTabSz="914400" eaLnBrk="1" hangingPunct="1"/>
            <a:endParaRPr lang="en-US" altLang="en-US" dirty="0"/>
          </a:p>
        </p:txBody>
      </p:sp>
      <p:sp>
        <p:nvSpPr>
          <p:cNvPr id="11" name="AutoShape 3"/>
          <p:cNvSpPr>
            <a:spLocks noChangeArrowheads="1"/>
          </p:cNvSpPr>
          <p:nvPr/>
        </p:nvSpPr>
        <p:spPr bwMode="auto">
          <a:xfrm>
            <a:off x="0" y="981075"/>
            <a:ext cx="2376488" cy="1295400"/>
          </a:xfrm>
          <a:prstGeom prst="wedgeRoundRectCallout">
            <a:avLst>
              <a:gd name="adj1" fmla="val 56222"/>
              <a:gd name="adj2" fmla="val 66852"/>
              <a:gd name="adj3" fmla="val 16667"/>
            </a:avLst>
          </a:prstGeom>
          <a:solidFill>
            <a:srgbClr val="FFFF00"/>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GB" altLang="en-US" sz="2000" b="1">
                <a:latin typeface="Comic Sans MS" panose="030F0702030302020204" pitchFamily="66" charset="0"/>
              </a:rPr>
              <a:t>In these questions I have learnt that…</a:t>
            </a:r>
            <a:endParaRPr lang="en-US" altLang="en-US" sz="2000" b="1">
              <a:latin typeface="Comic Sans MS" panose="030F0702030302020204" pitchFamily="66" charset="0"/>
            </a:endParaRPr>
          </a:p>
        </p:txBody>
      </p:sp>
      <p:sp>
        <p:nvSpPr>
          <p:cNvPr id="12" name="AutoShape 8"/>
          <p:cNvSpPr>
            <a:spLocks noChangeArrowheads="1"/>
          </p:cNvSpPr>
          <p:nvPr/>
        </p:nvSpPr>
        <p:spPr bwMode="auto">
          <a:xfrm>
            <a:off x="0" y="5589588"/>
            <a:ext cx="2628900" cy="1008062"/>
          </a:xfrm>
          <a:prstGeom prst="wedgeRoundRectCallout">
            <a:avLst>
              <a:gd name="adj1" fmla="val 48116"/>
              <a:gd name="adj2" fmla="val -188028"/>
              <a:gd name="adj3" fmla="val 16667"/>
            </a:avLst>
          </a:prstGeom>
          <a:solidFill>
            <a:srgbClr val="FF0000"/>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GB" altLang="en-US" b="1">
                <a:latin typeface="Comic Sans MS" panose="030F0702030302020204" pitchFamily="66" charset="0"/>
              </a:rPr>
              <a:t>The most important thing I learned today is...</a:t>
            </a:r>
          </a:p>
          <a:p>
            <a:pPr defTabSz="914400" eaLnBrk="1" hangingPunct="1"/>
            <a:endParaRPr lang="en-US" altLang="en-US"/>
          </a:p>
        </p:txBody>
      </p:sp>
      <p:sp>
        <p:nvSpPr>
          <p:cNvPr id="13" name="AutoShape 6"/>
          <p:cNvSpPr>
            <a:spLocks noChangeArrowheads="1"/>
          </p:cNvSpPr>
          <p:nvPr/>
        </p:nvSpPr>
        <p:spPr bwMode="auto">
          <a:xfrm>
            <a:off x="0" y="2924175"/>
            <a:ext cx="1619250" cy="2520950"/>
          </a:xfrm>
          <a:prstGeom prst="wedgeRoundRectCallout">
            <a:avLst>
              <a:gd name="adj1" fmla="val 68204"/>
              <a:gd name="adj2" fmla="val -31319"/>
              <a:gd name="adj3" fmla="val 16667"/>
            </a:avLst>
          </a:prstGeom>
          <a:solidFill>
            <a:srgbClr val="FF99CC"/>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spcAft>
                <a:spcPts val="1000"/>
              </a:spcAft>
            </a:pPr>
            <a:r>
              <a:rPr lang="en-GB" altLang="en-US" sz="2000" b="1">
                <a:latin typeface="Comic Sans MS" panose="030F0702030302020204" pitchFamily="66" charset="0"/>
              </a:rPr>
              <a:t>Before this lesson I could already...</a:t>
            </a:r>
          </a:p>
          <a:p>
            <a:pPr defTabSz="914400" eaLnBrk="1" hangingPunct="1">
              <a:spcAft>
                <a:spcPts val="1000"/>
              </a:spcAft>
            </a:pPr>
            <a:r>
              <a:rPr lang="en-GB" altLang="en-US" sz="2000" b="1">
                <a:latin typeface="Comic Sans MS" panose="030F0702030302020204" pitchFamily="66" charset="0"/>
              </a:rPr>
              <a:t>Now I can also...</a:t>
            </a:r>
            <a:endParaRPr lang="en-US" altLang="en-US" sz="2000" b="1"/>
          </a:p>
        </p:txBody>
      </p:sp>
      <p:sp>
        <p:nvSpPr>
          <p:cNvPr id="14" name="AutoShape 9"/>
          <p:cNvSpPr>
            <a:spLocks noChangeArrowheads="1"/>
          </p:cNvSpPr>
          <p:nvPr/>
        </p:nvSpPr>
        <p:spPr bwMode="auto">
          <a:xfrm>
            <a:off x="3132138" y="6065838"/>
            <a:ext cx="2735262" cy="792162"/>
          </a:xfrm>
          <a:prstGeom prst="wedgeRoundRectCallout">
            <a:avLst>
              <a:gd name="adj1" fmla="val 38241"/>
              <a:gd name="adj2" fmla="val -290167"/>
              <a:gd name="adj3" fmla="val 16667"/>
            </a:avLst>
          </a:prstGeom>
          <a:solidFill>
            <a:srgbClr val="FFFF00"/>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GB" altLang="en-US" sz="2000" b="1">
                <a:latin typeface="Comic Sans MS" panose="030F0702030302020204" pitchFamily="66" charset="0"/>
              </a:rPr>
              <a:t>I can see the link between...</a:t>
            </a:r>
          </a:p>
          <a:p>
            <a:pPr defTabSz="914400" eaLnBrk="1" hangingPunct="1">
              <a:spcAft>
                <a:spcPts val="1000"/>
              </a:spcAft>
            </a:pPr>
            <a:endParaRPr lang="en-GB" altLang="en-US" sz="1100" b="1">
              <a:latin typeface="SassoonPrimaryInfant"/>
            </a:endParaRPr>
          </a:p>
          <a:p>
            <a:pPr defTabSz="914400" eaLnBrk="1" hangingPunct="1"/>
            <a:endParaRPr lang="en-US" altLang="en-US"/>
          </a:p>
        </p:txBody>
      </p:sp>
      <p:sp>
        <p:nvSpPr>
          <p:cNvPr id="15" name="AutoShape 5"/>
          <p:cNvSpPr>
            <a:spLocks noChangeArrowheads="1"/>
          </p:cNvSpPr>
          <p:nvPr/>
        </p:nvSpPr>
        <p:spPr bwMode="auto">
          <a:xfrm>
            <a:off x="827088" y="188913"/>
            <a:ext cx="2447925" cy="792162"/>
          </a:xfrm>
          <a:prstGeom prst="wedgeRoundRectCallout">
            <a:avLst>
              <a:gd name="adj1" fmla="val 54653"/>
              <a:gd name="adj2" fmla="val 246958"/>
              <a:gd name="adj3" fmla="val 16667"/>
            </a:avLst>
          </a:prstGeom>
          <a:solidFill>
            <a:srgbClr val="00FF00"/>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GB" altLang="en-US" sz="2000" b="1">
                <a:latin typeface="Comic Sans MS" panose="030F0702030302020204" pitchFamily="66" charset="0"/>
              </a:rPr>
              <a:t>I am really pleased with...</a:t>
            </a:r>
            <a:endParaRPr lang="en-US" altLang="en-US" sz="2000" b="1">
              <a:latin typeface="Comic Sans MS" panose="030F0702030302020204" pitchFamily="66" charset="0"/>
            </a:endParaRPr>
          </a:p>
        </p:txBody>
      </p:sp>
      <p:sp>
        <p:nvSpPr>
          <p:cNvPr id="16" name="Rectangle 15"/>
          <p:cNvSpPr/>
          <p:nvPr/>
        </p:nvSpPr>
        <p:spPr>
          <a:xfrm>
            <a:off x="0" y="0"/>
            <a:ext cx="9144000" cy="68580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06457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26D8B9-0779-40A3-A812-567B705B004B}"/>
              </a:ext>
            </a:extLst>
          </p:cNvPr>
          <p:cNvSpPr txBox="1"/>
          <p:nvPr/>
        </p:nvSpPr>
        <p:spPr>
          <a:xfrm>
            <a:off x="827088" y="324643"/>
            <a:ext cx="7058025" cy="5632450"/>
          </a:xfrm>
          <a:prstGeom prst="rect">
            <a:avLst/>
          </a:prstGeom>
          <a:noFill/>
        </p:spPr>
        <p:txBody>
          <a:bodyPr>
            <a:spAutoFit/>
          </a:bodyPr>
          <a:lstStyle/>
          <a:p>
            <a:pPr>
              <a:defRPr/>
            </a:pPr>
            <a:r>
              <a:rPr lang="en-GB" dirty="0"/>
              <a:t>The structure of mixed attainment maths lessons in my department.</a:t>
            </a:r>
          </a:p>
          <a:p>
            <a:pPr>
              <a:defRPr/>
            </a:pPr>
            <a:endParaRPr lang="en-GB" dirty="0"/>
          </a:p>
          <a:p>
            <a:pPr>
              <a:defRPr/>
            </a:pPr>
            <a:endParaRPr lang="en-GB" dirty="0"/>
          </a:p>
          <a:p>
            <a:pPr>
              <a:defRPr/>
            </a:pPr>
            <a:r>
              <a:rPr lang="en-GB" dirty="0"/>
              <a:t>Do Now Activity – </a:t>
            </a:r>
          </a:p>
          <a:p>
            <a:pPr marL="285750" indent="-285750">
              <a:buFont typeface="Arial" panose="020B0604020202020204" pitchFamily="34" charset="0"/>
              <a:buChar char="•"/>
              <a:defRPr/>
            </a:pPr>
            <a:r>
              <a:rPr lang="en-GB" dirty="0"/>
              <a:t>‘Open’. </a:t>
            </a:r>
          </a:p>
          <a:p>
            <a:pPr marL="285750" indent="-285750">
              <a:buFont typeface="Arial" panose="020B0604020202020204" pitchFamily="34" charset="0"/>
              <a:buChar char="•"/>
              <a:defRPr/>
            </a:pPr>
            <a:r>
              <a:rPr lang="en-GB" dirty="0"/>
              <a:t>All pupils must be able to contribute. </a:t>
            </a:r>
          </a:p>
          <a:p>
            <a:pPr marL="285750" indent="-285750">
              <a:buFont typeface="Arial" panose="020B0604020202020204" pitchFamily="34" charset="0"/>
              <a:buChar char="•"/>
              <a:defRPr/>
            </a:pPr>
            <a:r>
              <a:rPr lang="en-GB" dirty="0"/>
              <a:t>Should lead to a class discussion in which pupils share their ideas and methods. </a:t>
            </a:r>
          </a:p>
          <a:p>
            <a:pPr marL="285750" indent="-285750">
              <a:buFont typeface="Arial" panose="020B0604020202020204" pitchFamily="34" charset="0"/>
              <a:buChar char="•"/>
              <a:defRPr/>
            </a:pPr>
            <a:r>
              <a:rPr lang="en-GB" dirty="0"/>
              <a:t>Should provide the explanation for the main task.</a:t>
            </a:r>
          </a:p>
          <a:p>
            <a:pPr marL="285750" indent="-285750">
              <a:buFont typeface="Arial" panose="020B0604020202020204" pitchFamily="34" charset="0"/>
              <a:buChar char="•"/>
              <a:defRPr/>
            </a:pPr>
            <a:endParaRPr lang="en-GB" dirty="0"/>
          </a:p>
          <a:p>
            <a:pPr>
              <a:defRPr/>
            </a:pPr>
            <a:r>
              <a:rPr lang="en-GB" dirty="0"/>
              <a:t>Main Activity – </a:t>
            </a:r>
          </a:p>
          <a:p>
            <a:pPr marL="285750" indent="-285750">
              <a:buFont typeface="Arial" panose="020B0604020202020204" pitchFamily="34" charset="0"/>
              <a:buChar char="•"/>
              <a:defRPr/>
            </a:pPr>
            <a:r>
              <a:rPr lang="en-GB" dirty="0"/>
              <a:t>Differentiated by task or Multiple Entry Point.</a:t>
            </a:r>
          </a:p>
          <a:p>
            <a:pPr marL="285750" indent="-285750">
              <a:buFont typeface="Arial" panose="020B0604020202020204" pitchFamily="34" charset="0"/>
              <a:buChar char="•"/>
              <a:defRPr/>
            </a:pPr>
            <a:r>
              <a:rPr lang="en-GB" dirty="0"/>
              <a:t>Pupils choose their activity by referring to their Learning Journey. </a:t>
            </a:r>
          </a:p>
          <a:p>
            <a:pPr marL="285750" indent="-285750">
              <a:buFont typeface="Arial" panose="020B0604020202020204" pitchFamily="34" charset="0"/>
              <a:buChar char="•"/>
              <a:defRPr/>
            </a:pPr>
            <a:r>
              <a:rPr lang="en-GB" dirty="0"/>
              <a:t>Pupils must be given the opportunity to self select their activity but this must be monitored by the teacher so that pupils that select inappropriately can be redirected.</a:t>
            </a:r>
          </a:p>
          <a:p>
            <a:pPr>
              <a:defRPr/>
            </a:pPr>
            <a:endParaRPr lang="en-GB" dirty="0"/>
          </a:p>
          <a:p>
            <a:pPr>
              <a:defRPr/>
            </a:pPr>
            <a:r>
              <a:rPr lang="en-GB" dirty="0"/>
              <a:t>Plenary</a:t>
            </a:r>
          </a:p>
          <a:p>
            <a:pPr marL="285750" indent="-285750">
              <a:buFont typeface="Arial" panose="020B0604020202020204" pitchFamily="34" charset="0"/>
              <a:buChar char="•"/>
              <a:defRPr/>
            </a:pPr>
            <a:r>
              <a:rPr lang="en-GB" dirty="0"/>
              <a:t>Brings the class back together – what have we learnt?</a:t>
            </a:r>
          </a:p>
          <a:p>
            <a:pPr marL="285750" indent="-285750">
              <a:buFont typeface="Arial" panose="020B0604020202020204" pitchFamily="34" charset="0"/>
              <a:buChar char="•"/>
              <a:defRPr/>
            </a:pPr>
            <a:r>
              <a:rPr lang="en-GB" dirty="0"/>
              <a:t>Plenary should be followed by pupil reflection on their learning.</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005" y="219824"/>
            <a:ext cx="9770302" cy="6425235"/>
          </a:xfrm>
        </p:spPr>
        <p:txBody>
          <a:bodyPr>
            <a:noAutofit/>
          </a:bodyPr>
          <a:lstStyle/>
          <a:p>
            <a:pPr marL="0" indent="0">
              <a:buNone/>
            </a:pPr>
            <a:endParaRPr lang="en-GB" sz="3600" dirty="0"/>
          </a:p>
          <a:p>
            <a:pPr marL="0" indent="0">
              <a:buNone/>
            </a:pPr>
            <a:r>
              <a:rPr lang="en-GB" sz="3600" dirty="0"/>
              <a:t>Set high expectations and encourage </a:t>
            </a:r>
          </a:p>
          <a:p>
            <a:pPr marL="0" indent="0">
              <a:buNone/>
            </a:pPr>
            <a:endParaRPr lang="en-GB" sz="3600" dirty="0"/>
          </a:p>
          <a:p>
            <a:r>
              <a:rPr lang="en-GB" sz="3600" dirty="0"/>
              <a:t>Challenge</a:t>
            </a:r>
          </a:p>
          <a:p>
            <a:r>
              <a:rPr lang="en-GB" sz="3600" dirty="0"/>
              <a:t>Collaboration</a:t>
            </a:r>
          </a:p>
          <a:p>
            <a:r>
              <a:rPr lang="en-GB" sz="3600" dirty="0"/>
              <a:t>Choice</a:t>
            </a:r>
          </a:p>
        </p:txBody>
      </p:sp>
    </p:spTree>
    <p:extLst>
      <p:ext uri="{BB962C8B-B14F-4D97-AF65-F5344CB8AC3E}">
        <p14:creationId xmlns:p14="http://schemas.microsoft.com/office/powerpoint/2010/main" val="4034237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40065" y="1157491"/>
            <a:ext cx="7208373" cy="5408679"/>
          </a:xfrm>
          <a:prstGeom prst="rect">
            <a:avLst/>
          </a:prstGeom>
        </p:spPr>
      </p:pic>
      <p:sp>
        <p:nvSpPr>
          <p:cNvPr id="2" name="TextBox 1">
            <a:extLst>
              <a:ext uri="{FF2B5EF4-FFF2-40B4-BE49-F238E27FC236}">
                <a16:creationId xmlns:a16="http://schemas.microsoft.com/office/drawing/2014/main" id="{D0F70509-1A97-46ED-BB68-A0CED4600C6F}"/>
              </a:ext>
            </a:extLst>
          </p:cNvPr>
          <p:cNvSpPr txBox="1"/>
          <p:nvPr/>
        </p:nvSpPr>
        <p:spPr>
          <a:xfrm>
            <a:off x="272374" y="291830"/>
            <a:ext cx="8631677" cy="707886"/>
          </a:xfrm>
          <a:prstGeom prst="rect">
            <a:avLst/>
          </a:prstGeom>
          <a:noFill/>
        </p:spPr>
        <p:txBody>
          <a:bodyPr wrap="square" rtlCol="0">
            <a:spAutoFit/>
          </a:bodyPr>
          <a:lstStyle/>
          <a:p>
            <a:r>
              <a:rPr lang="en-GB" sz="4000" dirty="0"/>
              <a:t>Changing the culture of the classroom…..</a:t>
            </a:r>
          </a:p>
        </p:txBody>
      </p:sp>
    </p:spTree>
    <p:extLst>
      <p:ext uri="{BB962C8B-B14F-4D97-AF65-F5344CB8AC3E}">
        <p14:creationId xmlns:p14="http://schemas.microsoft.com/office/powerpoint/2010/main" val="29935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48FD84B-D2B5-4A1A-BB87-09B72B5E71EC}"/>
              </a:ext>
            </a:extLst>
          </p:cNvPr>
          <p:cNvGraphicFramePr>
            <a:graphicFrameLocks noGrp="1"/>
          </p:cNvGraphicFramePr>
          <p:nvPr/>
        </p:nvGraphicFramePr>
        <p:xfrm>
          <a:off x="99870" y="178876"/>
          <a:ext cx="8910778" cy="6523713"/>
        </p:xfrm>
        <a:graphic>
          <a:graphicData uri="http://schemas.openxmlformats.org/drawingml/2006/table">
            <a:tbl>
              <a:tblPr firstRow="1" bandRow="1">
                <a:tableStyleId>{5940675A-B579-460E-94D1-54222C63F5DA}</a:tableStyleId>
              </a:tblPr>
              <a:tblGrid>
                <a:gridCol w="784598">
                  <a:extLst>
                    <a:ext uri="{9D8B030D-6E8A-4147-A177-3AD203B41FA5}">
                      <a16:colId xmlns:a16="http://schemas.microsoft.com/office/drawing/2014/main" val="20000"/>
                    </a:ext>
                  </a:extLst>
                </a:gridCol>
                <a:gridCol w="2031545">
                  <a:extLst>
                    <a:ext uri="{9D8B030D-6E8A-4147-A177-3AD203B41FA5}">
                      <a16:colId xmlns:a16="http://schemas.microsoft.com/office/drawing/2014/main" val="20001"/>
                    </a:ext>
                  </a:extLst>
                </a:gridCol>
                <a:gridCol w="2031545">
                  <a:extLst>
                    <a:ext uri="{9D8B030D-6E8A-4147-A177-3AD203B41FA5}">
                      <a16:colId xmlns:a16="http://schemas.microsoft.com/office/drawing/2014/main" val="20002"/>
                    </a:ext>
                  </a:extLst>
                </a:gridCol>
                <a:gridCol w="2031545">
                  <a:extLst>
                    <a:ext uri="{9D8B030D-6E8A-4147-A177-3AD203B41FA5}">
                      <a16:colId xmlns:a16="http://schemas.microsoft.com/office/drawing/2014/main" val="20004"/>
                    </a:ext>
                  </a:extLst>
                </a:gridCol>
                <a:gridCol w="2031545">
                  <a:extLst>
                    <a:ext uri="{9D8B030D-6E8A-4147-A177-3AD203B41FA5}">
                      <a16:colId xmlns:a16="http://schemas.microsoft.com/office/drawing/2014/main" val="20005"/>
                    </a:ext>
                  </a:extLst>
                </a:gridCol>
              </a:tblGrid>
              <a:tr h="871711">
                <a:tc>
                  <a:txBody>
                    <a:bodyPr/>
                    <a:lstStyle/>
                    <a:p>
                      <a:pPr algn="ctr"/>
                      <a:endParaRPr lang="en-GB" sz="900" b="1"/>
                    </a:p>
                  </a:txBody>
                  <a:tcPr marL="68580" marR="68580" marT="34277" marB="34277"/>
                </a:tc>
                <a:tc>
                  <a:txBody>
                    <a:bodyPr/>
                    <a:lstStyle/>
                    <a:p>
                      <a:pPr algn="ctr"/>
                      <a:r>
                        <a:rPr lang="en-GB" sz="1400" b="0" dirty="0">
                          <a:solidFill>
                            <a:schemeClr val="tx1"/>
                          </a:solidFill>
                        </a:rPr>
                        <a:t>Foundation</a:t>
                      </a:r>
                    </a:p>
                  </a:txBody>
                  <a:tcPr marL="68580" marR="68580" marT="34277" marB="34277">
                    <a:solidFill>
                      <a:srgbClr val="FF0000"/>
                    </a:solidFill>
                  </a:tcPr>
                </a:tc>
                <a:tc>
                  <a:txBody>
                    <a:bodyPr/>
                    <a:lstStyle/>
                    <a:p>
                      <a:pPr algn="ctr"/>
                      <a:r>
                        <a:rPr lang="en-GB" sz="1400" b="0" dirty="0">
                          <a:solidFill>
                            <a:schemeClr val="tx1"/>
                          </a:solidFill>
                        </a:rPr>
                        <a:t>Developing</a:t>
                      </a:r>
                    </a:p>
                  </a:txBody>
                  <a:tcPr marL="68580" marR="68580" marT="34277" marB="34277">
                    <a:solidFill>
                      <a:srgbClr val="FFFF00"/>
                    </a:solidFill>
                  </a:tcPr>
                </a:tc>
                <a:tc>
                  <a:txBody>
                    <a:bodyPr/>
                    <a:lstStyle/>
                    <a:p>
                      <a:pPr algn="ctr"/>
                      <a:r>
                        <a:rPr lang="en-GB" sz="1400" b="0" dirty="0">
                          <a:solidFill>
                            <a:schemeClr val="tx1"/>
                          </a:solidFill>
                        </a:rPr>
                        <a:t>Secure</a:t>
                      </a:r>
                    </a:p>
                  </a:txBody>
                  <a:tcPr marL="68580" marR="68580" marT="34277" marB="34277">
                    <a:solidFill>
                      <a:srgbClr val="92D050"/>
                    </a:solidFill>
                  </a:tcPr>
                </a:tc>
                <a:tc>
                  <a:txBody>
                    <a:bodyPr/>
                    <a:lstStyle/>
                    <a:p>
                      <a:pPr algn="ctr"/>
                      <a:r>
                        <a:rPr lang="en-GB" sz="1400" b="0" dirty="0">
                          <a:solidFill>
                            <a:schemeClr val="tx1"/>
                          </a:solidFill>
                        </a:rPr>
                        <a:t>Expert</a:t>
                      </a:r>
                    </a:p>
                  </a:txBody>
                  <a:tcPr marL="68580" marR="68580" marT="34277" marB="34277">
                    <a:solidFill>
                      <a:schemeClr val="accent1"/>
                    </a:solidFill>
                  </a:tcPr>
                </a:tc>
                <a:extLst>
                  <a:ext uri="{0D108BD9-81ED-4DB2-BD59-A6C34878D82A}">
                    <a16:rowId xmlns:a16="http://schemas.microsoft.com/office/drawing/2014/main" val="10000"/>
                  </a:ext>
                </a:extLst>
              </a:tr>
              <a:tr h="56520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Year 9 </a:t>
                      </a:r>
                      <a:r>
                        <a:rPr lang="en-GB" sz="1600" b="1" dirty="0"/>
                        <a:t>Knowledge </a:t>
                      </a:r>
                      <a:r>
                        <a:rPr lang="en-GB" sz="1600" dirty="0"/>
                        <a:t> Progress Map  –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Simplifying, Expanding and Factorising</a:t>
                      </a:r>
                      <a:endParaRPr lang="en-GB" sz="1500" b="1" dirty="0"/>
                    </a:p>
                  </a:txBody>
                  <a:tcPr marL="68580" marR="68580" marT="34277" marB="34277" vert="vert270"/>
                </a:tc>
                <a:tc>
                  <a:txBody>
                    <a:bodyPr/>
                    <a:lstStyle/>
                    <a:p>
                      <a:pPr marL="0" indent="0">
                        <a:buFont typeface="Arial" pitchFamily="34" charset="0"/>
                        <a:buNone/>
                      </a:pPr>
                      <a:r>
                        <a:rPr lang="en-GB" sz="1400" b="1" i="0" u="sng" baseline="0" dirty="0">
                          <a:solidFill>
                            <a:schemeClr val="tx1"/>
                          </a:solidFill>
                          <a:latin typeface="Arial" pitchFamily="34" charset="0"/>
                          <a:cs typeface="Arial" pitchFamily="34" charset="0"/>
                        </a:rPr>
                        <a:t>a) Simplify</a:t>
                      </a:r>
                    </a:p>
                    <a:p>
                      <a:pPr marL="0" indent="0">
                        <a:buFont typeface="Arial" pitchFamily="34" charset="0"/>
                        <a:buNone/>
                      </a:pPr>
                      <a:endParaRPr lang="en-GB" sz="1400" i="0" baseline="0" dirty="0">
                        <a:solidFill>
                          <a:schemeClr val="tx1"/>
                        </a:solidFill>
                        <a:latin typeface="Arial" pitchFamily="34" charset="0"/>
                        <a:cs typeface="Arial" pitchFamily="34" charset="0"/>
                      </a:endParaRPr>
                    </a:p>
                    <a:p>
                      <a:pPr marL="0" indent="0">
                        <a:buFont typeface="Arial" pitchFamily="34" charset="0"/>
                        <a:buNone/>
                      </a:pPr>
                      <a:r>
                        <a:rPr lang="en-GB" sz="1400" i="0" baseline="0" dirty="0">
                          <a:solidFill>
                            <a:schemeClr val="tx1"/>
                          </a:solidFill>
                          <a:latin typeface="Arial" pitchFamily="34" charset="0"/>
                          <a:cs typeface="Arial" pitchFamily="34" charset="0"/>
                        </a:rPr>
                        <a:t>I know how to </a:t>
                      </a:r>
                      <a:r>
                        <a:rPr lang="en-GB" sz="1400" b="1" i="0" baseline="0" dirty="0">
                          <a:solidFill>
                            <a:schemeClr val="tx1"/>
                          </a:solidFill>
                          <a:latin typeface="Arial" pitchFamily="34" charset="0"/>
                          <a:cs typeface="Arial" pitchFamily="34" charset="0"/>
                        </a:rPr>
                        <a:t>simplify expressions </a:t>
                      </a:r>
                      <a:r>
                        <a:rPr lang="en-GB" sz="1400" i="0" baseline="0" dirty="0">
                          <a:solidFill>
                            <a:schemeClr val="tx1"/>
                          </a:solidFill>
                          <a:latin typeface="Arial" pitchFamily="34" charset="0"/>
                          <a:cs typeface="Arial" pitchFamily="34" charset="0"/>
                        </a:rPr>
                        <a:t>by collecting like terms.</a:t>
                      </a:r>
                    </a:p>
                    <a:p>
                      <a:pPr marL="0" indent="0">
                        <a:buFont typeface="Arial" pitchFamily="34" charset="0"/>
                        <a:buNone/>
                      </a:pPr>
                      <a:endParaRPr lang="en-GB" sz="1400" i="0" baseline="0" dirty="0">
                        <a:solidFill>
                          <a:schemeClr val="tx1"/>
                        </a:solidFill>
                        <a:latin typeface="Arial" pitchFamily="34" charset="0"/>
                        <a:cs typeface="Arial" pitchFamily="34" charset="0"/>
                      </a:endParaRPr>
                    </a:p>
                    <a:p>
                      <a:pPr marL="0" indent="0">
                        <a:buFont typeface="Arial" pitchFamily="34" charset="0"/>
                        <a:buNone/>
                      </a:pPr>
                      <a:r>
                        <a:rPr lang="en-GB" sz="1400" b="1" i="1" u="none" baseline="0" dirty="0">
                          <a:solidFill>
                            <a:schemeClr val="tx1"/>
                          </a:solidFill>
                          <a:latin typeface="Arial" pitchFamily="34" charset="0"/>
                          <a:cs typeface="Arial" pitchFamily="34" charset="0"/>
                        </a:rPr>
                        <a:t>HM 156 157 158 159 </a:t>
                      </a:r>
                    </a:p>
                    <a:p>
                      <a:pPr marL="0" indent="0">
                        <a:buFont typeface="Arial" pitchFamily="34" charset="0"/>
                        <a:buNone/>
                      </a:pPr>
                      <a:endParaRPr lang="en-GB" sz="1400" i="0" baseline="0" dirty="0">
                        <a:solidFill>
                          <a:schemeClr val="tx1"/>
                        </a:solidFill>
                        <a:latin typeface="Arial" pitchFamily="34" charset="0"/>
                        <a:cs typeface="Arial" pitchFamily="34" charset="0"/>
                      </a:endParaRPr>
                    </a:p>
                    <a:p>
                      <a:pPr marL="0" indent="0">
                        <a:buFont typeface="Arial" pitchFamily="34" charset="0"/>
                        <a:buNone/>
                      </a:pPr>
                      <a:r>
                        <a:rPr lang="en-GB" sz="1400" b="1" i="0" u="sng" baseline="0" dirty="0">
                          <a:solidFill>
                            <a:schemeClr val="tx1"/>
                          </a:solidFill>
                          <a:latin typeface="Arial" pitchFamily="34" charset="0"/>
                          <a:cs typeface="Arial" pitchFamily="34" charset="0"/>
                        </a:rPr>
                        <a:t>b) Expressions</a:t>
                      </a:r>
                    </a:p>
                    <a:p>
                      <a:pPr marL="0" indent="0">
                        <a:buFont typeface="Arial" pitchFamily="34" charset="0"/>
                        <a:buNone/>
                      </a:pPr>
                      <a:endParaRPr lang="en-GB" sz="1400" i="0" baseline="0" dirty="0">
                        <a:solidFill>
                          <a:schemeClr val="tx1"/>
                        </a:solidFill>
                        <a:latin typeface="Arial" pitchFamily="34" charset="0"/>
                        <a:cs typeface="Arial" pitchFamily="34" charset="0"/>
                      </a:endParaRPr>
                    </a:p>
                    <a:p>
                      <a:pPr marL="0" indent="0">
                        <a:buFont typeface="Arial" pitchFamily="34" charset="0"/>
                        <a:buNone/>
                      </a:pPr>
                      <a:r>
                        <a:rPr lang="en-GB" sz="1400" i="0" baseline="0" dirty="0">
                          <a:solidFill>
                            <a:schemeClr val="tx1"/>
                          </a:solidFill>
                          <a:latin typeface="Arial" pitchFamily="34" charset="0"/>
                          <a:cs typeface="Arial" pitchFamily="34" charset="0"/>
                        </a:rPr>
                        <a:t>I know the difference between an </a:t>
                      </a:r>
                      <a:r>
                        <a:rPr lang="en-GB" sz="1400" b="1" i="0" baseline="0" dirty="0">
                          <a:solidFill>
                            <a:schemeClr val="tx1"/>
                          </a:solidFill>
                          <a:latin typeface="Arial" pitchFamily="34" charset="0"/>
                          <a:cs typeface="Arial" pitchFamily="34" charset="0"/>
                        </a:rPr>
                        <a:t>equation</a:t>
                      </a:r>
                      <a:r>
                        <a:rPr lang="en-GB" sz="1400" i="0" baseline="0" dirty="0">
                          <a:solidFill>
                            <a:schemeClr val="tx1"/>
                          </a:solidFill>
                          <a:latin typeface="Arial" pitchFamily="34" charset="0"/>
                          <a:cs typeface="Arial" pitchFamily="34" charset="0"/>
                        </a:rPr>
                        <a:t> and an </a:t>
                      </a:r>
                      <a:r>
                        <a:rPr lang="en-GB" sz="1400" b="1" i="0" baseline="0" dirty="0">
                          <a:solidFill>
                            <a:schemeClr val="tx1"/>
                          </a:solidFill>
                          <a:latin typeface="Arial" pitchFamily="34" charset="0"/>
                          <a:cs typeface="Arial" pitchFamily="34" charset="0"/>
                        </a:rPr>
                        <a:t>expression.</a:t>
                      </a:r>
                    </a:p>
                    <a:p>
                      <a:pPr marL="0" indent="0">
                        <a:buFont typeface="Arial" pitchFamily="34" charset="0"/>
                        <a:buNone/>
                      </a:pPr>
                      <a:r>
                        <a:rPr lang="en-GB" sz="1400" i="0" baseline="0" dirty="0">
                          <a:solidFill>
                            <a:schemeClr val="tx1"/>
                          </a:solidFill>
                          <a:latin typeface="Arial" pitchFamily="34" charset="0"/>
                          <a:cs typeface="Arial" pitchFamily="34" charset="0"/>
                        </a:rPr>
                        <a:t> </a:t>
                      </a:r>
                    </a:p>
                    <a:p>
                      <a:pPr marL="0" indent="0">
                        <a:buFont typeface="Arial" pitchFamily="34" charset="0"/>
                        <a:buNone/>
                      </a:pPr>
                      <a:r>
                        <a:rPr lang="en-GB" sz="1400" b="1" i="1" u="none" baseline="0" dirty="0">
                          <a:solidFill>
                            <a:schemeClr val="tx1"/>
                          </a:solidFill>
                          <a:latin typeface="Arial" pitchFamily="34" charset="0"/>
                          <a:cs typeface="Arial" pitchFamily="34" charset="0"/>
                        </a:rPr>
                        <a:t>HM 154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endParaRPr>
                    </a:p>
                    <a:p>
                      <a:r>
                        <a:rPr lang="en-GB" sz="1400" i="0" kern="1200" dirty="0">
                          <a:solidFill>
                            <a:schemeClr val="tx1"/>
                          </a:solidFill>
                          <a:effectLst/>
                          <a:latin typeface="Arial" pitchFamily="34" charset="0"/>
                          <a:ea typeface="+mn-ea"/>
                          <a:cs typeface="Arial" pitchFamily="34" charset="0"/>
                        </a:rPr>
                        <a:t>c) </a:t>
                      </a:r>
                      <a:r>
                        <a:rPr lang="en-GB" sz="1400" b="1" i="0" u="sng" kern="1200" dirty="0">
                          <a:solidFill>
                            <a:schemeClr val="tx1"/>
                          </a:solidFill>
                          <a:effectLst/>
                          <a:latin typeface="Arial" pitchFamily="34" charset="0"/>
                          <a:ea typeface="+mn-ea"/>
                          <a:cs typeface="Arial" pitchFamily="34" charset="0"/>
                        </a:rPr>
                        <a:t>Expand</a:t>
                      </a:r>
                      <a:endParaRPr lang="en-GB" sz="1400" b="1" i="0" u="sng" kern="1200" baseline="0" dirty="0">
                        <a:solidFill>
                          <a:schemeClr val="tx1"/>
                        </a:solidFill>
                        <a:effectLst/>
                        <a:latin typeface="Arial" pitchFamily="34" charset="0"/>
                        <a:ea typeface="+mn-ea"/>
                        <a:cs typeface="Arial" pitchFamily="34" charset="0"/>
                      </a:endParaRPr>
                    </a:p>
                    <a:p>
                      <a:endParaRPr lang="en-GB" sz="1400" i="0" kern="1200" dirty="0">
                        <a:solidFill>
                          <a:schemeClr val="tx1"/>
                        </a:solidFill>
                        <a:effectLst/>
                        <a:latin typeface="Arial" pitchFamily="34" charset="0"/>
                        <a:ea typeface="+mn-ea"/>
                        <a:cs typeface="Arial" pitchFamily="34" charset="0"/>
                      </a:endParaRPr>
                    </a:p>
                    <a:p>
                      <a:r>
                        <a:rPr lang="en-GB" sz="1400" i="0" kern="1200" dirty="0">
                          <a:solidFill>
                            <a:schemeClr val="tx1"/>
                          </a:solidFill>
                          <a:effectLst/>
                          <a:latin typeface="Arial" pitchFamily="34" charset="0"/>
                          <a:ea typeface="+mn-ea"/>
                          <a:cs typeface="Arial" pitchFamily="34" charset="0"/>
                        </a:rPr>
                        <a:t>I know how to </a:t>
                      </a:r>
                      <a:r>
                        <a:rPr lang="en-GB" sz="1400" b="1" i="0" kern="1200" dirty="0">
                          <a:solidFill>
                            <a:schemeClr val="tx1"/>
                          </a:solidFill>
                          <a:effectLst/>
                          <a:latin typeface="Arial" pitchFamily="34" charset="0"/>
                          <a:ea typeface="+mn-ea"/>
                          <a:cs typeface="Arial" pitchFamily="34" charset="0"/>
                        </a:rPr>
                        <a:t>expand</a:t>
                      </a:r>
                      <a:r>
                        <a:rPr lang="en-GB" sz="1400" i="0" kern="1200" dirty="0">
                          <a:solidFill>
                            <a:schemeClr val="tx1"/>
                          </a:solidFill>
                          <a:effectLst/>
                          <a:latin typeface="Arial" pitchFamily="34" charset="0"/>
                          <a:ea typeface="+mn-ea"/>
                          <a:cs typeface="Arial" pitchFamily="34" charset="0"/>
                        </a:rPr>
                        <a:t> a single bracket.</a:t>
                      </a:r>
                    </a:p>
                    <a:p>
                      <a:endParaRPr lang="en-GB" sz="1400" i="0" kern="1200" dirty="0">
                        <a:solidFill>
                          <a:schemeClr val="tx1"/>
                        </a:solidFill>
                        <a:effectLst/>
                        <a:latin typeface="Arial" pitchFamily="34" charset="0"/>
                        <a:ea typeface="+mn-ea"/>
                        <a:cs typeface="Arial" pitchFamily="34" charset="0"/>
                      </a:endParaRPr>
                    </a:p>
                    <a:p>
                      <a:r>
                        <a:rPr lang="en-GB" sz="1400" b="1" i="1" u="none" kern="1200" dirty="0">
                          <a:solidFill>
                            <a:schemeClr val="tx1"/>
                          </a:solidFill>
                          <a:effectLst/>
                          <a:latin typeface="Arial" pitchFamily="34" charset="0"/>
                          <a:ea typeface="+mn-ea"/>
                          <a:cs typeface="Arial" pitchFamily="34" charset="0"/>
                        </a:rPr>
                        <a:t>HM 160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endParaRPr>
                    </a:p>
                  </a:txBody>
                  <a:tcPr marL="68580" marR="68580" marT="34277" marB="34277">
                    <a:noFill/>
                  </a:tcPr>
                </a:tc>
                <a:tc>
                  <a:txBody>
                    <a:bodyPr/>
                    <a:lstStyle/>
                    <a:p>
                      <a:r>
                        <a:rPr lang="en-GB" sz="1400" i="0" kern="1200" dirty="0">
                          <a:solidFill>
                            <a:schemeClr val="tx1"/>
                          </a:solidFill>
                          <a:effectLst/>
                          <a:latin typeface="Arial" pitchFamily="34" charset="0"/>
                          <a:ea typeface="+mn-ea"/>
                          <a:cs typeface="Arial" pitchFamily="34" charset="0"/>
                        </a:rPr>
                        <a:t>d) </a:t>
                      </a:r>
                      <a:r>
                        <a:rPr lang="en-GB" sz="1400" b="1" i="0" u="sng" kern="1200" dirty="0">
                          <a:solidFill>
                            <a:schemeClr val="tx1"/>
                          </a:solidFill>
                          <a:effectLst/>
                          <a:latin typeface="Arial" pitchFamily="34" charset="0"/>
                          <a:ea typeface="+mn-ea"/>
                          <a:cs typeface="Arial" pitchFamily="34" charset="0"/>
                        </a:rPr>
                        <a:t>Factorise</a:t>
                      </a:r>
                    </a:p>
                    <a:p>
                      <a:r>
                        <a:rPr lang="en-GB" sz="1400" b="1" i="0" u="sng" kern="1200" baseline="0" dirty="0">
                          <a:solidFill>
                            <a:schemeClr val="tx1"/>
                          </a:solidFill>
                          <a:effectLst/>
                          <a:latin typeface="Arial" pitchFamily="34" charset="0"/>
                          <a:ea typeface="+mn-ea"/>
                          <a:cs typeface="Arial" pitchFamily="34" charset="0"/>
                        </a:rPr>
                        <a:t> </a:t>
                      </a:r>
                    </a:p>
                    <a:p>
                      <a:r>
                        <a:rPr lang="en-GB" sz="1400" i="0" kern="1200" dirty="0">
                          <a:solidFill>
                            <a:schemeClr val="tx1"/>
                          </a:solidFill>
                          <a:effectLst/>
                          <a:latin typeface="Arial" pitchFamily="34" charset="0"/>
                          <a:ea typeface="+mn-ea"/>
                          <a:cs typeface="Arial" pitchFamily="34" charset="0"/>
                        </a:rPr>
                        <a:t>I know how to </a:t>
                      </a:r>
                      <a:r>
                        <a:rPr lang="en-GB" sz="1400" b="1" i="0" kern="1200" baseline="0" dirty="0">
                          <a:solidFill>
                            <a:schemeClr val="tx1"/>
                          </a:solidFill>
                          <a:effectLst/>
                          <a:latin typeface="Arial" pitchFamily="34" charset="0"/>
                          <a:ea typeface="+mn-ea"/>
                          <a:cs typeface="Arial" pitchFamily="34" charset="0"/>
                        </a:rPr>
                        <a:t>factorise</a:t>
                      </a:r>
                      <a:r>
                        <a:rPr lang="en-GB" sz="1400" b="0" i="0" kern="1200" baseline="0" dirty="0">
                          <a:solidFill>
                            <a:schemeClr val="tx1"/>
                          </a:solidFill>
                          <a:effectLst/>
                          <a:latin typeface="Arial" pitchFamily="34" charset="0"/>
                          <a:ea typeface="+mn-ea"/>
                          <a:cs typeface="Arial" pitchFamily="34" charset="0"/>
                        </a:rPr>
                        <a:t> linear expressions.</a:t>
                      </a:r>
                      <a:endParaRPr lang="en-GB" sz="1400" i="0" kern="1200" baseline="0" dirty="0">
                        <a:solidFill>
                          <a:schemeClr val="tx1"/>
                        </a:solidFill>
                        <a:effectLst/>
                        <a:latin typeface="Arial" pitchFamily="34" charset="0"/>
                        <a:ea typeface="+mn-ea"/>
                        <a:cs typeface="Arial" pitchFamily="34" charset="0"/>
                      </a:endParaRPr>
                    </a:p>
                    <a:p>
                      <a:endParaRPr lang="en-GB" sz="1400" i="0" kern="1200" baseline="0" dirty="0">
                        <a:solidFill>
                          <a:schemeClr val="tx1"/>
                        </a:solidFill>
                        <a:effectLst/>
                        <a:latin typeface="Arial" pitchFamily="34" charset="0"/>
                        <a:ea typeface="+mn-ea"/>
                        <a:cs typeface="Arial" pitchFamily="34" charset="0"/>
                      </a:endParaRPr>
                    </a:p>
                    <a:p>
                      <a:r>
                        <a:rPr lang="en-GB" sz="1400" b="1" i="1" u="none" kern="1200" dirty="0">
                          <a:solidFill>
                            <a:schemeClr val="tx1"/>
                          </a:solidFill>
                          <a:effectLst/>
                          <a:latin typeface="Arial" pitchFamily="34" charset="0"/>
                          <a:ea typeface="+mn-ea"/>
                          <a:cs typeface="Arial" pitchFamily="34" charset="0"/>
                        </a:rPr>
                        <a:t>HM 168 169 170 171 </a:t>
                      </a:r>
                    </a:p>
                    <a:p>
                      <a:endParaRPr lang="en-GB" sz="1400" b="1" i="1" u="none" kern="1200" dirty="0">
                        <a:solidFill>
                          <a:schemeClr val="tx1"/>
                        </a:solidFill>
                        <a:effectLst/>
                        <a:latin typeface="Arial" pitchFamily="34" charset="0"/>
                        <a:ea typeface="+mn-ea"/>
                        <a:cs typeface="Arial" pitchFamily="34" charset="0"/>
                      </a:endParaRPr>
                    </a:p>
                    <a:p>
                      <a:r>
                        <a:rPr lang="en-GB" sz="1400" i="0" dirty="0">
                          <a:latin typeface="Arial" pitchFamily="34" charset="0"/>
                          <a:cs typeface="Arial" pitchFamily="34" charset="0"/>
                        </a:rPr>
                        <a:t>e) </a:t>
                      </a:r>
                      <a:r>
                        <a:rPr lang="en-GB" sz="1400" b="1" i="0" u="sng" dirty="0">
                          <a:latin typeface="Arial" pitchFamily="34" charset="0"/>
                          <a:cs typeface="Arial" pitchFamily="34" charset="0"/>
                        </a:rPr>
                        <a:t>Equation</a:t>
                      </a:r>
                    </a:p>
                    <a:p>
                      <a:endParaRPr lang="en-GB" sz="1400" b="1" i="0" u="sng" dirty="0">
                        <a:latin typeface="Arial" pitchFamily="34" charset="0"/>
                        <a:cs typeface="Arial" pitchFamily="34" charset="0"/>
                      </a:endParaRPr>
                    </a:p>
                    <a:p>
                      <a:r>
                        <a:rPr lang="en-GB" sz="1400" i="0" dirty="0">
                          <a:latin typeface="Arial" pitchFamily="34" charset="0"/>
                          <a:cs typeface="Arial" pitchFamily="34" charset="0"/>
                        </a:rPr>
                        <a:t>I know the difference between</a:t>
                      </a:r>
                      <a:r>
                        <a:rPr lang="en-GB" sz="1400" i="0" baseline="0" dirty="0">
                          <a:latin typeface="Arial" pitchFamily="34" charset="0"/>
                          <a:cs typeface="Arial" pitchFamily="34" charset="0"/>
                        </a:rPr>
                        <a:t> an </a:t>
                      </a:r>
                      <a:r>
                        <a:rPr lang="en-GB" sz="1400" b="1" i="0" baseline="0" dirty="0">
                          <a:latin typeface="Arial" pitchFamily="34" charset="0"/>
                          <a:cs typeface="Arial" pitchFamily="34" charset="0"/>
                        </a:rPr>
                        <a:t>identity</a:t>
                      </a:r>
                      <a:r>
                        <a:rPr lang="en-GB" sz="1400" i="0" baseline="0" dirty="0">
                          <a:latin typeface="Arial" pitchFamily="34" charset="0"/>
                          <a:cs typeface="Arial" pitchFamily="34" charset="0"/>
                        </a:rPr>
                        <a:t> and an </a:t>
                      </a:r>
                      <a:r>
                        <a:rPr lang="en-GB" sz="1400" b="1" i="0" baseline="0" dirty="0">
                          <a:latin typeface="Arial" pitchFamily="34" charset="0"/>
                          <a:cs typeface="Arial" pitchFamily="34" charset="0"/>
                        </a:rPr>
                        <a:t>equation.</a:t>
                      </a:r>
                      <a:r>
                        <a:rPr lang="en-GB" sz="1400" i="0" baseline="0" dirty="0">
                          <a:latin typeface="Arial" pitchFamily="34" charset="0"/>
                          <a:cs typeface="Arial" pitchFamily="34" charset="0"/>
                        </a:rPr>
                        <a:t> </a:t>
                      </a:r>
                    </a:p>
                    <a:p>
                      <a:endParaRPr lang="en-GB" sz="1400" i="0" baseline="0" dirty="0">
                        <a:latin typeface="Arial" pitchFamily="34" charset="0"/>
                        <a:cs typeface="Arial" pitchFamily="34" charset="0"/>
                      </a:endParaRPr>
                    </a:p>
                    <a:p>
                      <a:r>
                        <a:rPr lang="en-GB" sz="1400" b="1" i="1" u="none" baseline="0" dirty="0">
                          <a:latin typeface="Arial" pitchFamily="34" charset="0"/>
                          <a:cs typeface="Arial" pitchFamily="34" charset="0"/>
                        </a:rPr>
                        <a:t>HM 154</a:t>
                      </a:r>
                      <a:endParaRPr lang="en-GB" sz="1400" i="0" u="none" kern="1200" dirty="0">
                        <a:solidFill>
                          <a:schemeClr val="tx1"/>
                        </a:solidFill>
                        <a:effectLst/>
                        <a:latin typeface="Arial" pitchFamily="34" charset="0"/>
                        <a:ea typeface="+mn-ea"/>
                        <a:cs typeface="Arial" pitchFamily="34" charset="0"/>
                      </a:endParaRPr>
                    </a:p>
                    <a:p>
                      <a:endParaRPr lang="en-GB" sz="1400" i="0" kern="1200" dirty="0">
                        <a:solidFill>
                          <a:schemeClr val="tx1"/>
                        </a:solidFill>
                        <a:effectLst/>
                        <a:latin typeface="Arial" pitchFamily="34" charset="0"/>
                        <a:ea typeface="+mn-ea"/>
                        <a:cs typeface="Arial" pitchFamily="34" charset="0"/>
                      </a:endParaRPr>
                    </a:p>
                    <a:p>
                      <a:r>
                        <a:rPr lang="en-GB" sz="1400" i="0" kern="1200" dirty="0">
                          <a:solidFill>
                            <a:schemeClr val="tx1"/>
                          </a:solidFill>
                          <a:effectLst/>
                          <a:latin typeface="Arial" pitchFamily="34" charset="0"/>
                          <a:ea typeface="+mn-ea"/>
                          <a:cs typeface="Arial" pitchFamily="34" charset="0"/>
                        </a:rPr>
                        <a:t>f) </a:t>
                      </a:r>
                      <a:r>
                        <a:rPr lang="en-GB" sz="1400" b="1" i="0" u="sng" kern="1200" dirty="0">
                          <a:solidFill>
                            <a:schemeClr val="tx1"/>
                          </a:solidFill>
                          <a:effectLst/>
                          <a:latin typeface="Arial" pitchFamily="34" charset="0"/>
                          <a:ea typeface="+mn-ea"/>
                          <a:cs typeface="Arial" pitchFamily="34" charset="0"/>
                        </a:rPr>
                        <a:t>Expand</a:t>
                      </a:r>
                      <a:r>
                        <a:rPr lang="en-GB" sz="1400" b="1" i="0" u="sng" kern="1200" baseline="0" dirty="0">
                          <a:solidFill>
                            <a:schemeClr val="tx1"/>
                          </a:solidFill>
                          <a:effectLst/>
                          <a:latin typeface="Arial" pitchFamily="34" charset="0"/>
                          <a:ea typeface="+mn-ea"/>
                          <a:cs typeface="Arial" pitchFamily="34" charset="0"/>
                        </a:rPr>
                        <a:t> and Simplify</a:t>
                      </a:r>
                    </a:p>
                    <a:p>
                      <a:endParaRPr lang="en-GB" sz="1400" b="1" i="0" u="sng" kern="1200" baseline="0" dirty="0">
                        <a:solidFill>
                          <a:schemeClr val="tx1"/>
                        </a:solidFill>
                        <a:effectLst/>
                        <a:latin typeface="Arial" pitchFamily="34" charset="0"/>
                        <a:ea typeface="+mn-ea"/>
                        <a:cs typeface="Arial" pitchFamily="34" charset="0"/>
                      </a:endParaRPr>
                    </a:p>
                    <a:p>
                      <a:r>
                        <a:rPr lang="en-GB" sz="1400" i="0" kern="1200" dirty="0">
                          <a:solidFill>
                            <a:schemeClr val="tx1"/>
                          </a:solidFill>
                          <a:effectLst/>
                          <a:latin typeface="Arial" pitchFamily="34" charset="0"/>
                          <a:ea typeface="+mn-ea"/>
                          <a:cs typeface="Arial" pitchFamily="34" charset="0"/>
                        </a:rPr>
                        <a:t>I know how to </a:t>
                      </a:r>
                      <a:r>
                        <a:rPr lang="en-GB" sz="1400" b="1" i="0" kern="1200" dirty="0">
                          <a:solidFill>
                            <a:schemeClr val="tx1"/>
                          </a:solidFill>
                          <a:effectLst/>
                          <a:latin typeface="Arial" pitchFamily="34" charset="0"/>
                          <a:ea typeface="+mn-ea"/>
                          <a:cs typeface="Arial" pitchFamily="34" charset="0"/>
                        </a:rPr>
                        <a:t>expand</a:t>
                      </a:r>
                      <a:r>
                        <a:rPr lang="en-GB" sz="1400" i="0" kern="1200" dirty="0">
                          <a:solidFill>
                            <a:schemeClr val="tx1"/>
                          </a:solidFill>
                          <a:effectLst/>
                          <a:latin typeface="Arial" pitchFamily="34" charset="0"/>
                          <a:ea typeface="+mn-ea"/>
                          <a:cs typeface="Arial" pitchFamily="34" charset="0"/>
                        </a:rPr>
                        <a:t> two single brackets and </a:t>
                      </a:r>
                      <a:r>
                        <a:rPr lang="en-GB" sz="1400" b="1" i="0" kern="1200" dirty="0">
                          <a:solidFill>
                            <a:schemeClr val="tx1"/>
                          </a:solidFill>
                          <a:effectLst/>
                          <a:latin typeface="Arial" pitchFamily="34" charset="0"/>
                          <a:ea typeface="+mn-ea"/>
                          <a:cs typeface="Arial" pitchFamily="34" charset="0"/>
                        </a:rPr>
                        <a:t>simplify</a:t>
                      </a:r>
                      <a:r>
                        <a:rPr lang="en-GB" sz="1400" b="0" i="0" kern="1200" dirty="0">
                          <a:solidFill>
                            <a:schemeClr val="tx1"/>
                          </a:solidFill>
                          <a:effectLst/>
                          <a:latin typeface="Arial" pitchFamily="34" charset="0"/>
                          <a:ea typeface="+mn-ea"/>
                          <a:cs typeface="Arial" pitchFamily="34" charset="0"/>
                        </a:rPr>
                        <a:t>.</a:t>
                      </a:r>
                      <a:endParaRPr lang="en-GB" sz="1400" i="0" kern="1200" dirty="0">
                        <a:solidFill>
                          <a:schemeClr val="tx1"/>
                        </a:solidFill>
                        <a:effectLst/>
                        <a:latin typeface="Arial" pitchFamily="34" charset="0"/>
                        <a:ea typeface="+mn-ea"/>
                        <a:cs typeface="Arial" pitchFamily="34" charset="0"/>
                      </a:endParaRPr>
                    </a:p>
                    <a:p>
                      <a:endParaRPr lang="en-GB" sz="1400" i="0" kern="1200" dirty="0">
                        <a:solidFill>
                          <a:schemeClr val="tx1"/>
                        </a:solidFill>
                        <a:effectLst/>
                        <a:latin typeface="Arial" pitchFamily="34" charset="0"/>
                        <a:ea typeface="+mn-ea"/>
                        <a:cs typeface="Arial" pitchFamily="34" charset="0"/>
                      </a:endParaRPr>
                    </a:p>
                    <a:p>
                      <a:r>
                        <a:rPr lang="en-GB" sz="1400" b="1" i="1" u="none" kern="1200" dirty="0">
                          <a:solidFill>
                            <a:schemeClr val="tx1"/>
                          </a:solidFill>
                          <a:effectLst/>
                          <a:latin typeface="Arial" pitchFamily="34" charset="0"/>
                          <a:ea typeface="+mn-ea"/>
                          <a:cs typeface="Arial" pitchFamily="34" charset="0"/>
                        </a:rPr>
                        <a:t>HM 161</a:t>
                      </a:r>
                    </a:p>
                    <a:p>
                      <a:endParaRPr lang="en-GB" sz="1400" b="1" i="1" u="none"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u="sng" baseline="0" dirty="0">
                        <a:solidFill>
                          <a:schemeClr val="tx1"/>
                        </a:solidFill>
                        <a:latin typeface="+mn-lt"/>
                      </a:endParaRPr>
                    </a:p>
                  </a:txBody>
                  <a:tcPr marL="68580" marR="68580" marT="34277" marB="34277">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0" kern="1200" dirty="0">
                          <a:solidFill>
                            <a:schemeClr val="tx1"/>
                          </a:solidFill>
                          <a:effectLst/>
                          <a:latin typeface="Arial" pitchFamily="34" charset="0"/>
                          <a:ea typeface="+mn-ea"/>
                          <a:cs typeface="Arial" pitchFamily="34" charset="0"/>
                        </a:rPr>
                        <a:t>g) </a:t>
                      </a:r>
                      <a:r>
                        <a:rPr lang="en-GB" sz="1400" b="1" i="0" u="sng" kern="1200" dirty="0">
                          <a:solidFill>
                            <a:schemeClr val="tx1"/>
                          </a:solidFill>
                          <a:effectLst/>
                          <a:latin typeface="Arial" pitchFamily="34" charset="0"/>
                          <a:ea typeface="+mn-ea"/>
                          <a:cs typeface="Arial" pitchFamily="34" charset="0"/>
                        </a:rPr>
                        <a:t>Expand Double</a:t>
                      </a:r>
                      <a:r>
                        <a:rPr lang="en-GB" sz="1400" b="1" i="0" u="sng" kern="1200" baseline="0" dirty="0">
                          <a:solidFill>
                            <a:schemeClr val="tx1"/>
                          </a:solidFill>
                          <a:effectLst/>
                          <a:latin typeface="Arial" pitchFamily="34" charset="0"/>
                          <a:ea typeface="+mn-ea"/>
                          <a:cs typeface="Arial" pitchFamily="34" charset="0"/>
                        </a:rPr>
                        <a:t> Brackets</a:t>
                      </a:r>
                      <a:endParaRPr lang="en-GB" sz="1400" i="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i="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i="0" kern="1200" dirty="0">
                          <a:solidFill>
                            <a:schemeClr val="tx1"/>
                          </a:solidFill>
                          <a:effectLst/>
                          <a:latin typeface="Arial" pitchFamily="34" charset="0"/>
                          <a:ea typeface="+mn-ea"/>
                          <a:cs typeface="Arial" pitchFamily="34" charset="0"/>
                        </a:rPr>
                        <a:t>I know how to expand double brackets to get a </a:t>
                      </a:r>
                      <a:r>
                        <a:rPr lang="en-GB" sz="1400" b="1" i="0" kern="1200" dirty="0">
                          <a:solidFill>
                            <a:schemeClr val="tx1"/>
                          </a:solidFill>
                          <a:effectLst/>
                          <a:latin typeface="Arial" pitchFamily="34" charset="0"/>
                          <a:ea typeface="+mn-ea"/>
                          <a:cs typeface="Arial" pitchFamily="34" charset="0"/>
                        </a:rPr>
                        <a:t>quadratic</a:t>
                      </a:r>
                      <a:r>
                        <a:rPr lang="en-GB" sz="1400" i="0" kern="1200" baseline="0" dirty="0">
                          <a:solidFill>
                            <a:schemeClr val="tx1"/>
                          </a:solidFill>
                          <a:effectLst/>
                          <a:latin typeface="Arial" pitchFamily="34" charset="0"/>
                          <a:ea typeface="+mn-ea"/>
                          <a:cs typeface="Arial" pitchFamily="34" charset="0"/>
                        </a:rPr>
                        <a:t> </a:t>
                      </a:r>
                      <a:r>
                        <a:rPr lang="en-GB" sz="1400" b="1" i="0" kern="1200" baseline="0" dirty="0">
                          <a:solidFill>
                            <a:schemeClr val="tx1"/>
                          </a:solidFill>
                          <a:effectLst/>
                          <a:latin typeface="Arial" pitchFamily="34" charset="0"/>
                          <a:ea typeface="+mn-ea"/>
                          <a:cs typeface="Arial" pitchFamily="34" charset="0"/>
                        </a:rPr>
                        <a:t>expression</a:t>
                      </a:r>
                      <a:r>
                        <a:rPr lang="en-GB" sz="1400" i="0" kern="1200" baseline="0" dirty="0">
                          <a:solidFill>
                            <a:schemeClr val="tx1"/>
                          </a:solidFill>
                          <a:effectLst/>
                          <a:latin typeface="Arial" pitchFamily="34" charset="0"/>
                          <a:ea typeface="+mn-ea"/>
                          <a:cs typeface="Arial"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i="0" kern="1200" baseline="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1" u="none" kern="1200" baseline="0" dirty="0">
                          <a:solidFill>
                            <a:schemeClr val="tx1"/>
                          </a:solidFill>
                          <a:effectLst/>
                          <a:latin typeface="Arial" pitchFamily="34" charset="0"/>
                          <a:ea typeface="+mn-ea"/>
                          <a:cs typeface="Arial" pitchFamily="34" charset="0"/>
                        </a:rPr>
                        <a:t>HM 162 - 164</a:t>
                      </a:r>
                    </a:p>
                    <a:p>
                      <a:endParaRPr lang="en-GB" sz="1400" i="0" dirty="0">
                        <a:latin typeface="Arial" pitchFamily="34" charset="0"/>
                        <a:cs typeface="Arial" pitchFamily="34" charset="0"/>
                      </a:endParaRPr>
                    </a:p>
                    <a:p>
                      <a:r>
                        <a:rPr lang="en-GB" sz="1400" i="0" kern="1200" dirty="0">
                          <a:solidFill>
                            <a:schemeClr val="tx1"/>
                          </a:solidFill>
                          <a:effectLst/>
                          <a:latin typeface="Arial" pitchFamily="34" charset="0"/>
                          <a:ea typeface="+mn-ea"/>
                          <a:cs typeface="Arial" pitchFamily="34" charset="0"/>
                        </a:rPr>
                        <a:t>h) </a:t>
                      </a:r>
                      <a:r>
                        <a:rPr lang="en-GB" sz="1400" b="1" i="0" u="sng" kern="1200" dirty="0">
                          <a:solidFill>
                            <a:schemeClr val="tx1"/>
                          </a:solidFill>
                          <a:effectLst/>
                          <a:latin typeface="Arial" pitchFamily="34" charset="0"/>
                          <a:ea typeface="+mn-ea"/>
                          <a:cs typeface="Arial" pitchFamily="34" charset="0"/>
                        </a:rPr>
                        <a:t>Factorise Quadratics </a:t>
                      </a:r>
                    </a:p>
                    <a:p>
                      <a:endParaRPr lang="en-GB" sz="1400" b="1" i="0" u="sng" kern="1200" dirty="0">
                        <a:solidFill>
                          <a:schemeClr val="tx1"/>
                        </a:solidFill>
                        <a:effectLst/>
                        <a:latin typeface="Arial" pitchFamily="34" charset="0"/>
                        <a:ea typeface="+mn-ea"/>
                        <a:cs typeface="Arial" pitchFamily="34" charset="0"/>
                      </a:endParaRPr>
                    </a:p>
                    <a:p>
                      <a:r>
                        <a:rPr lang="en-GB" sz="1400" i="0" kern="1200" dirty="0">
                          <a:solidFill>
                            <a:schemeClr val="tx1"/>
                          </a:solidFill>
                          <a:effectLst/>
                          <a:latin typeface="Arial" pitchFamily="34" charset="0"/>
                          <a:ea typeface="+mn-ea"/>
                          <a:cs typeface="Arial" pitchFamily="34" charset="0"/>
                        </a:rPr>
                        <a:t>I know how to </a:t>
                      </a:r>
                      <a:r>
                        <a:rPr lang="en-GB" sz="1400" b="1" i="0" kern="1200" dirty="0">
                          <a:solidFill>
                            <a:schemeClr val="tx1"/>
                          </a:solidFill>
                          <a:effectLst/>
                          <a:latin typeface="Arial" pitchFamily="34" charset="0"/>
                          <a:ea typeface="+mn-ea"/>
                          <a:cs typeface="Arial" pitchFamily="34" charset="0"/>
                        </a:rPr>
                        <a:t>factorise</a:t>
                      </a:r>
                      <a:r>
                        <a:rPr lang="en-GB" sz="1400" i="0" kern="1200" dirty="0">
                          <a:solidFill>
                            <a:schemeClr val="tx1"/>
                          </a:solidFill>
                          <a:effectLst/>
                          <a:latin typeface="Arial" pitchFamily="34" charset="0"/>
                          <a:ea typeface="+mn-ea"/>
                          <a:cs typeface="Arial" pitchFamily="34" charset="0"/>
                        </a:rPr>
                        <a:t> quadratics of the form </a:t>
                      </a:r>
                    </a:p>
                    <a:p>
                      <a:r>
                        <a:rPr lang="en-GB" sz="1400" i="0" kern="1200" dirty="0">
                          <a:solidFill>
                            <a:schemeClr val="tx1"/>
                          </a:solidFill>
                          <a:effectLst/>
                          <a:latin typeface="Arial" pitchFamily="34" charset="0"/>
                          <a:ea typeface="+mn-ea"/>
                          <a:cs typeface="Arial" pitchFamily="34" charset="0"/>
                        </a:rPr>
                        <a:t>x</a:t>
                      </a:r>
                      <a:r>
                        <a:rPr lang="en-GB" sz="1400" i="0" kern="1200" baseline="30000" dirty="0">
                          <a:solidFill>
                            <a:schemeClr val="tx1"/>
                          </a:solidFill>
                          <a:effectLst/>
                          <a:latin typeface="Arial" pitchFamily="34" charset="0"/>
                          <a:ea typeface="+mn-ea"/>
                          <a:cs typeface="Arial" pitchFamily="34" charset="0"/>
                        </a:rPr>
                        <a:t>2</a:t>
                      </a:r>
                      <a:r>
                        <a:rPr lang="en-GB" sz="1400" i="0" kern="1200" dirty="0">
                          <a:solidFill>
                            <a:schemeClr val="tx1"/>
                          </a:solidFill>
                          <a:effectLst/>
                          <a:latin typeface="Arial" pitchFamily="34" charset="0"/>
                          <a:ea typeface="+mn-ea"/>
                          <a:cs typeface="Arial" pitchFamily="34" charset="0"/>
                        </a:rPr>
                        <a:t> + </a:t>
                      </a:r>
                      <a:r>
                        <a:rPr lang="en-GB" sz="1400" i="0" kern="1200" dirty="0" err="1">
                          <a:solidFill>
                            <a:schemeClr val="tx1"/>
                          </a:solidFill>
                          <a:effectLst/>
                          <a:latin typeface="Arial" pitchFamily="34" charset="0"/>
                          <a:ea typeface="+mn-ea"/>
                          <a:cs typeface="Arial" pitchFamily="34" charset="0"/>
                        </a:rPr>
                        <a:t>bx</a:t>
                      </a:r>
                      <a:r>
                        <a:rPr lang="en-GB" sz="1400" i="0" kern="1200" dirty="0">
                          <a:solidFill>
                            <a:schemeClr val="tx1"/>
                          </a:solidFill>
                          <a:effectLst/>
                          <a:latin typeface="Arial" pitchFamily="34" charset="0"/>
                          <a:ea typeface="+mn-ea"/>
                          <a:cs typeface="Arial" pitchFamily="34" charset="0"/>
                        </a:rPr>
                        <a:t> + c.</a:t>
                      </a:r>
                    </a:p>
                    <a:p>
                      <a:endParaRPr lang="en-GB" sz="1400" i="0" kern="1200" dirty="0">
                        <a:solidFill>
                          <a:schemeClr val="tx1"/>
                        </a:solidFill>
                        <a:effectLst/>
                        <a:latin typeface="Arial" pitchFamily="34" charset="0"/>
                        <a:ea typeface="+mn-ea"/>
                        <a:cs typeface="Arial" pitchFamily="34" charset="0"/>
                      </a:endParaRPr>
                    </a:p>
                    <a:p>
                      <a:r>
                        <a:rPr lang="en-GB" sz="1400" b="1" i="1" u="none" kern="1200" dirty="0">
                          <a:solidFill>
                            <a:schemeClr val="tx1"/>
                          </a:solidFill>
                          <a:effectLst/>
                          <a:latin typeface="Arial" pitchFamily="34" charset="0"/>
                          <a:ea typeface="+mn-ea"/>
                          <a:cs typeface="Arial" pitchFamily="34" charset="0"/>
                        </a:rPr>
                        <a:t>HM 223 &amp; 224,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kern="1200" baseline="0" dirty="0">
                        <a:solidFill>
                          <a:schemeClr val="tx1"/>
                        </a:solidFill>
                        <a:effectLst/>
                        <a:latin typeface="+mn-lt"/>
                        <a:ea typeface="+mn-ea"/>
                        <a:cs typeface="+mn-cs"/>
                      </a:endParaRPr>
                    </a:p>
                  </a:txBody>
                  <a:tcPr marL="68580" marR="68580" marT="34277" marB="34277">
                    <a:noFill/>
                  </a:tcPr>
                </a:tc>
                <a:tc>
                  <a:txBody>
                    <a:bodyPr/>
                    <a:lstStyle/>
                    <a:p>
                      <a:r>
                        <a:rPr lang="en-GB" sz="1400" i="0" dirty="0">
                          <a:latin typeface="Arial" pitchFamily="34" charset="0"/>
                          <a:cs typeface="Arial" pitchFamily="34" charset="0"/>
                        </a:rPr>
                        <a:t>i) </a:t>
                      </a:r>
                      <a:r>
                        <a:rPr lang="en-GB" sz="1400" b="1" i="0" u="sng" dirty="0">
                          <a:latin typeface="Arial" pitchFamily="34" charset="0"/>
                          <a:cs typeface="Arial" pitchFamily="34" charset="0"/>
                        </a:rPr>
                        <a:t>Factorise Expressions </a:t>
                      </a:r>
                      <a:br>
                        <a:rPr lang="en-GB" sz="1400" b="1" i="0" u="sng" dirty="0">
                          <a:latin typeface="Arial" pitchFamily="34" charset="0"/>
                          <a:cs typeface="Arial" pitchFamily="34" charset="0"/>
                        </a:rPr>
                      </a:br>
                      <a:endParaRPr lang="en-GB" sz="1400" b="1" i="0" u="sng" dirty="0">
                        <a:latin typeface="Arial" pitchFamily="34" charset="0"/>
                        <a:cs typeface="Arial" pitchFamily="34" charset="0"/>
                      </a:endParaRPr>
                    </a:p>
                    <a:p>
                      <a:r>
                        <a:rPr lang="en-GB" sz="1400" i="0" dirty="0">
                          <a:latin typeface="Arial"/>
                          <a:cs typeface="Arial"/>
                        </a:rPr>
                        <a:t>I know how to factorise quadratics of the form </a:t>
                      </a:r>
                    </a:p>
                    <a:p>
                      <a:r>
                        <a:rPr lang="en-GB" sz="1400" i="0" dirty="0">
                          <a:latin typeface="Arial" pitchFamily="34" charset="0"/>
                          <a:cs typeface="Arial" pitchFamily="34" charset="0"/>
                        </a:rPr>
                        <a:t>ax</a:t>
                      </a:r>
                      <a:r>
                        <a:rPr lang="en-GB" sz="1400" i="0" baseline="30000" dirty="0">
                          <a:latin typeface="Arial" pitchFamily="34" charset="0"/>
                          <a:cs typeface="Arial" pitchFamily="34" charset="0"/>
                        </a:rPr>
                        <a:t>2</a:t>
                      </a:r>
                      <a:r>
                        <a:rPr lang="en-GB" sz="1400" i="0" dirty="0">
                          <a:latin typeface="Arial" pitchFamily="34" charset="0"/>
                          <a:cs typeface="Arial" pitchFamily="34" charset="0"/>
                        </a:rPr>
                        <a:t> + </a:t>
                      </a:r>
                      <a:r>
                        <a:rPr lang="en-GB" sz="1400" i="0" dirty="0" err="1">
                          <a:latin typeface="Arial" pitchFamily="34" charset="0"/>
                          <a:cs typeface="Arial" pitchFamily="34" charset="0"/>
                        </a:rPr>
                        <a:t>bx</a:t>
                      </a:r>
                      <a:r>
                        <a:rPr lang="en-GB" sz="1400" i="0" dirty="0">
                          <a:latin typeface="Arial" pitchFamily="34" charset="0"/>
                          <a:cs typeface="Arial" pitchFamily="34" charset="0"/>
                        </a:rPr>
                        <a:t> + c.</a:t>
                      </a:r>
                    </a:p>
                    <a:p>
                      <a:endParaRPr lang="en-GB" sz="1400" i="0" dirty="0">
                        <a:latin typeface="Arial" pitchFamily="34" charset="0"/>
                        <a:cs typeface="Arial" pitchFamily="34" charset="0"/>
                      </a:endParaRPr>
                    </a:p>
                    <a:p>
                      <a:r>
                        <a:rPr lang="en-GB" sz="1400" b="1" i="1" u="none" dirty="0">
                          <a:latin typeface="Arial" pitchFamily="34" charset="0"/>
                          <a:cs typeface="Arial" pitchFamily="34" charset="0"/>
                        </a:rPr>
                        <a:t>HM 225 – 228</a:t>
                      </a:r>
                    </a:p>
                    <a:p>
                      <a:endParaRPr lang="en-GB" sz="1400" b="1" i="0" u="sng" dirty="0">
                        <a:latin typeface="Arial" pitchFamily="34" charset="0"/>
                        <a:cs typeface="Arial" pitchFamily="34" charset="0"/>
                      </a:endParaRPr>
                    </a:p>
                    <a:p>
                      <a:r>
                        <a:rPr lang="en-GB" sz="1400" i="0" dirty="0">
                          <a:latin typeface="Arial" pitchFamily="34" charset="0"/>
                          <a:cs typeface="Arial" pitchFamily="34" charset="0"/>
                        </a:rPr>
                        <a:t>j) </a:t>
                      </a:r>
                      <a:r>
                        <a:rPr lang="en-GB" sz="1400" b="1" i="0" u="sng" dirty="0">
                          <a:latin typeface="Arial" pitchFamily="34" charset="0"/>
                          <a:cs typeface="Arial" pitchFamily="34" charset="0"/>
                        </a:rPr>
                        <a:t>Expand Triple Brackets</a:t>
                      </a:r>
                    </a:p>
                    <a:p>
                      <a:endParaRPr lang="en-GB" sz="1400" b="1" i="0" u="sng" dirty="0">
                        <a:latin typeface="Arial" pitchFamily="34" charset="0"/>
                        <a:cs typeface="Arial" pitchFamily="34" charset="0"/>
                      </a:endParaRPr>
                    </a:p>
                    <a:p>
                      <a:r>
                        <a:rPr lang="en-GB" sz="1400" i="0" dirty="0">
                          <a:latin typeface="Arial" pitchFamily="34" charset="0"/>
                          <a:cs typeface="Arial" pitchFamily="34" charset="0"/>
                        </a:rPr>
                        <a:t>I know how to expand triple brackets.</a:t>
                      </a:r>
                    </a:p>
                    <a:p>
                      <a:endParaRPr lang="en-GB" sz="1400" i="0" dirty="0">
                        <a:latin typeface="Arial" pitchFamily="34" charset="0"/>
                        <a:cs typeface="Arial" pitchFamily="34" charset="0"/>
                      </a:endParaRPr>
                    </a:p>
                    <a:p>
                      <a:r>
                        <a:rPr lang="en-GB" sz="1400" b="1" i="1" u="none" dirty="0">
                          <a:latin typeface="Arial" pitchFamily="34" charset="0"/>
                          <a:cs typeface="Arial" pitchFamily="34" charset="0"/>
                        </a:rPr>
                        <a:t>HM 166</a:t>
                      </a:r>
                    </a:p>
                    <a:p>
                      <a:endParaRPr lang="en-GB" sz="1400" b="1" i="0" u="sng" dirty="0">
                        <a:latin typeface="Arial" pitchFamily="34" charset="0"/>
                        <a:cs typeface="Arial" pitchFamily="34" charset="0"/>
                      </a:endParaRPr>
                    </a:p>
                    <a:p>
                      <a:pPr marL="0" indent="0" algn="l">
                        <a:lnSpc>
                          <a:spcPct val="100000"/>
                        </a:lnSpc>
                        <a:spcAft>
                          <a:spcPts val="0"/>
                        </a:spcAft>
                        <a:tabLst>
                          <a:tab pos="226695" algn="l"/>
                          <a:tab pos="457200" algn="l"/>
                        </a:tabLst>
                      </a:pPr>
                      <a:endParaRPr lang="en-GB" sz="1400" i="0" baseline="0" dirty="0">
                        <a:solidFill>
                          <a:schemeClr val="tx1"/>
                        </a:solidFill>
                        <a:effectLst/>
                        <a:latin typeface="Arial" pitchFamily="34" charset="0"/>
                        <a:ea typeface="Times New Roman"/>
                        <a:cs typeface="Arial" pitchFamily="34" charset="0"/>
                      </a:endParaRPr>
                    </a:p>
                    <a:p>
                      <a:pPr marL="0" indent="0" algn="l">
                        <a:lnSpc>
                          <a:spcPct val="100000"/>
                        </a:lnSpc>
                        <a:spcAft>
                          <a:spcPts val="0"/>
                        </a:spcAft>
                        <a:tabLst>
                          <a:tab pos="226695" algn="l"/>
                          <a:tab pos="457200" algn="l"/>
                        </a:tabLst>
                      </a:pPr>
                      <a:r>
                        <a:rPr lang="en-GB" sz="1400" i="0" baseline="0" dirty="0">
                          <a:solidFill>
                            <a:schemeClr val="tx1"/>
                          </a:solidFill>
                          <a:effectLst/>
                          <a:latin typeface="Arial" pitchFamily="34" charset="0"/>
                          <a:ea typeface="Times New Roman"/>
                          <a:cs typeface="Arial" pitchFamily="34" charset="0"/>
                        </a:rPr>
                        <a:t>k) </a:t>
                      </a:r>
                      <a:r>
                        <a:rPr lang="en-GB" sz="1400" b="1" i="0" u="sng" baseline="0" dirty="0">
                          <a:solidFill>
                            <a:schemeClr val="tx1"/>
                          </a:solidFill>
                          <a:effectLst/>
                          <a:latin typeface="Arial" pitchFamily="34" charset="0"/>
                          <a:ea typeface="Times New Roman"/>
                          <a:cs typeface="Arial" pitchFamily="34" charset="0"/>
                        </a:rPr>
                        <a:t>Proofs</a:t>
                      </a:r>
                      <a:r>
                        <a:rPr lang="en-GB" sz="1400" i="0" baseline="0" dirty="0">
                          <a:solidFill>
                            <a:schemeClr val="tx1"/>
                          </a:solidFill>
                          <a:effectLst/>
                          <a:latin typeface="Arial" pitchFamily="34" charset="0"/>
                          <a:ea typeface="Times New Roman"/>
                          <a:cs typeface="Arial" pitchFamily="34" charset="0"/>
                        </a:rPr>
                        <a:t> </a:t>
                      </a:r>
                    </a:p>
                    <a:p>
                      <a:pPr marL="0" indent="0" algn="l">
                        <a:lnSpc>
                          <a:spcPct val="100000"/>
                        </a:lnSpc>
                        <a:spcAft>
                          <a:spcPts val="0"/>
                        </a:spcAft>
                        <a:tabLst>
                          <a:tab pos="226695" algn="l"/>
                          <a:tab pos="457200" algn="l"/>
                        </a:tabLst>
                      </a:pPr>
                      <a:endParaRPr lang="en-GB" sz="1400" i="0" baseline="0" dirty="0">
                        <a:solidFill>
                          <a:schemeClr val="tx1"/>
                        </a:solidFill>
                        <a:effectLst/>
                        <a:latin typeface="Arial" pitchFamily="34" charset="0"/>
                        <a:ea typeface="Times New Roman"/>
                        <a:cs typeface="Arial" pitchFamily="34" charset="0"/>
                      </a:endParaRPr>
                    </a:p>
                    <a:p>
                      <a:pPr marL="0" indent="0" algn="l">
                        <a:lnSpc>
                          <a:spcPct val="100000"/>
                        </a:lnSpc>
                        <a:spcAft>
                          <a:spcPts val="0"/>
                        </a:spcAft>
                        <a:tabLst>
                          <a:tab pos="226695" algn="l"/>
                          <a:tab pos="457200" algn="l"/>
                        </a:tabLst>
                      </a:pPr>
                      <a:r>
                        <a:rPr lang="en-GB" sz="1400" i="0" baseline="0" dirty="0">
                          <a:solidFill>
                            <a:schemeClr val="tx1"/>
                          </a:solidFill>
                          <a:effectLst/>
                          <a:latin typeface="Arial"/>
                          <a:ea typeface="Times New Roman"/>
                          <a:cs typeface="Arial"/>
                        </a:rPr>
                        <a:t>I know what it means to </a:t>
                      </a:r>
                      <a:r>
                        <a:rPr lang="en-GB" sz="1400" b="1" i="0" baseline="0" dirty="0">
                          <a:solidFill>
                            <a:schemeClr val="tx1"/>
                          </a:solidFill>
                          <a:effectLst/>
                          <a:latin typeface="Arial"/>
                          <a:ea typeface="Times New Roman"/>
                          <a:cs typeface="Arial"/>
                        </a:rPr>
                        <a:t>prove</a:t>
                      </a:r>
                      <a:r>
                        <a:rPr lang="en-GB" sz="1400" i="0" baseline="0" dirty="0">
                          <a:solidFill>
                            <a:schemeClr val="tx1"/>
                          </a:solidFill>
                          <a:effectLst/>
                          <a:latin typeface="Arial"/>
                          <a:ea typeface="Times New Roman"/>
                          <a:cs typeface="Arial"/>
                        </a:rPr>
                        <a:t> </a:t>
                      </a:r>
                      <a:r>
                        <a:rPr lang="en-GB" sz="1400" b="0" i="0" baseline="0" dirty="0">
                          <a:solidFill>
                            <a:schemeClr val="tx1"/>
                          </a:solidFill>
                          <a:effectLst/>
                          <a:latin typeface="Arial"/>
                          <a:ea typeface="Times New Roman"/>
                          <a:cs typeface="Arial"/>
                        </a:rPr>
                        <a:t>algebraically.</a:t>
                      </a:r>
                      <a:endParaRPr lang="en-GB" sz="1400" b="0" i="0" dirty="0">
                        <a:solidFill>
                          <a:schemeClr val="tx1"/>
                        </a:solidFill>
                        <a:effectLst/>
                        <a:latin typeface="Arial"/>
                        <a:ea typeface="Times New Roman"/>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u="none" baseline="0" dirty="0">
                        <a:solidFill>
                          <a:schemeClr val="tx1"/>
                        </a:solidFill>
                        <a:latin typeface="+mn-lt"/>
                      </a:endParaRPr>
                    </a:p>
                  </a:txBody>
                  <a:tcPr marL="68580" marR="68580" marT="34277" marB="34277">
                    <a:noFill/>
                  </a:tcPr>
                </a:tc>
                <a:extLst>
                  <a:ext uri="{0D108BD9-81ED-4DB2-BD59-A6C34878D82A}">
                    <a16:rowId xmlns:a16="http://schemas.microsoft.com/office/drawing/2014/main" val="10005"/>
                  </a:ext>
                </a:extLst>
              </a:tr>
            </a:tbl>
          </a:graphicData>
        </a:graphic>
      </p:graphicFrame>
      <p:cxnSp>
        <p:nvCxnSpPr>
          <p:cNvPr id="6" name="Straight Arrow Connector 5">
            <a:extLst>
              <a:ext uri="{FF2B5EF4-FFF2-40B4-BE49-F238E27FC236}">
                <a16:creationId xmlns:a16="http://schemas.microsoft.com/office/drawing/2014/main" id="{BDB9BB36-5AFD-4D13-B1C8-AD6FB9FCA207}"/>
              </a:ext>
            </a:extLst>
          </p:cNvPr>
          <p:cNvCxnSpPr>
            <a:cxnSpLocks/>
          </p:cNvCxnSpPr>
          <p:nvPr/>
        </p:nvCxnSpPr>
        <p:spPr>
          <a:xfrm>
            <a:off x="1079770" y="642026"/>
            <a:ext cx="7266562" cy="1"/>
          </a:xfrm>
          <a:prstGeom prst="straightConnector1">
            <a:avLst/>
          </a:prstGeom>
          <a:ln w="793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557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48FD84B-D2B5-4A1A-BB87-09B72B5E71EC}"/>
              </a:ext>
            </a:extLst>
          </p:cNvPr>
          <p:cNvGraphicFramePr>
            <a:graphicFrameLocks noGrp="1"/>
          </p:cNvGraphicFramePr>
          <p:nvPr/>
        </p:nvGraphicFramePr>
        <p:xfrm>
          <a:off x="99868" y="109329"/>
          <a:ext cx="9044132" cy="6579706"/>
        </p:xfrm>
        <a:graphic>
          <a:graphicData uri="http://schemas.openxmlformats.org/drawingml/2006/table">
            <a:tbl>
              <a:tblPr firstRow="1" bandRow="1">
                <a:tableStyleId>{5940675A-B579-460E-94D1-54222C63F5DA}</a:tableStyleId>
              </a:tblPr>
              <a:tblGrid>
                <a:gridCol w="424672">
                  <a:extLst>
                    <a:ext uri="{9D8B030D-6E8A-4147-A177-3AD203B41FA5}">
                      <a16:colId xmlns:a16="http://schemas.microsoft.com/office/drawing/2014/main" val="370979834"/>
                    </a:ext>
                  </a:extLst>
                </a:gridCol>
                <a:gridCol w="424672">
                  <a:extLst>
                    <a:ext uri="{9D8B030D-6E8A-4147-A177-3AD203B41FA5}">
                      <a16:colId xmlns:a16="http://schemas.microsoft.com/office/drawing/2014/main" val="1474641866"/>
                    </a:ext>
                  </a:extLst>
                </a:gridCol>
                <a:gridCol w="2048697">
                  <a:extLst>
                    <a:ext uri="{9D8B030D-6E8A-4147-A177-3AD203B41FA5}">
                      <a16:colId xmlns:a16="http://schemas.microsoft.com/office/drawing/2014/main" val="20001"/>
                    </a:ext>
                  </a:extLst>
                </a:gridCol>
                <a:gridCol w="2048697">
                  <a:extLst>
                    <a:ext uri="{9D8B030D-6E8A-4147-A177-3AD203B41FA5}">
                      <a16:colId xmlns:a16="http://schemas.microsoft.com/office/drawing/2014/main" val="2672034317"/>
                    </a:ext>
                  </a:extLst>
                </a:gridCol>
                <a:gridCol w="2048697">
                  <a:extLst>
                    <a:ext uri="{9D8B030D-6E8A-4147-A177-3AD203B41FA5}">
                      <a16:colId xmlns:a16="http://schemas.microsoft.com/office/drawing/2014/main" val="20003"/>
                    </a:ext>
                  </a:extLst>
                </a:gridCol>
                <a:gridCol w="2048697">
                  <a:extLst>
                    <a:ext uri="{9D8B030D-6E8A-4147-A177-3AD203B41FA5}">
                      <a16:colId xmlns:a16="http://schemas.microsoft.com/office/drawing/2014/main" val="20005"/>
                    </a:ext>
                  </a:extLst>
                </a:gridCol>
              </a:tblGrid>
              <a:tr h="594597">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Year 9 </a:t>
                      </a:r>
                      <a:r>
                        <a:rPr lang="en-GB" sz="1600" b="1" dirty="0"/>
                        <a:t>Knowledge </a:t>
                      </a:r>
                      <a:r>
                        <a:rPr lang="en-GB" sz="1600" dirty="0"/>
                        <a:t> Progress Map – Simplifying, Expanding and Factorising</a:t>
                      </a:r>
                      <a:endParaRPr lang="en-GB" sz="1600" b="0" dirty="0"/>
                    </a:p>
                  </a:txBody>
                  <a:tcPr marL="68580" marR="68580" marT="34277" marB="34277" vert="vert270"/>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Problem Solving - </a:t>
                      </a:r>
                      <a:r>
                        <a:rPr lang="en-GB" sz="1600" b="1" dirty="0"/>
                        <a:t>Translate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0" dirty="0"/>
                    </a:p>
                  </a:txBody>
                  <a:tcPr marL="68580" marR="68580" marT="34277" marB="34277" vert="vert270"/>
                </a:tc>
                <a:tc>
                  <a:txBody>
                    <a:bodyPr/>
                    <a:lstStyle/>
                    <a:p>
                      <a:pPr algn="ctr"/>
                      <a:r>
                        <a:rPr lang="en-GB" sz="1600" b="0" dirty="0">
                          <a:solidFill>
                            <a:schemeClr val="tx1"/>
                          </a:solidFill>
                        </a:rPr>
                        <a:t>Foundation</a:t>
                      </a:r>
                    </a:p>
                  </a:txBody>
                  <a:tcPr marL="68580" marR="68580" marT="34277" marB="34277">
                    <a:solidFill>
                      <a:srgbClr val="FF0000"/>
                    </a:solidFill>
                  </a:tcPr>
                </a:tc>
                <a:tc>
                  <a:txBody>
                    <a:bodyPr/>
                    <a:lstStyle/>
                    <a:p>
                      <a:pPr algn="ctr"/>
                      <a:r>
                        <a:rPr lang="en-GB" sz="1600" b="0" dirty="0">
                          <a:solidFill>
                            <a:schemeClr val="tx1"/>
                          </a:solidFill>
                        </a:rPr>
                        <a:t>Develop</a:t>
                      </a:r>
                    </a:p>
                  </a:txBody>
                  <a:tcPr marL="68580" marR="68580" marT="34277" marB="34277">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Secure</a:t>
                      </a:r>
                    </a:p>
                    <a:p>
                      <a:pPr algn="ctr"/>
                      <a:endParaRPr lang="en-GB" sz="1600" b="0">
                        <a:solidFill>
                          <a:schemeClr val="tx1"/>
                        </a:solidFill>
                      </a:endParaRPr>
                    </a:p>
                  </a:txBody>
                  <a:tcPr marL="68580" marR="68580" marT="34277" marB="34277">
                    <a:solidFill>
                      <a:srgbClr val="92D050"/>
                    </a:solidFill>
                  </a:tcPr>
                </a:tc>
                <a:tc>
                  <a:txBody>
                    <a:bodyPr/>
                    <a:lstStyle/>
                    <a:p>
                      <a:pPr algn="ctr"/>
                      <a:r>
                        <a:rPr lang="en-GB" sz="1600" b="0" dirty="0">
                          <a:solidFill>
                            <a:schemeClr val="tx1"/>
                          </a:solidFill>
                        </a:rPr>
                        <a:t>Expert</a:t>
                      </a:r>
                    </a:p>
                  </a:txBody>
                  <a:tcPr marL="68580" marR="68580" marT="34277" marB="34277">
                    <a:solidFill>
                      <a:schemeClr val="accent1">
                        <a:lumMod val="60000"/>
                        <a:lumOff val="40000"/>
                      </a:schemeClr>
                    </a:solidFill>
                  </a:tcPr>
                </a:tc>
                <a:extLst>
                  <a:ext uri="{0D108BD9-81ED-4DB2-BD59-A6C34878D82A}">
                    <a16:rowId xmlns:a16="http://schemas.microsoft.com/office/drawing/2014/main" val="10000"/>
                  </a:ext>
                </a:extLst>
              </a:tr>
              <a:tr h="2159521">
                <a:tc vMerge="1">
                  <a:txBody>
                    <a:bodyPr/>
                    <a:lstStyle/>
                    <a:p>
                      <a:pPr algn="ctr"/>
                      <a:endParaRPr lang="en-GB" sz="1200"/>
                    </a:p>
                  </a:txBody>
                  <a:tcPr marT="45702" marB="45702" vert="vert270"/>
                </a:tc>
                <a:tc vMerge="1">
                  <a:txBody>
                    <a:bodyPr/>
                    <a:lstStyle/>
                    <a:p>
                      <a:endParaRPr lang="en-GB"/>
                    </a:p>
                  </a:txBody>
                  <a:tcPr/>
                </a:tc>
                <a:tc>
                  <a:txBody>
                    <a:bodyPr/>
                    <a:lstStyle/>
                    <a:p>
                      <a:pPr marL="0" marR="0" lvl="0" indent="0" algn="l" rtl="0" eaLnBrk="1" fontAlgn="auto" latinLnBrk="0" hangingPunct="1">
                        <a:lnSpc>
                          <a:spcPct val="150000"/>
                        </a:lnSpc>
                        <a:spcBef>
                          <a:spcPts val="0"/>
                        </a:spcBef>
                        <a:spcAft>
                          <a:spcPts val="0"/>
                        </a:spcAft>
                        <a:buClrTx/>
                        <a:buSzTx/>
                        <a:buFontTx/>
                        <a:buNone/>
                      </a:pPr>
                      <a:r>
                        <a:rPr lang="en-GB" sz="1400" baseline="0" dirty="0">
                          <a:solidFill>
                            <a:schemeClr val="tx1"/>
                          </a:solidFill>
                          <a:latin typeface="+mn-lt"/>
                        </a:rPr>
                        <a:t>a1) I can translate </a:t>
                      </a:r>
                      <a:endParaRPr lang="en-US" sz="1400" dirty="0">
                        <a:latin typeface="+mn-lt"/>
                      </a:endParaRPr>
                    </a:p>
                    <a:p>
                      <a:pPr marL="0" marR="0" lvl="0" indent="0" algn="l">
                        <a:lnSpc>
                          <a:spcPct val="150000"/>
                        </a:lnSpc>
                        <a:spcBef>
                          <a:spcPts val="0"/>
                        </a:spcBef>
                        <a:spcAft>
                          <a:spcPts val="0"/>
                        </a:spcAft>
                        <a:buClrTx/>
                        <a:buSzTx/>
                        <a:buFontTx/>
                        <a:buNone/>
                      </a:pPr>
                      <a:r>
                        <a:rPr lang="en-GB" sz="1400" baseline="0" dirty="0">
                          <a:solidFill>
                            <a:schemeClr val="tx1"/>
                          </a:solidFill>
                          <a:latin typeface="+mn-lt"/>
                        </a:rPr>
                        <a:t>geometric problems  into simple linear expressions.</a:t>
                      </a:r>
                    </a:p>
                  </a:txBody>
                  <a:tcPr marT="45702" marB="45702">
                    <a:noFill/>
                  </a:tcPr>
                </a:tc>
                <a:tc>
                  <a:txBody>
                    <a:bodyPr/>
                    <a:lstStyle/>
                    <a:p>
                      <a:pPr marL="0" marR="0" indent="0" algn="l" rtl="0" eaLnBrk="1" fontAlgn="auto" latinLnBrk="0" hangingPunct="1">
                        <a:lnSpc>
                          <a:spcPct val="150000"/>
                        </a:lnSpc>
                        <a:spcBef>
                          <a:spcPts val="0"/>
                        </a:spcBef>
                        <a:spcAft>
                          <a:spcPts val="0"/>
                        </a:spcAft>
                        <a:buClrTx/>
                        <a:buSzTx/>
                        <a:buFontTx/>
                        <a:buNone/>
                      </a:pPr>
                      <a:r>
                        <a:rPr lang="en-GB" sz="1400" b="0" i="0" kern="1200" baseline="0" dirty="0">
                          <a:solidFill>
                            <a:schemeClr val="tx1"/>
                          </a:solidFill>
                          <a:effectLst/>
                          <a:latin typeface="+mn-lt"/>
                          <a:ea typeface="+mn-ea"/>
                          <a:cs typeface="+mn-cs"/>
                        </a:rPr>
                        <a:t>b1) I can translate </a:t>
                      </a:r>
                      <a:endParaRPr lang="en-US" sz="1400" dirty="0">
                        <a:latin typeface="+mn-lt"/>
                      </a:endParaRPr>
                    </a:p>
                    <a:p>
                      <a:pPr marL="0" marR="0" lvl="0" indent="0" algn="l">
                        <a:lnSpc>
                          <a:spcPct val="150000"/>
                        </a:lnSpc>
                        <a:spcBef>
                          <a:spcPts val="0"/>
                        </a:spcBef>
                        <a:spcAft>
                          <a:spcPts val="0"/>
                        </a:spcAft>
                        <a:buClrTx/>
                        <a:buSzTx/>
                        <a:buFontTx/>
                        <a:buNone/>
                      </a:pPr>
                      <a:r>
                        <a:rPr lang="en-GB" sz="1400" b="0" i="0" kern="1200" baseline="0" dirty="0">
                          <a:solidFill>
                            <a:schemeClr val="tx1"/>
                          </a:solidFill>
                          <a:effectLst/>
                          <a:latin typeface="+mn-lt"/>
                          <a:ea typeface="+mn-ea"/>
                          <a:cs typeface="+mn-cs"/>
                        </a:rPr>
                        <a:t>geometric problems into linear expressions containing a single bracket.</a:t>
                      </a:r>
                    </a:p>
                  </a:txBody>
                  <a:tcPr marT="45702" marB="45702">
                    <a:noFill/>
                  </a:tcPr>
                </a:tc>
                <a:tc>
                  <a:txBody>
                    <a:bodyPr/>
                    <a:lstStyle/>
                    <a:p>
                      <a:pPr marL="0" marR="0" lvl="0" indent="0" algn="l" rtl="0" eaLnBrk="1" fontAlgn="auto" latinLnBrk="0" hangingPunct="1">
                        <a:lnSpc>
                          <a:spcPct val="150000"/>
                        </a:lnSpc>
                        <a:spcBef>
                          <a:spcPts val="0"/>
                        </a:spcBef>
                        <a:spcAft>
                          <a:spcPts val="0"/>
                        </a:spcAft>
                        <a:buClrTx/>
                        <a:buSzTx/>
                        <a:buFontTx/>
                        <a:buNone/>
                      </a:pPr>
                      <a:r>
                        <a:rPr lang="en-GB" sz="1400" baseline="0" dirty="0">
                          <a:solidFill>
                            <a:schemeClr val="tx1"/>
                          </a:solidFill>
                          <a:latin typeface="+mn-lt"/>
                        </a:rPr>
                        <a:t>c1) I can translate geometric problems into quadratic expressions.</a:t>
                      </a:r>
                    </a:p>
                    <a:p>
                      <a:pPr marL="0" marR="0" lvl="0" indent="0" algn="l" rtl="0" eaLnBrk="1" fontAlgn="auto" latinLnBrk="0" hangingPunct="1">
                        <a:lnSpc>
                          <a:spcPct val="150000"/>
                        </a:lnSpc>
                        <a:spcBef>
                          <a:spcPts val="0"/>
                        </a:spcBef>
                        <a:spcAft>
                          <a:spcPts val="0"/>
                        </a:spcAft>
                        <a:buClrTx/>
                        <a:buSzTx/>
                        <a:buFontTx/>
                        <a:buNone/>
                      </a:pPr>
                      <a:endParaRPr lang="en-GB" sz="1400" baseline="0" dirty="0">
                        <a:solidFill>
                          <a:schemeClr val="tx1"/>
                        </a:solidFill>
                        <a:latin typeface="+mn-lt"/>
                      </a:endParaRPr>
                    </a:p>
                  </a:txBody>
                  <a:tcPr marT="45702" marB="45702">
                    <a:noFill/>
                  </a:tcPr>
                </a:tc>
                <a:tc>
                  <a:txBody>
                    <a:bodyPr/>
                    <a:lstStyle/>
                    <a:p>
                      <a:pPr marL="0" marR="0" lvl="0" indent="0" algn="l" rtl="0" eaLnBrk="1" fontAlgn="auto" latinLnBrk="0" hangingPunct="1">
                        <a:lnSpc>
                          <a:spcPct val="150000"/>
                        </a:lnSpc>
                        <a:spcBef>
                          <a:spcPts val="0"/>
                        </a:spcBef>
                        <a:spcAft>
                          <a:spcPts val="0"/>
                        </a:spcAft>
                        <a:buClrTx/>
                        <a:buSzTx/>
                        <a:buFontTx/>
                        <a:buNone/>
                      </a:pPr>
                      <a:r>
                        <a:rPr lang="en-GB" sz="1400" baseline="0" dirty="0">
                          <a:solidFill>
                            <a:schemeClr val="tx1"/>
                          </a:solidFill>
                          <a:latin typeface="+mn-lt"/>
                        </a:rPr>
                        <a:t>d1) I can translate 3D geometric problems into cubic expressions.</a:t>
                      </a:r>
                    </a:p>
                  </a:txBody>
                  <a:tcPr marT="45702" marB="45702">
                    <a:noFill/>
                  </a:tcPr>
                </a:tc>
                <a:extLst>
                  <a:ext uri="{0D108BD9-81ED-4DB2-BD59-A6C34878D82A}">
                    <a16:rowId xmlns:a16="http://schemas.microsoft.com/office/drawing/2014/main" val="10005"/>
                  </a:ext>
                </a:extLst>
              </a:tr>
              <a:tr h="3825588">
                <a:tc v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Reasoning - </a:t>
                      </a:r>
                      <a:r>
                        <a:rPr lang="en-GB" sz="1600" b="1" dirty="0"/>
                        <a:t>Prove</a:t>
                      </a:r>
                    </a:p>
                    <a:p>
                      <a:endParaRPr lang="en-GB" dirty="0"/>
                    </a:p>
                  </a:txBody>
                  <a:tcPr marL="68580" marR="68580" marT="34277" marB="34277" vert="vert270"/>
                </a:tc>
                <a:tc>
                  <a:txBody>
                    <a:bodyPr/>
                    <a:lstStyle/>
                    <a:p>
                      <a:pPr marL="0" marR="0" lvl="0" indent="0" algn="l">
                        <a:lnSpc>
                          <a:spcPct val="150000"/>
                        </a:lnSpc>
                        <a:spcBef>
                          <a:spcPts val="0"/>
                        </a:spcBef>
                        <a:spcAft>
                          <a:spcPts val="0"/>
                        </a:spcAft>
                        <a:buClrTx/>
                        <a:buSzTx/>
                        <a:buFontTx/>
                        <a:buNone/>
                      </a:pPr>
                      <a:r>
                        <a:rPr lang="en-GB" sz="1400" baseline="0" dirty="0">
                          <a:solidFill>
                            <a:schemeClr val="tx1"/>
                          </a:solidFill>
                          <a:latin typeface="+mn-lt"/>
                        </a:rPr>
                        <a:t>a2) I can multiply two terms together to prove a simple statement about numbers, for example, an even number multiplied by an even number = an even number.</a:t>
                      </a:r>
                    </a:p>
                  </a:txBody>
                  <a:tcPr marT="45702" marB="45702">
                    <a:noFill/>
                  </a:tcPr>
                </a:tc>
                <a:tc>
                  <a:txBody>
                    <a:bodyPr/>
                    <a:lstStyle/>
                    <a:p>
                      <a:pPr marL="0" marR="0" lvl="0" indent="0" algn="l">
                        <a:lnSpc>
                          <a:spcPct val="150000"/>
                        </a:lnSpc>
                        <a:spcBef>
                          <a:spcPts val="0"/>
                        </a:spcBef>
                        <a:spcAft>
                          <a:spcPts val="0"/>
                        </a:spcAft>
                        <a:buClrTx/>
                        <a:buSzTx/>
                        <a:buFontTx/>
                        <a:buNone/>
                      </a:pPr>
                      <a:r>
                        <a:rPr lang="en-GB" sz="1400" b="0" i="0" kern="1200" baseline="0" dirty="0">
                          <a:solidFill>
                            <a:schemeClr val="tx1"/>
                          </a:solidFill>
                          <a:effectLst/>
                          <a:latin typeface="+mn-lt"/>
                          <a:ea typeface="+mn-ea"/>
                          <a:cs typeface="+mn-cs"/>
                        </a:rPr>
                        <a:t>b2) I can use expansion to prove a statement about numbers, for example, an odd number multiplied by an odd number = an odd number.</a:t>
                      </a:r>
                      <a:endParaRPr lang="en-US"/>
                    </a:p>
                  </a:txBody>
                  <a:tcPr marT="45702" marB="45702">
                    <a:noFill/>
                  </a:tcPr>
                </a:tc>
                <a:tc>
                  <a:txBody>
                    <a:bodyPr/>
                    <a:lstStyle/>
                    <a:p>
                      <a:pPr marL="0" marR="0" lvl="0" indent="0" algn="l" rtl="0" eaLnBrk="1" fontAlgn="auto" latinLnBrk="0" hangingPunct="1">
                        <a:lnSpc>
                          <a:spcPct val="150000"/>
                        </a:lnSpc>
                        <a:spcBef>
                          <a:spcPts val="0"/>
                        </a:spcBef>
                        <a:spcAft>
                          <a:spcPts val="0"/>
                        </a:spcAft>
                        <a:buClrTx/>
                        <a:buSzTx/>
                        <a:buFontTx/>
                        <a:buNone/>
                      </a:pPr>
                      <a:r>
                        <a:rPr lang="en-GB" sz="1400" baseline="0" dirty="0">
                          <a:solidFill>
                            <a:schemeClr val="tx1"/>
                          </a:solidFill>
                          <a:latin typeface="+mn-lt"/>
                        </a:rPr>
                        <a:t>c2) I can use expansion to prove a complex statement about numbers, for example, for any three consecutive numbers the difference between the square of the middle number and the product of the smallest and largest numbers is always 1.</a:t>
                      </a:r>
                    </a:p>
                  </a:txBody>
                  <a:tcPr marT="45702" marB="45702">
                    <a:noFill/>
                  </a:tcPr>
                </a:tc>
                <a:tc>
                  <a:txBody>
                    <a:bodyPr/>
                    <a:lstStyle/>
                    <a:p>
                      <a:pPr marL="0" marR="0" lvl="0" indent="0" algn="l" rtl="0" eaLnBrk="1" fontAlgn="auto" latinLnBrk="0" hangingPunct="1">
                        <a:lnSpc>
                          <a:spcPct val="150000"/>
                        </a:lnSpc>
                        <a:spcBef>
                          <a:spcPts val="0"/>
                        </a:spcBef>
                        <a:spcAft>
                          <a:spcPts val="0"/>
                        </a:spcAft>
                        <a:buClrTx/>
                        <a:buSzTx/>
                        <a:buFontTx/>
                        <a:buNone/>
                      </a:pPr>
                      <a:r>
                        <a:rPr lang="en-GB" sz="1400" baseline="0" dirty="0">
                          <a:solidFill>
                            <a:schemeClr val="tx1"/>
                          </a:solidFill>
                          <a:latin typeface="+mn-lt"/>
                        </a:rPr>
                        <a:t>d2) I can prove a geometric statement, for example, Pythagoras’ Theorem, by expanding brackets.</a:t>
                      </a:r>
                    </a:p>
                    <a:p>
                      <a:pPr marL="0" marR="0" lvl="0" indent="0" algn="l" rtl="0" eaLnBrk="1" fontAlgn="auto" latinLnBrk="0" hangingPunct="1">
                        <a:lnSpc>
                          <a:spcPct val="150000"/>
                        </a:lnSpc>
                        <a:spcBef>
                          <a:spcPts val="0"/>
                        </a:spcBef>
                        <a:spcAft>
                          <a:spcPts val="0"/>
                        </a:spcAft>
                        <a:buClrTx/>
                        <a:buSzTx/>
                        <a:buFontTx/>
                        <a:buNone/>
                      </a:pPr>
                      <a:endParaRPr lang="en-GB" sz="1400" baseline="0" dirty="0">
                        <a:solidFill>
                          <a:schemeClr val="tx1"/>
                        </a:solidFill>
                        <a:latin typeface="+mn-lt"/>
                      </a:endParaRPr>
                    </a:p>
                  </a:txBody>
                  <a:tcPr marT="45702" marB="45702">
                    <a:noFill/>
                  </a:tcPr>
                </a:tc>
                <a:extLst>
                  <a:ext uri="{0D108BD9-81ED-4DB2-BD59-A6C34878D82A}">
                    <a16:rowId xmlns:a16="http://schemas.microsoft.com/office/drawing/2014/main" val="1026311143"/>
                  </a:ext>
                </a:extLst>
              </a:tr>
            </a:tbl>
          </a:graphicData>
        </a:graphic>
      </p:graphicFrame>
      <p:cxnSp>
        <p:nvCxnSpPr>
          <p:cNvPr id="3" name="Straight Arrow Connector 2">
            <a:extLst>
              <a:ext uri="{FF2B5EF4-FFF2-40B4-BE49-F238E27FC236}">
                <a16:creationId xmlns:a16="http://schemas.microsoft.com/office/drawing/2014/main" id="{98280DC4-FA88-4BF5-9885-F9530B5A2362}"/>
              </a:ext>
            </a:extLst>
          </p:cNvPr>
          <p:cNvCxnSpPr>
            <a:cxnSpLocks/>
          </p:cNvCxnSpPr>
          <p:nvPr/>
        </p:nvCxnSpPr>
        <p:spPr>
          <a:xfrm>
            <a:off x="1255712" y="450697"/>
            <a:ext cx="7729261" cy="0"/>
          </a:xfrm>
          <a:prstGeom prst="straightConnector1">
            <a:avLst/>
          </a:prstGeom>
          <a:ln w="793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95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48FD84B-D2B5-4A1A-BB87-09B72B5E71EC}"/>
              </a:ext>
            </a:extLst>
          </p:cNvPr>
          <p:cNvGraphicFramePr>
            <a:graphicFrameLocks noGrp="1"/>
          </p:cNvGraphicFramePr>
          <p:nvPr/>
        </p:nvGraphicFramePr>
        <p:xfrm>
          <a:off x="107505" y="44624"/>
          <a:ext cx="8928992" cy="6696744"/>
        </p:xfrm>
        <a:graphic>
          <a:graphicData uri="http://schemas.openxmlformats.org/drawingml/2006/table">
            <a:tbl>
              <a:tblPr firstRow="1" bandRow="1">
                <a:tableStyleId>{5940675A-B579-460E-94D1-54222C63F5DA}</a:tableStyleId>
              </a:tblPr>
              <a:tblGrid>
                <a:gridCol w="288031">
                  <a:extLst>
                    <a:ext uri="{9D8B030D-6E8A-4147-A177-3AD203B41FA5}">
                      <a16:colId xmlns:a16="http://schemas.microsoft.com/office/drawing/2014/main" val="20000"/>
                    </a:ext>
                  </a:extLst>
                </a:gridCol>
                <a:gridCol w="2305483">
                  <a:extLst>
                    <a:ext uri="{9D8B030D-6E8A-4147-A177-3AD203B41FA5}">
                      <a16:colId xmlns:a16="http://schemas.microsoft.com/office/drawing/2014/main" val="20001"/>
                    </a:ext>
                  </a:extLst>
                </a:gridCol>
                <a:gridCol w="2111826">
                  <a:extLst>
                    <a:ext uri="{9D8B030D-6E8A-4147-A177-3AD203B41FA5}">
                      <a16:colId xmlns:a16="http://schemas.microsoft.com/office/drawing/2014/main" val="2672034317"/>
                    </a:ext>
                  </a:extLst>
                </a:gridCol>
                <a:gridCol w="2111826">
                  <a:extLst>
                    <a:ext uri="{9D8B030D-6E8A-4147-A177-3AD203B41FA5}">
                      <a16:colId xmlns:a16="http://schemas.microsoft.com/office/drawing/2014/main" val="20003"/>
                    </a:ext>
                  </a:extLst>
                </a:gridCol>
                <a:gridCol w="2111826">
                  <a:extLst>
                    <a:ext uri="{9D8B030D-6E8A-4147-A177-3AD203B41FA5}">
                      <a16:colId xmlns:a16="http://schemas.microsoft.com/office/drawing/2014/main" val="20005"/>
                    </a:ext>
                  </a:extLst>
                </a:gridCol>
              </a:tblGrid>
              <a:tr h="630379">
                <a:tc rowSpan="2">
                  <a:txBody>
                    <a:bodyPr/>
                    <a:lstStyle/>
                    <a:p>
                      <a:pPr algn="ctr"/>
                      <a:r>
                        <a:rPr lang="en-GB" sz="1400" dirty="0"/>
                        <a:t>Year 7 </a:t>
                      </a:r>
                      <a:r>
                        <a:rPr lang="en-GB" sz="1400" b="1" dirty="0"/>
                        <a:t>Knowledge</a:t>
                      </a:r>
                      <a:r>
                        <a:rPr lang="en-GB" sz="1400" dirty="0"/>
                        <a:t> Progress Map  – Angles</a:t>
                      </a:r>
                    </a:p>
                  </a:txBody>
                  <a:tcPr marL="68580" marR="68580" marT="34277" marB="34277" vert="vert270"/>
                </a:tc>
                <a:tc>
                  <a:txBody>
                    <a:bodyPr/>
                    <a:lstStyle/>
                    <a:p>
                      <a:pPr algn="ctr"/>
                      <a:r>
                        <a:rPr lang="en-GB" sz="1800" b="1" dirty="0">
                          <a:solidFill>
                            <a:schemeClr val="tx1"/>
                          </a:solidFill>
                        </a:rPr>
                        <a:t>Foundation</a:t>
                      </a:r>
                    </a:p>
                  </a:txBody>
                  <a:tcPr marL="68580" marR="68580" marT="34277" marB="34277">
                    <a:solidFill>
                      <a:srgbClr val="FF0000"/>
                    </a:solidFill>
                  </a:tcPr>
                </a:tc>
                <a:tc>
                  <a:txBody>
                    <a:bodyPr/>
                    <a:lstStyle/>
                    <a:p>
                      <a:pPr algn="ctr"/>
                      <a:r>
                        <a:rPr lang="en-GB" sz="1800" b="1" dirty="0">
                          <a:solidFill>
                            <a:schemeClr val="tx1"/>
                          </a:solidFill>
                        </a:rPr>
                        <a:t>Develop</a:t>
                      </a:r>
                    </a:p>
                  </a:txBody>
                  <a:tcPr marL="68580" marR="68580" marT="34277" marB="34277">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tx1"/>
                          </a:solidFill>
                        </a:rPr>
                        <a:t>Secure</a:t>
                      </a:r>
                    </a:p>
                    <a:p>
                      <a:pPr algn="ctr"/>
                      <a:endParaRPr lang="en-GB" sz="1800" b="1" dirty="0">
                        <a:solidFill>
                          <a:schemeClr val="tx1"/>
                        </a:solidFill>
                      </a:endParaRPr>
                    </a:p>
                  </a:txBody>
                  <a:tcPr marL="68580" marR="68580" marT="34277" marB="34277">
                    <a:solidFill>
                      <a:srgbClr val="92D050"/>
                    </a:solidFill>
                  </a:tcPr>
                </a:tc>
                <a:tc>
                  <a:txBody>
                    <a:bodyPr/>
                    <a:lstStyle/>
                    <a:p>
                      <a:pPr algn="ctr"/>
                      <a:r>
                        <a:rPr lang="en-GB" sz="1800" b="1" dirty="0">
                          <a:solidFill>
                            <a:schemeClr val="tx1"/>
                          </a:solidFill>
                        </a:rPr>
                        <a:t>Expert</a:t>
                      </a:r>
                    </a:p>
                  </a:txBody>
                  <a:tcPr marL="68580" marR="68580" marT="34277" marB="34277">
                    <a:solidFill>
                      <a:schemeClr val="accent1">
                        <a:lumMod val="60000"/>
                        <a:lumOff val="40000"/>
                      </a:schemeClr>
                    </a:solidFill>
                  </a:tcPr>
                </a:tc>
                <a:extLst>
                  <a:ext uri="{0D108BD9-81ED-4DB2-BD59-A6C34878D82A}">
                    <a16:rowId xmlns:a16="http://schemas.microsoft.com/office/drawing/2014/main" val="10000"/>
                  </a:ext>
                </a:extLst>
              </a:tr>
              <a:tr h="6066365">
                <a:tc vMerge="1">
                  <a:txBody>
                    <a:bodyPr/>
                    <a:lstStyle/>
                    <a:p>
                      <a:pPr algn="ctr"/>
                      <a:r>
                        <a:rPr lang="en-GB" sz="1400" dirty="0"/>
                        <a:t>Year 7 </a:t>
                      </a:r>
                      <a:r>
                        <a:rPr lang="en-GB" sz="1400" b="1" dirty="0"/>
                        <a:t>Knowledge</a:t>
                      </a:r>
                      <a:r>
                        <a:rPr lang="en-GB" sz="1400" dirty="0"/>
                        <a:t> Progress Map  – Number Line and Place Value</a:t>
                      </a:r>
                    </a:p>
                  </a:txBody>
                  <a:tcPr marT="45702" marB="45702"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latin typeface="+mn-lt"/>
                          <a:ea typeface="+mn-ea"/>
                          <a:cs typeface="Arial" pitchFamily="34" charset="0"/>
                        </a:rPr>
                        <a:t>a) </a:t>
                      </a:r>
                      <a:r>
                        <a:rPr lang="en-GB" sz="1200" b="1" u="sng" kern="1200" baseline="0" dirty="0">
                          <a:solidFill>
                            <a:schemeClr val="tx1"/>
                          </a:solidFill>
                          <a:latin typeface="+mn-lt"/>
                          <a:ea typeface="+mn-ea"/>
                          <a:cs typeface="Arial" pitchFamily="34" charset="0"/>
                        </a:rPr>
                        <a:t>Identify Angles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u="sng" kern="1200" baseline="0" dirty="0">
                        <a:solidFill>
                          <a:schemeClr val="tx1"/>
                        </a:solidFill>
                        <a:latin typeface="+mn-lt"/>
                        <a:ea typeface="+mn-ea"/>
                        <a:cs typeface="Arial" pitchFamily="34" charset="0"/>
                      </a:endParaRPr>
                    </a:p>
                    <a:p>
                      <a:pPr marL="0" marR="0" indent="0" algn="l" rtl="0" eaLnBrk="1" fontAlgn="auto" latinLnBrk="0" hangingPunct="1">
                        <a:lnSpc>
                          <a:spcPct val="100000"/>
                        </a:lnSpc>
                        <a:spcBef>
                          <a:spcPts val="0"/>
                        </a:spcBef>
                        <a:spcAft>
                          <a:spcPts val="0"/>
                        </a:spcAft>
                        <a:buClrTx/>
                        <a:buSzTx/>
                        <a:buFontTx/>
                        <a:buNone/>
                      </a:pPr>
                      <a:r>
                        <a:rPr lang="en-GB" sz="1200" kern="1200" baseline="0" dirty="0">
                          <a:solidFill>
                            <a:schemeClr val="tx1"/>
                          </a:solidFill>
                          <a:latin typeface="+mn-lt"/>
                          <a:ea typeface="+mn-ea"/>
                          <a:cs typeface="Arial"/>
                        </a:rPr>
                        <a:t>I know the definitions of </a:t>
                      </a:r>
                      <a:r>
                        <a:rPr lang="en-GB" sz="1200" b="1" kern="1200" baseline="0" dirty="0">
                          <a:solidFill>
                            <a:schemeClr val="tx1"/>
                          </a:solidFill>
                          <a:latin typeface="+mn-lt"/>
                          <a:ea typeface="+mn-ea"/>
                          <a:cs typeface="Arial"/>
                        </a:rPr>
                        <a:t>acute</a:t>
                      </a:r>
                      <a:r>
                        <a:rPr lang="en-GB" sz="1200" kern="1200" baseline="0" dirty="0">
                          <a:solidFill>
                            <a:schemeClr val="tx1"/>
                          </a:solidFill>
                          <a:latin typeface="+mn-lt"/>
                          <a:ea typeface="+mn-ea"/>
                          <a:cs typeface="Arial"/>
                        </a:rPr>
                        <a:t>, </a:t>
                      </a:r>
                      <a:r>
                        <a:rPr lang="en-GB" sz="1200" b="1" kern="1200" baseline="0" dirty="0">
                          <a:solidFill>
                            <a:schemeClr val="tx1"/>
                          </a:solidFill>
                          <a:latin typeface="+mn-lt"/>
                          <a:ea typeface="+mn-ea"/>
                          <a:cs typeface="Arial"/>
                        </a:rPr>
                        <a:t>obtuse,</a:t>
                      </a:r>
                      <a:r>
                        <a:rPr lang="en-GB" sz="1200" kern="1200" baseline="0" dirty="0">
                          <a:solidFill>
                            <a:schemeClr val="tx1"/>
                          </a:solidFill>
                          <a:latin typeface="+mn-lt"/>
                          <a:ea typeface="+mn-ea"/>
                          <a:cs typeface="Arial"/>
                        </a:rPr>
                        <a:t> </a:t>
                      </a:r>
                      <a:r>
                        <a:rPr lang="en-GB" sz="1200" b="1" kern="1200" baseline="0" dirty="0">
                          <a:solidFill>
                            <a:schemeClr val="tx1"/>
                          </a:solidFill>
                          <a:latin typeface="+mn-lt"/>
                          <a:ea typeface="+mn-ea"/>
                          <a:cs typeface="Arial"/>
                        </a:rPr>
                        <a:t>reflex</a:t>
                      </a:r>
                      <a:r>
                        <a:rPr lang="en-GB" sz="1200" kern="1200" baseline="0" dirty="0">
                          <a:solidFill>
                            <a:schemeClr val="tx1"/>
                          </a:solidFill>
                          <a:latin typeface="+mn-lt"/>
                          <a:ea typeface="+mn-ea"/>
                          <a:cs typeface="Arial"/>
                        </a:rPr>
                        <a:t> and </a:t>
                      </a:r>
                      <a:r>
                        <a:rPr lang="en-GB" sz="1200" b="1" kern="1200" baseline="0" dirty="0">
                          <a:solidFill>
                            <a:schemeClr val="tx1"/>
                          </a:solidFill>
                          <a:latin typeface="+mn-lt"/>
                          <a:ea typeface="+mn-ea"/>
                          <a:cs typeface="Arial"/>
                        </a:rPr>
                        <a:t>right angles</a:t>
                      </a:r>
                      <a:r>
                        <a:rPr lang="en-GB" sz="1200" kern="1200" baseline="0" dirty="0">
                          <a:solidFill>
                            <a:schemeClr val="tx1"/>
                          </a:solidFill>
                          <a:latin typeface="+mn-lt"/>
                          <a:ea typeface="+mn-ea"/>
                          <a:cs typeface="Aria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1" u="none" kern="1200" baseline="0" dirty="0">
                        <a:solidFill>
                          <a:schemeClr val="tx1"/>
                        </a:solidFill>
                        <a:latin typeface="+mn-lt"/>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1" u="none" kern="1200" baseline="0" dirty="0">
                          <a:solidFill>
                            <a:schemeClr val="tx1"/>
                          </a:solidFill>
                          <a:latin typeface="+mn-lt"/>
                          <a:ea typeface="+mn-ea"/>
                          <a:cs typeface="Arial" pitchFamily="34" charset="0"/>
                        </a:rPr>
                        <a:t>HM 458, 459</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1" u="none" kern="1200" baseline="0" dirty="0">
                        <a:solidFill>
                          <a:schemeClr val="tx1"/>
                        </a:solidFill>
                        <a:latin typeface="+mn-lt"/>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latin typeface="+mn-lt"/>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latin typeface="+mn-lt"/>
                          <a:ea typeface="+mn-ea"/>
                          <a:cs typeface="Arial" pitchFamily="34" charset="0"/>
                        </a:rPr>
                        <a:t>b) </a:t>
                      </a:r>
                      <a:r>
                        <a:rPr lang="en-GB" sz="1200" b="1" u="sng" kern="1200" baseline="0" dirty="0">
                          <a:solidFill>
                            <a:schemeClr val="tx1"/>
                          </a:solidFill>
                          <a:latin typeface="+mn-lt"/>
                          <a:ea typeface="+mn-ea"/>
                          <a:cs typeface="Arial" pitchFamily="34" charset="0"/>
                        </a:rPr>
                        <a:t>Measure Angles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u="sng" kern="1200" baseline="0" dirty="0">
                        <a:solidFill>
                          <a:schemeClr val="tx1"/>
                        </a:solidFill>
                        <a:latin typeface="+mn-lt"/>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latin typeface="+mn-lt"/>
                          <a:ea typeface="+mn-ea"/>
                          <a:cs typeface="Arial" pitchFamily="34" charset="0"/>
                        </a:rPr>
                        <a:t>I know how to use a protractor to </a:t>
                      </a:r>
                      <a:r>
                        <a:rPr lang="en-GB" sz="1200" b="1" kern="1200" baseline="0" dirty="0">
                          <a:solidFill>
                            <a:schemeClr val="tx1"/>
                          </a:solidFill>
                          <a:latin typeface="+mn-lt"/>
                          <a:ea typeface="+mn-ea"/>
                          <a:cs typeface="Arial" pitchFamily="34" charset="0"/>
                        </a:rPr>
                        <a:t>measure</a:t>
                      </a:r>
                      <a:r>
                        <a:rPr lang="en-GB" sz="1200" kern="1200" baseline="0" dirty="0">
                          <a:solidFill>
                            <a:schemeClr val="tx1"/>
                          </a:solidFill>
                          <a:latin typeface="+mn-lt"/>
                          <a:ea typeface="+mn-ea"/>
                          <a:cs typeface="Arial" pitchFamily="34" charset="0"/>
                        </a:rPr>
                        <a:t> acute and obtuse angles.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latin typeface="+mn-lt"/>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1" u="none" kern="1200" baseline="0" dirty="0">
                          <a:solidFill>
                            <a:schemeClr val="tx1"/>
                          </a:solidFill>
                          <a:latin typeface="+mn-lt"/>
                          <a:ea typeface="+mn-ea"/>
                          <a:cs typeface="Arial" pitchFamily="34" charset="0"/>
                        </a:rPr>
                        <a:t>HM 458, 459</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T="45702" marB="45702">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0" u="none" kern="1200" dirty="0">
                          <a:solidFill>
                            <a:schemeClr val="tx1"/>
                          </a:solidFill>
                          <a:latin typeface="+mn-lt"/>
                          <a:ea typeface="+mn-ea"/>
                          <a:cs typeface="+mn-cs"/>
                        </a:rPr>
                        <a:t>c)</a:t>
                      </a:r>
                      <a:r>
                        <a:rPr lang="en-GB" sz="1200" b="1" i="0" kern="1200" dirty="0">
                          <a:solidFill>
                            <a:schemeClr val="tx1"/>
                          </a:solidFill>
                          <a:latin typeface="+mn-lt"/>
                          <a:ea typeface="+mn-ea"/>
                          <a:cs typeface="+mn-cs"/>
                        </a:rPr>
                        <a:t> </a:t>
                      </a:r>
                      <a:r>
                        <a:rPr lang="en-GB" sz="1200" b="1" i="0" u="sng" kern="1200" dirty="0">
                          <a:solidFill>
                            <a:schemeClr val="tx1"/>
                          </a:solidFill>
                          <a:latin typeface="+mn-lt"/>
                          <a:ea typeface="+mn-ea"/>
                          <a:cs typeface="+mn-cs"/>
                        </a:rPr>
                        <a:t>Identify</a:t>
                      </a:r>
                      <a:r>
                        <a:rPr lang="en-GB" sz="1200" b="1" i="0" u="sng" kern="1200" baseline="0" dirty="0">
                          <a:solidFill>
                            <a:schemeClr val="tx1"/>
                          </a:solidFill>
                          <a:latin typeface="+mn-lt"/>
                          <a:ea typeface="+mn-ea"/>
                          <a:cs typeface="+mn-cs"/>
                        </a:rPr>
                        <a:t> Triangles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u="sng"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I</a:t>
                      </a:r>
                      <a:r>
                        <a:rPr lang="en-GB" sz="1200" kern="1200" baseline="0" dirty="0">
                          <a:solidFill>
                            <a:schemeClr val="tx1"/>
                          </a:solidFill>
                          <a:latin typeface="+mn-lt"/>
                          <a:ea typeface="+mn-ea"/>
                          <a:cs typeface="+mn-cs"/>
                        </a:rPr>
                        <a:t> know the properties of</a:t>
                      </a:r>
                      <a:r>
                        <a:rPr lang="en-GB" sz="1200" kern="1200" dirty="0">
                          <a:solidFill>
                            <a:schemeClr val="tx1"/>
                          </a:solidFill>
                          <a:latin typeface="+mn-lt"/>
                          <a:ea typeface="+mn-ea"/>
                          <a:cs typeface="+mn-cs"/>
                        </a:rPr>
                        <a:t> </a:t>
                      </a:r>
                      <a:r>
                        <a:rPr lang="en-GB" sz="1200" b="1" kern="1200" dirty="0">
                          <a:solidFill>
                            <a:schemeClr val="tx1"/>
                          </a:solidFill>
                          <a:latin typeface="+mn-lt"/>
                          <a:ea typeface="+mn-ea"/>
                          <a:cs typeface="+mn-cs"/>
                        </a:rPr>
                        <a:t>equilateral, isosceles </a:t>
                      </a:r>
                      <a:r>
                        <a:rPr lang="en-GB" sz="1200" kern="1200" dirty="0">
                          <a:solidFill>
                            <a:schemeClr val="tx1"/>
                          </a:solidFill>
                          <a:latin typeface="+mn-lt"/>
                          <a:ea typeface="+mn-ea"/>
                          <a:cs typeface="+mn-cs"/>
                        </a:rPr>
                        <a:t>and </a:t>
                      </a:r>
                      <a:r>
                        <a:rPr lang="en-GB" sz="1200" b="1" kern="1200" dirty="0">
                          <a:solidFill>
                            <a:schemeClr val="tx1"/>
                          </a:solidFill>
                          <a:latin typeface="+mn-lt"/>
                          <a:ea typeface="+mn-ea"/>
                          <a:cs typeface="+mn-cs"/>
                        </a:rPr>
                        <a:t>scalene</a:t>
                      </a:r>
                      <a:r>
                        <a:rPr lang="en-GB" sz="1200" kern="1200" dirty="0">
                          <a:solidFill>
                            <a:schemeClr val="tx1"/>
                          </a:solidFill>
                          <a:latin typeface="+mn-lt"/>
                          <a:ea typeface="+mn-ea"/>
                          <a:cs typeface="+mn-cs"/>
                        </a:rPr>
                        <a:t> triangles.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1" u="none"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1" u="none" kern="1200" dirty="0">
                          <a:solidFill>
                            <a:schemeClr val="tx1"/>
                          </a:solidFill>
                          <a:latin typeface="+mn-lt"/>
                          <a:ea typeface="+mn-ea"/>
                          <a:cs typeface="+mn-cs"/>
                        </a:rPr>
                        <a:t>HM 823</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1" u="none"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1" u="none"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1" u="none"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1" u="none"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1" u="none"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1" u="none"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u="none" kern="1200" dirty="0">
                          <a:solidFill>
                            <a:schemeClr val="tx1"/>
                          </a:solidFill>
                          <a:latin typeface="+mn-lt"/>
                          <a:ea typeface="+mn-ea"/>
                          <a:cs typeface="Arial" pitchFamily="34" charset="0"/>
                        </a:rPr>
                        <a:t>d) </a:t>
                      </a:r>
                      <a:r>
                        <a:rPr lang="en-GB" sz="1200" b="1" u="sng" kern="1200" dirty="0">
                          <a:solidFill>
                            <a:schemeClr val="tx1"/>
                          </a:solidFill>
                          <a:latin typeface="+mn-lt"/>
                          <a:ea typeface="+mn-ea"/>
                          <a:cs typeface="Arial" pitchFamily="34" charset="0"/>
                        </a:rPr>
                        <a:t>Angle</a:t>
                      </a:r>
                      <a:r>
                        <a:rPr lang="en-GB" sz="1200" b="1" u="sng" kern="1200" baseline="0" dirty="0">
                          <a:solidFill>
                            <a:schemeClr val="tx1"/>
                          </a:solidFill>
                          <a:latin typeface="+mn-lt"/>
                          <a:ea typeface="+mn-ea"/>
                          <a:cs typeface="Arial" pitchFamily="34" charset="0"/>
                        </a:rPr>
                        <a:t> Rules</a:t>
                      </a:r>
                      <a:r>
                        <a:rPr lang="en-GB" sz="1200" b="1" u="sng" kern="1200" dirty="0">
                          <a:solidFill>
                            <a:schemeClr val="tx1"/>
                          </a:solidFill>
                          <a:latin typeface="+mn-lt"/>
                          <a:ea typeface="+mn-ea"/>
                          <a:cs typeface="Arial" pitchFamily="34" charset="0"/>
                        </a:rPr>
                        <a:t> </a:t>
                      </a:r>
                      <a:br>
                        <a:rPr lang="en-GB" sz="1200" b="1" u="sng" kern="1200" dirty="0">
                          <a:solidFill>
                            <a:schemeClr val="tx1"/>
                          </a:solidFill>
                          <a:latin typeface="+mn-lt"/>
                          <a:ea typeface="+mn-ea"/>
                          <a:cs typeface="Arial" pitchFamily="34" charset="0"/>
                        </a:rPr>
                      </a:br>
                      <a:endParaRPr lang="en-GB" sz="1200" b="1" u="sng" kern="1200" dirty="0">
                        <a:solidFill>
                          <a:schemeClr val="tx1"/>
                        </a:solidFill>
                        <a:latin typeface="+mn-lt"/>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Arial" pitchFamily="34" charset="0"/>
                        </a:rPr>
                        <a:t>I k</a:t>
                      </a:r>
                      <a:r>
                        <a:rPr lang="en-GB" sz="1200" kern="1200" dirty="0">
                          <a:solidFill>
                            <a:schemeClr val="tx1"/>
                          </a:solidFill>
                          <a:latin typeface="+mn-lt"/>
                          <a:ea typeface="+mn-ea"/>
                          <a:cs typeface="+mn-cs"/>
                        </a:rPr>
                        <a:t>now the </a:t>
                      </a:r>
                      <a:r>
                        <a:rPr lang="en-GB" sz="1200" b="1" kern="1200" dirty="0">
                          <a:solidFill>
                            <a:schemeClr val="tx1"/>
                          </a:solidFill>
                          <a:latin typeface="+mn-lt"/>
                          <a:ea typeface="+mn-ea"/>
                          <a:cs typeface="+mn-cs"/>
                        </a:rPr>
                        <a:t>sum</a:t>
                      </a:r>
                      <a:r>
                        <a:rPr lang="en-GB" sz="1200" kern="1200" dirty="0">
                          <a:solidFill>
                            <a:schemeClr val="tx1"/>
                          </a:solidFill>
                          <a:latin typeface="+mn-lt"/>
                          <a:ea typeface="+mn-ea"/>
                          <a:cs typeface="+mn-cs"/>
                        </a:rPr>
                        <a:t> of the angles on a line and the sum of the angles at a point.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1" u="none"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1" u="none" kern="1200" dirty="0">
                          <a:solidFill>
                            <a:schemeClr val="tx1"/>
                          </a:solidFill>
                          <a:latin typeface="+mn-lt"/>
                          <a:ea typeface="+mn-ea"/>
                          <a:cs typeface="+mn-cs"/>
                        </a:rPr>
                        <a:t>HM 477, 478, 812, 813, 814, 815, 479</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1" u="none"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1" u="none" kern="1200" dirty="0">
                        <a:solidFill>
                          <a:schemeClr val="tx1"/>
                        </a:solidFill>
                        <a:latin typeface="+mn-lt"/>
                        <a:ea typeface="+mn-ea"/>
                        <a:cs typeface="+mn-cs"/>
                      </a:endParaRPr>
                    </a:p>
                  </a:txBody>
                  <a:tcPr marT="45702" marB="45702">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Arial" pitchFamily="34" charset="0"/>
                        </a:rPr>
                        <a:t>e) </a:t>
                      </a:r>
                      <a:r>
                        <a:rPr lang="en-GB" sz="1200" b="1" u="sng" kern="1200" dirty="0">
                          <a:solidFill>
                            <a:schemeClr val="tx1"/>
                          </a:solidFill>
                          <a:latin typeface="+mn-lt"/>
                          <a:ea typeface="+mn-ea"/>
                          <a:cs typeface="Arial" pitchFamily="34" charset="0"/>
                        </a:rPr>
                        <a:t>Interior Angles</a:t>
                      </a:r>
                      <a:r>
                        <a:rPr lang="en-GB" sz="1200" b="1" kern="1200" dirty="0">
                          <a:solidFill>
                            <a:schemeClr val="tx1"/>
                          </a:solidFill>
                          <a:latin typeface="+mn-lt"/>
                          <a:ea typeface="+mn-ea"/>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Arial" pitchFamily="34" charset="0"/>
                        </a:rPr>
                        <a:t>I </a:t>
                      </a:r>
                      <a:r>
                        <a:rPr lang="en-GB" sz="1200" kern="1200" baseline="0" dirty="0">
                          <a:solidFill>
                            <a:schemeClr val="tx1"/>
                          </a:solidFill>
                          <a:latin typeface="+mn-lt"/>
                          <a:ea typeface="+mn-ea"/>
                          <a:cs typeface="+mn-cs"/>
                        </a:rPr>
                        <a:t>know the sum of the </a:t>
                      </a:r>
                      <a:r>
                        <a:rPr lang="en-GB" sz="1200" b="1" kern="1200" baseline="0" dirty="0">
                          <a:solidFill>
                            <a:schemeClr val="tx1"/>
                          </a:solidFill>
                          <a:latin typeface="+mn-lt"/>
                          <a:ea typeface="+mn-ea"/>
                          <a:cs typeface="+mn-cs"/>
                        </a:rPr>
                        <a:t>interior angles </a:t>
                      </a:r>
                      <a:r>
                        <a:rPr lang="en-GB" sz="1200" kern="1200" baseline="0" dirty="0">
                          <a:solidFill>
                            <a:schemeClr val="tx1"/>
                          </a:solidFill>
                          <a:latin typeface="+mn-lt"/>
                          <a:ea typeface="+mn-ea"/>
                          <a:cs typeface="+mn-cs"/>
                        </a:rPr>
                        <a:t>of a triangle and a quadrilateral. I know how to calculate missing angles in triangles and quadrilaterals.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1" u="none" kern="1200" dirty="0">
                          <a:solidFill>
                            <a:schemeClr val="tx1"/>
                          </a:solidFill>
                          <a:latin typeface="+mn-lt"/>
                          <a:ea typeface="+mn-ea"/>
                          <a:cs typeface="Arial" pitchFamily="34" charset="0"/>
                        </a:rPr>
                        <a:t>HM 484, 485, 486, 487, 485, 560</a:t>
                      </a:r>
                      <a:endParaRPr lang="en-GB" sz="1200" b="1" i="1" u="non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200" b="1" i="1" u="non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200" b="1" i="1" u="none" dirty="0">
                        <a:solidFill>
                          <a:schemeClr val="tx1"/>
                        </a:solidFill>
                        <a:effectLst/>
                        <a:latin typeface="+mn-lt"/>
                      </a:endParaRPr>
                    </a:p>
                  </a:txBody>
                  <a:tcPr marT="45702" marB="45702">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400" dirty="0">
                          <a:solidFill>
                            <a:srgbClr val="000000"/>
                          </a:solidFill>
                          <a:latin typeface="+mn-lt"/>
                          <a:ea typeface="+mn-ea"/>
                          <a:cs typeface="Arial" pitchFamily="34" charset="0"/>
                        </a:rPr>
                        <a:t>f) </a:t>
                      </a:r>
                      <a:r>
                        <a:rPr lang="en-GB" sz="1200" b="1" u="sng" kern="1400" dirty="0">
                          <a:solidFill>
                            <a:srgbClr val="000000"/>
                          </a:solidFill>
                          <a:latin typeface="+mn-lt"/>
                          <a:ea typeface="+mn-ea"/>
                          <a:cs typeface="Arial" pitchFamily="34" charset="0"/>
                        </a:rPr>
                        <a:t>Interior</a:t>
                      </a:r>
                      <a:r>
                        <a:rPr lang="en-GB" sz="1200" b="1" u="sng" kern="1400" baseline="0" dirty="0">
                          <a:solidFill>
                            <a:srgbClr val="000000"/>
                          </a:solidFill>
                          <a:latin typeface="+mn-lt"/>
                          <a:ea typeface="+mn-ea"/>
                          <a:cs typeface="Arial" pitchFamily="34" charset="0"/>
                        </a:rPr>
                        <a:t> and Exterior Angles</a:t>
                      </a:r>
                      <a:br>
                        <a:rPr lang="en-GB" sz="1200" b="0" u="sng" kern="1400" baseline="0" dirty="0">
                          <a:solidFill>
                            <a:srgbClr val="000000"/>
                          </a:solidFill>
                          <a:latin typeface="+mn-lt"/>
                          <a:ea typeface="+mn-ea"/>
                          <a:cs typeface="Arial" pitchFamily="34" charset="0"/>
                        </a:rPr>
                      </a:br>
                      <a:br>
                        <a:rPr lang="en-GB" sz="1200" b="0" u="sng" kern="1400" baseline="0" dirty="0">
                          <a:solidFill>
                            <a:srgbClr val="000000"/>
                          </a:solidFill>
                          <a:latin typeface="+mn-lt"/>
                          <a:ea typeface="+mn-ea"/>
                          <a:cs typeface="Arial" pitchFamily="34" charset="0"/>
                        </a:rPr>
                      </a:br>
                      <a:r>
                        <a:rPr lang="en-GB" sz="1200" b="0" kern="1400" dirty="0">
                          <a:solidFill>
                            <a:srgbClr val="000000"/>
                          </a:solidFill>
                          <a:latin typeface="+mn-lt"/>
                          <a:ea typeface="+mn-ea"/>
                          <a:cs typeface="Arial" pitchFamily="34" charset="0"/>
                        </a:rPr>
                        <a:t>I</a:t>
                      </a:r>
                      <a:r>
                        <a:rPr lang="en-GB" sz="1200" b="0" kern="1400" baseline="0" dirty="0">
                          <a:solidFill>
                            <a:srgbClr val="000000"/>
                          </a:solidFill>
                          <a:latin typeface="+mn-lt"/>
                          <a:ea typeface="+mn-ea"/>
                          <a:cs typeface="Arial" pitchFamily="34" charset="0"/>
                        </a:rPr>
                        <a:t> know the sum of the </a:t>
                      </a:r>
                      <a:r>
                        <a:rPr lang="en-GB" sz="1200" b="1" kern="1400" baseline="0" dirty="0">
                          <a:solidFill>
                            <a:srgbClr val="000000"/>
                          </a:solidFill>
                          <a:latin typeface="+mn-lt"/>
                          <a:ea typeface="+mn-ea"/>
                          <a:cs typeface="Arial" pitchFamily="34" charset="0"/>
                        </a:rPr>
                        <a:t>exterior angles </a:t>
                      </a:r>
                      <a:r>
                        <a:rPr lang="en-GB" sz="1200" b="0" kern="1400" baseline="0" dirty="0">
                          <a:solidFill>
                            <a:srgbClr val="000000"/>
                          </a:solidFill>
                          <a:latin typeface="+mn-lt"/>
                          <a:ea typeface="+mn-ea"/>
                          <a:cs typeface="Arial" pitchFamily="34" charset="0"/>
                        </a:rPr>
                        <a:t>of any polygon.</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400" baseline="0" dirty="0">
                          <a:solidFill>
                            <a:srgbClr val="000000"/>
                          </a:solidFill>
                          <a:latin typeface="+mn-lt"/>
                          <a:ea typeface="+mn-ea"/>
                          <a:cs typeface="Arial" pitchFamily="34" charset="0"/>
                        </a:rPr>
                        <a:t>I know the formula to find the sum of the </a:t>
                      </a:r>
                      <a:r>
                        <a:rPr lang="en-GB" sz="1200" b="1" kern="1400" baseline="0" dirty="0">
                          <a:solidFill>
                            <a:srgbClr val="000000"/>
                          </a:solidFill>
                          <a:latin typeface="+mn-lt"/>
                          <a:ea typeface="+mn-ea"/>
                          <a:cs typeface="Arial" pitchFamily="34" charset="0"/>
                        </a:rPr>
                        <a:t>interior </a:t>
                      </a:r>
                      <a:r>
                        <a:rPr lang="en-GB" sz="1200" b="1" kern="1200" dirty="0">
                          <a:solidFill>
                            <a:schemeClr val="tx1"/>
                          </a:solidFill>
                          <a:latin typeface="+mn-lt"/>
                          <a:ea typeface="+mn-ea"/>
                          <a:cs typeface="+mn-cs"/>
                        </a:rPr>
                        <a:t>angles </a:t>
                      </a:r>
                      <a:r>
                        <a:rPr lang="en-GB" sz="1200" b="0" kern="1200" dirty="0">
                          <a:solidFill>
                            <a:schemeClr val="tx1"/>
                          </a:solidFill>
                          <a:latin typeface="+mn-lt"/>
                          <a:ea typeface="+mn-ea"/>
                          <a:cs typeface="+mn-cs"/>
                        </a:rPr>
                        <a:t>of any </a:t>
                      </a:r>
                      <a:r>
                        <a:rPr lang="en-GB" sz="1200" b="0" kern="1200" baseline="0" dirty="0">
                          <a:solidFill>
                            <a:schemeClr val="tx1"/>
                          </a:solidFill>
                          <a:latin typeface="+mn-lt"/>
                          <a:ea typeface="+mn-ea"/>
                          <a:cs typeface="+mn-cs"/>
                        </a:rPr>
                        <a:t>polygons.</a:t>
                      </a:r>
                      <a:r>
                        <a:rPr lang="en-GB" sz="1200" b="0" kern="1200" dirty="0">
                          <a:solidFill>
                            <a:schemeClr val="tx1"/>
                          </a:solidFill>
                          <a:latin typeface="+mn-lt"/>
                          <a:ea typeface="+mn-ea"/>
                          <a:cs typeface="+mn-cs"/>
                        </a:rPr>
                        <a:t> I can calculate missing interior and exterior angles of regular and irregular polygons.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1" u="none" kern="1200" baseline="0" dirty="0">
                          <a:solidFill>
                            <a:schemeClr val="tx1"/>
                          </a:solidFill>
                          <a:latin typeface="+mn-lt"/>
                          <a:ea typeface="+mn-ea"/>
                          <a:cs typeface="+mn-cs"/>
                        </a:rPr>
                        <a:t>HM 561, 562, 563, 564, 565</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latin typeface="+mn-lt"/>
                        <a:ea typeface="+mn-ea"/>
                        <a:cs typeface="+mn-cs"/>
                      </a:endParaRPr>
                    </a:p>
                    <a:p>
                      <a:r>
                        <a:rPr lang="en-GB" sz="1200" b="1" i="0" kern="1200" dirty="0">
                          <a:solidFill>
                            <a:schemeClr val="tx1"/>
                          </a:solidFill>
                          <a:latin typeface="+mn-lt"/>
                          <a:ea typeface="+mn-ea"/>
                          <a:cs typeface="Calibri" pitchFamily="34" charset="0"/>
                        </a:rPr>
                        <a:t>g) </a:t>
                      </a:r>
                      <a:r>
                        <a:rPr lang="en-GB" sz="1200" b="1" i="0" u="sng" kern="1200" dirty="0">
                          <a:solidFill>
                            <a:schemeClr val="tx1"/>
                          </a:solidFill>
                          <a:latin typeface="+mn-lt"/>
                          <a:ea typeface="+mn-ea"/>
                          <a:cs typeface="Calibri" pitchFamily="34" charset="0"/>
                        </a:rPr>
                        <a:t>Angles</a:t>
                      </a:r>
                      <a:r>
                        <a:rPr lang="en-GB" sz="1200" b="1" i="0" u="sng" kern="1200" baseline="0" dirty="0">
                          <a:solidFill>
                            <a:schemeClr val="tx1"/>
                          </a:solidFill>
                          <a:latin typeface="+mn-lt"/>
                          <a:ea typeface="+mn-ea"/>
                          <a:cs typeface="Calibri" pitchFamily="34" charset="0"/>
                        </a:rPr>
                        <a:t> on Parallel Lines </a:t>
                      </a:r>
                      <a:br>
                        <a:rPr lang="en-GB" sz="1200" b="1" i="0" u="sng" kern="1200" baseline="0" dirty="0">
                          <a:solidFill>
                            <a:schemeClr val="tx1"/>
                          </a:solidFill>
                          <a:latin typeface="+mn-lt"/>
                          <a:ea typeface="+mn-ea"/>
                          <a:cs typeface="Calibri" pitchFamily="34" charset="0"/>
                        </a:rPr>
                      </a:br>
                      <a:br>
                        <a:rPr lang="en-GB" sz="1200" b="0" i="0" u="sng" kern="1200" baseline="0" dirty="0">
                          <a:solidFill>
                            <a:schemeClr val="tx1"/>
                          </a:solidFill>
                          <a:latin typeface="+mn-lt"/>
                          <a:ea typeface="+mn-ea"/>
                          <a:cs typeface="Calibri" pitchFamily="34" charset="0"/>
                        </a:rPr>
                      </a:br>
                      <a:r>
                        <a:rPr lang="en-GB" sz="1200" i="0" kern="1200" dirty="0">
                          <a:solidFill>
                            <a:schemeClr val="tx1"/>
                          </a:solidFill>
                          <a:latin typeface="+mn-lt"/>
                          <a:ea typeface="+mn-ea"/>
                          <a:cs typeface="Calibri" pitchFamily="34" charset="0"/>
                        </a:rPr>
                        <a:t>I know the properties of </a:t>
                      </a:r>
                      <a:r>
                        <a:rPr lang="en-GB" sz="1200" b="1" i="0" kern="1200" dirty="0">
                          <a:solidFill>
                            <a:schemeClr val="tx1"/>
                          </a:solidFill>
                          <a:latin typeface="+mn-lt"/>
                          <a:ea typeface="+mn-ea"/>
                          <a:cs typeface="Calibri" pitchFamily="34" charset="0"/>
                        </a:rPr>
                        <a:t>alternate,</a:t>
                      </a:r>
                      <a:r>
                        <a:rPr lang="en-GB" sz="1200" i="0" kern="1200" dirty="0">
                          <a:solidFill>
                            <a:schemeClr val="tx1"/>
                          </a:solidFill>
                          <a:latin typeface="+mn-lt"/>
                          <a:ea typeface="+mn-ea"/>
                          <a:cs typeface="Calibri" pitchFamily="34" charset="0"/>
                        </a:rPr>
                        <a:t> </a:t>
                      </a:r>
                      <a:r>
                        <a:rPr lang="en-GB" sz="1200" b="1" i="0" kern="1200" dirty="0">
                          <a:solidFill>
                            <a:schemeClr val="tx1"/>
                          </a:solidFill>
                          <a:latin typeface="+mn-lt"/>
                          <a:ea typeface="+mn-ea"/>
                          <a:cs typeface="Calibri" pitchFamily="34" charset="0"/>
                        </a:rPr>
                        <a:t>corresponding, vertically opposite and co-interior</a:t>
                      </a:r>
                      <a:r>
                        <a:rPr lang="en-GB" sz="1200" i="0" kern="1200" dirty="0">
                          <a:solidFill>
                            <a:schemeClr val="tx1"/>
                          </a:solidFill>
                          <a:latin typeface="+mn-lt"/>
                          <a:ea typeface="+mn-ea"/>
                          <a:cs typeface="Calibri" pitchFamily="34" charset="0"/>
                        </a:rPr>
                        <a:t> angles on parallel lines. I can calculate missing angles on </a:t>
                      </a:r>
                      <a:r>
                        <a:rPr lang="en-GB" sz="1200" b="1" i="0" kern="1200" dirty="0">
                          <a:solidFill>
                            <a:schemeClr val="tx1"/>
                          </a:solidFill>
                          <a:latin typeface="+mn-lt"/>
                          <a:ea typeface="+mn-ea"/>
                          <a:cs typeface="Calibri" pitchFamily="34" charset="0"/>
                        </a:rPr>
                        <a:t>parallel</a:t>
                      </a:r>
                      <a:r>
                        <a:rPr lang="en-GB" sz="1200" i="0" kern="1200" dirty="0">
                          <a:solidFill>
                            <a:schemeClr val="tx1"/>
                          </a:solidFill>
                          <a:latin typeface="+mn-lt"/>
                          <a:ea typeface="+mn-ea"/>
                          <a:cs typeface="Calibri" pitchFamily="34" charset="0"/>
                        </a:rPr>
                        <a:t> lines.</a:t>
                      </a:r>
                    </a:p>
                    <a:p>
                      <a:endParaRPr lang="en-GB" sz="1200" b="1" i="1" u="none" kern="1200" dirty="0">
                        <a:solidFill>
                          <a:schemeClr val="tx1"/>
                        </a:solidFill>
                        <a:latin typeface="+mn-lt"/>
                        <a:ea typeface="+mn-ea"/>
                        <a:cs typeface="Calibri" pitchFamily="34" charset="0"/>
                      </a:endParaRPr>
                    </a:p>
                    <a:p>
                      <a:r>
                        <a:rPr lang="en-GB" sz="1200" b="1" i="1" u="none" kern="1200" dirty="0">
                          <a:solidFill>
                            <a:schemeClr val="tx1"/>
                          </a:solidFill>
                          <a:latin typeface="+mn-lt"/>
                          <a:ea typeface="+mn-ea"/>
                          <a:cs typeface="Calibri" pitchFamily="34" charset="0"/>
                        </a:rPr>
                        <a:t>HM 480, 481, 482, 483, 488, 489, 490, 491,</a:t>
                      </a:r>
                      <a:r>
                        <a:rPr lang="en-GB" sz="1200" b="1" i="1" u="none" kern="1200" baseline="0" dirty="0">
                          <a:solidFill>
                            <a:schemeClr val="tx1"/>
                          </a:solidFill>
                          <a:latin typeface="+mn-lt"/>
                          <a:ea typeface="+mn-ea"/>
                          <a:cs typeface="Calibri" pitchFamily="34" charset="0"/>
                        </a:rPr>
                        <a:t> </a:t>
                      </a:r>
                      <a:endParaRPr lang="en-GB" sz="1200" b="1" i="1" u="none" kern="1200" dirty="0">
                        <a:solidFill>
                          <a:schemeClr val="tx1"/>
                        </a:solidFill>
                        <a:latin typeface="+mn-lt"/>
                        <a:ea typeface="+mn-ea"/>
                        <a:cs typeface="Calibri" pitchFamily="34" charset="0"/>
                      </a:endParaRPr>
                    </a:p>
                    <a:p>
                      <a:pPr>
                        <a:lnSpc>
                          <a:spcPct val="115000"/>
                        </a:lnSpc>
                        <a:spcAft>
                          <a:spcPts val="0"/>
                        </a:spcAft>
                      </a:pPr>
                      <a:endParaRPr lang="en-GB" sz="1200" b="1" i="1" u="none" dirty="0">
                        <a:solidFill>
                          <a:schemeClr val="tx1"/>
                        </a:solidFill>
                        <a:effectLst/>
                        <a:latin typeface="+mn-lt"/>
                      </a:endParaRPr>
                    </a:p>
                  </a:txBody>
                  <a:tcPr marT="45702" marB="45702">
                    <a:noFill/>
                  </a:tcPr>
                </a:tc>
                <a:extLst>
                  <a:ext uri="{0D108BD9-81ED-4DB2-BD59-A6C34878D82A}">
                    <a16:rowId xmlns:a16="http://schemas.microsoft.com/office/drawing/2014/main" val="10005"/>
                  </a:ext>
                </a:extLst>
              </a:tr>
            </a:tbl>
          </a:graphicData>
        </a:graphic>
      </p:graphicFrame>
      <p:cxnSp>
        <p:nvCxnSpPr>
          <p:cNvPr id="3" name="Straight Arrow Connector 2">
            <a:extLst>
              <a:ext uri="{FF2B5EF4-FFF2-40B4-BE49-F238E27FC236}">
                <a16:creationId xmlns:a16="http://schemas.microsoft.com/office/drawing/2014/main" id="{98280DC4-FA88-4BF5-9885-F9530B5A2362}"/>
              </a:ext>
            </a:extLst>
          </p:cNvPr>
          <p:cNvCxnSpPr>
            <a:cxnSpLocks/>
          </p:cNvCxnSpPr>
          <p:nvPr/>
        </p:nvCxnSpPr>
        <p:spPr>
          <a:xfrm>
            <a:off x="971600" y="476672"/>
            <a:ext cx="7762673" cy="0"/>
          </a:xfrm>
          <a:prstGeom prst="straightConnector1">
            <a:avLst/>
          </a:prstGeom>
          <a:ln w="793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08EF196-59A8-44A4-B318-E5013E7A4609}"/>
              </a:ext>
            </a:extLst>
          </p:cNvPr>
          <p:cNvSpPr txBox="1"/>
          <p:nvPr/>
        </p:nvSpPr>
        <p:spPr>
          <a:xfrm>
            <a:off x="453751" y="3599443"/>
            <a:ext cx="2073425" cy="1661993"/>
          </a:xfrm>
          <a:prstGeom prst="rect">
            <a:avLst/>
          </a:prstGeom>
          <a:noFill/>
          <a:ln>
            <a:solidFill>
              <a:schemeClr val="accent1"/>
            </a:solidFill>
          </a:ln>
        </p:spPr>
        <p:txBody>
          <a:bodyPr wrap="square" rtlCol="0">
            <a:spAutoFit/>
          </a:bodyPr>
          <a:lstStyle/>
          <a:p>
            <a:r>
              <a:rPr lang="en-GB" sz="1200" b="1" u="sng" dirty="0"/>
              <a:t>Example</a:t>
            </a:r>
          </a:p>
          <a:p>
            <a:r>
              <a:rPr lang="en-GB" sz="1200" dirty="0"/>
              <a:t>Using a protractor, measure this angle. What type of angle is this?</a:t>
            </a:r>
          </a:p>
          <a:p>
            <a:endParaRPr lang="en-GB" dirty="0"/>
          </a:p>
          <a:p>
            <a:endParaRPr lang="en-GB" dirty="0"/>
          </a:p>
          <a:p>
            <a:endParaRPr lang="en-GB" dirty="0"/>
          </a:p>
        </p:txBody>
      </p:sp>
      <p:pic>
        <p:nvPicPr>
          <p:cNvPr id="5" name="Picture 4">
            <a:extLst>
              <a:ext uri="{FF2B5EF4-FFF2-40B4-BE49-F238E27FC236}">
                <a16:creationId xmlns:a16="http://schemas.microsoft.com/office/drawing/2014/main" id="{6234DDFF-B964-41B5-9086-3CDE1B92C760}"/>
              </a:ext>
            </a:extLst>
          </p:cNvPr>
          <p:cNvPicPr>
            <a:picLocks noChangeAspect="1"/>
          </p:cNvPicPr>
          <p:nvPr/>
        </p:nvPicPr>
        <p:blipFill rotWithShape="1">
          <a:blip r:embed="rId3"/>
          <a:srcRect l="17060" t="34234" r="17399" b="26742"/>
          <a:stretch/>
        </p:blipFill>
        <p:spPr>
          <a:xfrm>
            <a:off x="611560" y="4481246"/>
            <a:ext cx="1516271" cy="747954"/>
          </a:xfrm>
          <a:prstGeom prst="rect">
            <a:avLst/>
          </a:prstGeom>
        </p:spPr>
      </p:pic>
      <p:sp>
        <p:nvSpPr>
          <p:cNvPr id="7" name="TextBox 6">
            <a:extLst>
              <a:ext uri="{FF2B5EF4-FFF2-40B4-BE49-F238E27FC236}">
                <a16:creationId xmlns:a16="http://schemas.microsoft.com/office/drawing/2014/main" id="{53160267-D6A1-4546-8B2E-1B96541F9006}"/>
              </a:ext>
            </a:extLst>
          </p:cNvPr>
          <p:cNvSpPr txBox="1"/>
          <p:nvPr/>
        </p:nvSpPr>
        <p:spPr>
          <a:xfrm>
            <a:off x="2773028" y="4733742"/>
            <a:ext cx="1943602" cy="1569660"/>
          </a:xfrm>
          <a:prstGeom prst="rect">
            <a:avLst/>
          </a:prstGeom>
          <a:noFill/>
          <a:ln>
            <a:solidFill>
              <a:schemeClr val="accent1"/>
            </a:solidFill>
          </a:ln>
        </p:spPr>
        <p:txBody>
          <a:bodyPr wrap="square" rtlCol="0">
            <a:spAutoFit/>
          </a:bodyPr>
          <a:lstStyle/>
          <a:p>
            <a:r>
              <a:rPr lang="en-GB" sz="1200" b="1" u="sng" dirty="0"/>
              <a:t>Example</a:t>
            </a:r>
          </a:p>
          <a:p>
            <a:r>
              <a:rPr lang="en-GB" sz="1200" dirty="0"/>
              <a:t>Calculate the size of angle b</a:t>
            </a:r>
          </a:p>
          <a:p>
            <a:endParaRPr lang="en-GB" dirty="0"/>
          </a:p>
          <a:p>
            <a:endParaRPr lang="en-GB" dirty="0"/>
          </a:p>
          <a:p>
            <a:endParaRPr lang="en-GB" dirty="0"/>
          </a:p>
          <a:p>
            <a:endParaRPr lang="en-GB" dirty="0"/>
          </a:p>
        </p:txBody>
      </p:sp>
      <p:pic>
        <p:nvPicPr>
          <p:cNvPr id="11" name="Picture 10">
            <a:extLst>
              <a:ext uri="{FF2B5EF4-FFF2-40B4-BE49-F238E27FC236}">
                <a16:creationId xmlns:a16="http://schemas.microsoft.com/office/drawing/2014/main" id="{B147D7DC-7213-4CCB-912A-FD8D6D454D89}"/>
              </a:ext>
            </a:extLst>
          </p:cNvPr>
          <p:cNvPicPr>
            <a:picLocks noChangeAspect="1"/>
          </p:cNvPicPr>
          <p:nvPr/>
        </p:nvPicPr>
        <p:blipFill rotWithShape="1">
          <a:blip r:embed="rId4"/>
          <a:srcRect l="7213" t="61174" r="13165"/>
          <a:stretch/>
        </p:blipFill>
        <p:spPr>
          <a:xfrm>
            <a:off x="2877143" y="5293063"/>
            <a:ext cx="1656184" cy="934596"/>
          </a:xfrm>
          <a:prstGeom prst="rect">
            <a:avLst/>
          </a:prstGeom>
        </p:spPr>
      </p:pic>
      <p:sp>
        <p:nvSpPr>
          <p:cNvPr id="12" name="TextBox 11">
            <a:extLst>
              <a:ext uri="{FF2B5EF4-FFF2-40B4-BE49-F238E27FC236}">
                <a16:creationId xmlns:a16="http://schemas.microsoft.com/office/drawing/2014/main" id="{B02D1E37-ECAB-4ABA-9A64-F58902EFEEAA}"/>
              </a:ext>
            </a:extLst>
          </p:cNvPr>
          <p:cNvSpPr txBox="1"/>
          <p:nvPr/>
        </p:nvSpPr>
        <p:spPr>
          <a:xfrm>
            <a:off x="7020272" y="5229200"/>
            <a:ext cx="1943602" cy="1477328"/>
          </a:xfrm>
          <a:prstGeom prst="rect">
            <a:avLst/>
          </a:prstGeom>
          <a:noFill/>
          <a:ln>
            <a:solidFill>
              <a:schemeClr val="accent1"/>
            </a:solidFill>
          </a:ln>
        </p:spPr>
        <p:txBody>
          <a:bodyPr wrap="square" rtlCol="0">
            <a:spAutoFit/>
          </a:bodyPr>
          <a:lstStyle/>
          <a:p>
            <a:r>
              <a:rPr lang="en-GB" sz="1200" b="1" u="sng" dirty="0"/>
              <a:t>Example</a:t>
            </a:r>
          </a:p>
          <a:p>
            <a:r>
              <a:rPr lang="en-GB" sz="1200" dirty="0"/>
              <a:t>Calculate the size of the missing angles.</a:t>
            </a:r>
          </a:p>
          <a:p>
            <a:endParaRPr lang="en-GB" dirty="0"/>
          </a:p>
          <a:p>
            <a:endParaRPr lang="en-GB" dirty="0"/>
          </a:p>
          <a:p>
            <a:endParaRPr lang="en-GB" dirty="0"/>
          </a:p>
        </p:txBody>
      </p:sp>
      <p:pic>
        <p:nvPicPr>
          <p:cNvPr id="13" name="Picture 12">
            <a:extLst>
              <a:ext uri="{FF2B5EF4-FFF2-40B4-BE49-F238E27FC236}">
                <a16:creationId xmlns:a16="http://schemas.microsoft.com/office/drawing/2014/main" id="{225FCF36-CA89-45AD-B466-AA1B3A5CE2B7}"/>
              </a:ext>
            </a:extLst>
          </p:cNvPr>
          <p:cNvPicPr>
            <a:picLocks noChangeAspect="1"/>
          </p:cNvPicPr>
          <p:nvPr/>
        </p:nvPicPr>
        <p:blipFill>
          <a:blip r:embed="rId5"/>
          <a:stretch>
            <a:fillRect/>
          </a:stretch>
        </p:blipFill>
        <p:spPr>
          <a:xfrm>
            <a:off x="7077298" y="5848293"/>
            <a:ext cx="1311126" cy="711356"/>
          </a:xfrm>
          <a:prstGeom prst="rect">
            <a:avLst/>
          </a:prstGeom>
        </p:spPr>
      </p:pic>
      <p:sp>
        <p:nvSpPr>
          <p:cNvPr id="14" name="TextBox 13">
            <a:extLst>
              <a:ext uri="{FF2B5EF4-FFF2-40B4-BE49-F238E27FC236}">
                <a16:creationId xmlns:a16="http://schemas.microsoft.com/office/drawing/2014/main" id="{38E38B77-4C06-4A68-8B16-099020D42F2E}"/>
              </a:ext>
            </a:extLst>
          </p:cNvPr>
          <p:cNvSpPr txBox="1"/>
          <p:nvPr/>
        </p:nvSpPr>
        <p:spPr>
          <a:xfrm>
            <a:off x="2773028" y="2206605"/>
            <a:ext cx="1943602" cy="646331"/>
          </a:xfrm>
          <a:prstGeom prst="rect">
            <a:avLst/>
          </a:prstGeom>
          <a:noFill/>
          <a:ln>
            <a:solidFill>
              <a:schemeClr val="accent1"/>
            </a:solidFill>
          </a:ln>
        </p:spPr>
        <p:txBody>
          <a:bodyPr wrap="square" rtlCol="0">
            <a:spAutoFit/>
          </a:bodyPr>
          <a:lstStyle/>
          <a:p>
            <a:r>
              <a:rPr lang="en-GB" sz="1200" b="1" u="sng" dirty="0"/>
              <a:t>Example</a:t>
            </a:r>
          </a:p>
          <a:p>
            <a:r>
              <a:rPr lang="en-GB" sz="1200" dirty="0"/>
              <a:t>How can you tell if a triangle is an isosceles triangle.</a:t>
            </a:r>
          </a:p>
        </p:txBody>
      </p:sp>
      <p:sp>
        <p:nvSpPr>
          <p:cNvPr id="15" name="TextBox 14">
            <a:extLst>
              <a:ext uri="{FF2B5EF4-FFF2-40B4-BE49-F238E27FC236}">
                <a16:creationId xmlns:a16="http://schemas.microsoft.com/office/drawing/2014/main" id="{15B23B0D-2CAD-4A92-AC56-C7CC537BFB86}"/>
              </a:ext>
            </a:extLst>
          </p:cNvPr>
          <p:cNvSpPr txBox="1"/>
          <p:nvPr/>
        </p:nvSpPr>
        <p:spPr>
          <a:xfrm>
            <a:off x="4860031" y="2778024"/>
            <a:ext cx="2016225" cy="2031325"/>
          </a:xfrm>
          <a:prstGeom prst="rect">
            <a:avLst/>
          </a:prstGeom>
          <a:noFill/>
          <a:ln>
            <a:solidFill>
              <a:schemeClr val="accent1"/>
            </a:solidFill>
          </a:ln>
        </p:spPr>
        <p:txBody>
          <a:bodyPr wrap="square" rtlCol="0">
            <a:spAutoFit/>
          </a:bodyPr>
          <a:lstStyle/>
          <a:p>
            <a:r>
              <a:rPr lang="en-GB" sz="1200" b="1" u="sng" dirty="0"/>
              <a:t>Example</a:t>
            </a:r>
          </a:p>
          <a:p>
            <a:r>
              <a:rPr lang="en-GB" sz="1200" dirty="0"/>
              <a:t>Calculate the size of angle A.</a:t>
            </a:r>
          </a:p>
          <a:p>
            <a:endParaRPr lang="en-GB" sz="1200" dirty="0"/>
          </a:p>
          <a:p>
            <a:endParaRPr lang="en-GB" sz="1200" dirty="0"/>
          </a:p>
          <a:p>
            <a:endParaRPr lang="en-GB" sz="1200" dirty="0"/>
          </a:p>
          <a:p>
            <a:endParaRPr lang="en-GB" sz="1200" dirty="0"/>
          </a:p>
          <a:p>
            <a:endParaRPr lang="en-GB" dirty="0"/>
          </a:p>
          <a:p>
            <a:endParaRPr lang="en-GB" dirty="0"/>
          </a:p>
          <a:p>
            <a:endParaRPr lang="en-GB" dirty="0"/>
          </a:p>
        </p:txBody>
      </p:sp>
      <p:pic>
        <p:nvPicPr>
          <p:cNvPr id="16" name="Picture 15">
            <a:extLst>
              <a:ext uri="{FF2B5EF4-FFF2-40B4-BE49-F238E27FC236}">
                <a16:creationId xmlns:a16="http://schemas.microsoft.com/office/drawing/2014/main" id="{5132D923-B978-40BA-BC5A-0B336616C667}"/>
              </a:ext>
            </a:extLst>
          </p:cNvPr>
          <p:cNvPicPr>
            <a:picLocks noChangeAspect="1"/>
          </p:cNvPicPr>
          <p:nvPr/>
        </p:nvPicPr>
        <p:blipFill>
          <a:blip r:embed="rId6"/>
          <a:stretch>
            <a:fillRect/>
          </a:stretch>
        </p:blipFill>
        <p:spPr>
          <a:xfrm>
            <a:off x="4885778" y="3284984"/>
            <a:ext cx="1861323" cy="1296144"/>
          </a:xfrm>
          <a:prstGeom prst="rect">
            <a:avLst/>
          </a:prstGeom>
        </p:spPr>
      </p:pic>
    </p:spTree>
    <p:extLst>
      <p:ext uri="{BB962C8B-B14F-4D97-AF65-F5344CB8AC3E}">
        <p14:creationId xmlns:p14="http://schemas.microsoft.com/office/powerpoint/2010/main" val="2601075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C48FD84B-D2B5-4A1A-BB87-09B72B5E71EC}"/>
                  </a:ext>
                </a:extLst>
              </p:cNvPr>
              <p:cNvGraphicFramePr>
                <a:graphicFrameLocks noGrp="1"/>
              </p:cNvGraphicFramePr>
              <p:nvPr/>
            </p:nvGraphicFramePr>
            <p:xfrm>
              <a:off x="14146" y="0"/>
              <a:ext cx="9129852" cy="6858000"/>
            </p:xfrm>
            <a:graphic>
              <a:graphicData uri="http://schemas.openxmlformats.org/drawingml/2006/table">
                <a:tbl>
                  <a:tblPr firstRow="1" bandRow="1">
                    <a:tableStyleId>{5940675A-B579-460E-94D1-54222C63F5DA}</a:tableStyleId>
                  </a:tblPr>
                  <a:tblGrid>
                    <a:gridCol w="803888">
                      <a:extLst>
                        <a:ext uri="{9D8B030D-6E8A-4147-A177-3AD203B41FA5}">
                          <a16:colId xmlns:a16="http://schemas.microsoft.com/office/drawing/2014/main" val="20000"/>
                        </a:ext>
                      </a:extLst>
                    </a:gridCol>
                    <a:gridCol w="2081491">
                      <a:extLst>
                        <a:ext uri="{9D8B030D-6E8A-4147-A177-3AD203B41FA5}">
                          <a16:colId xmlns:a16="http://schemas.microsoft.com/office/drawing/2014/main" val="20001"/>
                        </a:ext>
                      </a:extLst>
                    </a:gridCol>
                    <a:gridCol w="2081491">
                      <a:extLst>
                        <a:ext uri="{9D8B030D-6E8A-4147-A177-3AD203B41FA5}">
                          <a16:colId xmlns:a16="http://schemas.microsoft.com/office/drawing/2014/main" val="20002"/>
                        </a:ext>
                      </a:extLst>
                    </a:gridCol>
                    <a:gridCol w="2081491">
                      <a:extLst>
                        <a:ext uri="{9D8B030D-6E8A-4147-A177-3AD203B41FA5}">
                          <a16:colId xmlns:a16="http://schemas.microsoft.com/office/drawing/2014/main" val="20004"/>
                        </a:ext>
                      </a:extLst>
                    </a:gridCol>
                    <a:gridCol w="2081491">
                      <a:extLst>
                        <a:ext uri="{9D8B030D-6E8A-4147-A177-3AD203B41FA5}">
                          <a16:colId xmlns:a16="http://schemas.microsoft.com/office/drawing/2014/main" val="20005"/>
                        </a:ext>
                      </a:extLst>
                    </a:gridCol>
                  </a:tblGrid>
                  <a:tr h="89476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Year 7 </a:t>
                          </a:r>
                          <a:r>
                            <a:rPr lang="en-GB" sz="2000" b="1" dirty="0"/>
                            <a:t>Skills</a:t>
                          </a:r>
                          <a:r>
                            <a:rPr lang="en-GB" sz="2000" dirty="0"/>
                            <a:t> Progress Map  –Angles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tx1"/>
                              </a:solidFill>
                              <a:effectLst/>
                              <a:latin typeface="+mn-lt"/>
                              <a:ea typeface="+mn-ea"/>
                              <a:cs typeface="+mn-cs"/>
                            </a:rPr>
                            <a:t>Reasoning</a:t>
                          </a:r>
                          <a:r>
                            <a:rPr lang="en-GB" sz="1800" b="1" kern="1200" dirty="0">
                              <a:solidFill>
                                <a:schemeClr val="tx1"/>
                              </a:solidFill>
                              <a:effectLst/>
                              <a:latin typeface="+mn-lt"/>
                              <a:ea typeface="+mn-ea"/>
                              <a:cs typeface="+mn-cs"/>
                            </a:rPr>
                            <a:t> – Prove</a:t>
                          </a:r>
                          <a:endParaRPr lang="en-GB" sz="1600" b="1" dirty="0"/>
                        </a:p>
                      </a:txBody>
                      <a:tcPr marL="68580" marR="68580" marT="34277" marB="34277" vert="vert270"/>
                    </a:tc>
                    <a:tc>
                      <a:txBody>
                        <a:bodyPr/>
                        <a:lstStyle/>
                        <a:p>
                          <a:pPr algn="ctr"/>
                          <a:r>
                            <a:rPr lang="en-GB" sz="1800" b="1" dirty="0">
                              <a:solidFill>
                                <a:schemeClr val="tx1"/>
                              </a:solidFill>
                            </a:rPr>
                            <a:t>Foundation</a:t>
                          </a:r>
                        </a:p>
                      </a:txBody>
                      <a:tcPr marL="68580" marR="68580" marT="34277" marB="34277">
                        <a:solidFill>
                          <a:srgbClr val="FF0000"/>
                        </a:solidFill>
                      </a:tcPr>
                    </a:tc>
                    <a:tc>
                      <a:txBody>
                        <a:bodyPr/>
                        <a:lstStyle/>
                        <a:p>
                          <a:pPr algn="ctr"/>
                          <a:r>
                            <a:rPr lang="en-GB" sz="1800" b="1" dirty="0">
                              <a:solidFill>
                                <a:schemeClr val="tx1"/>
                              </a:solidFill>
                            </a:rPr>
                            <a:t>Develop</a:t>
                          </a:r>
                        </a:p>
                      </a:txBody>
                      <a:tcPr marL="68580" marR="68580" marT="34277" marB="34277">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tx1"/>
                              </a:solidFill>
                            </a:rPr>
                            <a:t>Secure</a:t>
                          </a:r>
                        </a:p>
                      </a:txBody>
                      <a:tcPr marL="68580" marR="68580" marT="34277" marB="34277">
                        <a:solidFill>
                          <a:srgbClr val="92D050"/>
                        </a:solidFill>
                      </a:tcPr>
                    </a:tc>
                    <a:tc>
                      <a:txBody>
                        <a:bodyPr/>
                        <a:lstStyle/>
                        <a:p>
                          <a:pPr algn="ctr"/>
                          <a:r>
                            <a:rPr lang="en-GB" sz="1800" b="1" dirty="0">
                              <a:solidFill>
                                <a:schemeClr val="tx1"/>
                              </a:solidFill>
                            </a:rPr>
                            <a:t>Expert</a:t>
                          </a:r>
                        </a:p>
                      </a:txBody>
                      <a:tcPr marL="68580" marR="68580" marT="34277" marB="34277">
                        <a:solidFill>
                          <a:schemeClr val="accent1"/>
                        </a:solidFill>
                      </a:tcPr>
                    </a:tc>
                    <a:extLst>
                      <a:ext uri="{0D108BD9-81ED-4DB2-BD59-A6C34878D82A}">
                        <a16:rowId xmlns:a16="http://schemas.microsoft.com/office/drawing/2014/main" val="10000"/>
                      </a:ext>
                    </a:extLst>
                  </a:tr>
                  <a:tr h="596323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Year 7 </a:t>
                          </a:r>
                          <a:r>
                            <a:rPr lang="en-GB" sz="1600" b="1" dirty="0"/>
                            <a:t>Knowledge</a:t>
                          </a:r>
                          <a:r>
                            <a:rPr lang="en-GB" sz="1600" dirty="0"/>
                            <a:t> Progress Map  – Number Line and Place Value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effectLst/>
                              <a:latin typeface="+mn-lt"/>
                              <a:ea typeface="+mn-ea"/>
                              <a:cs typeface="+mn-cs"/>
                            </a:rPr>
                            <a:t>Reasoning</a:t>
                          </a:r>
                          <a:r>
                            <a:rPr lang="en-GB" sz="1600" b="1" kern="1200" dirty="0">
                              <a:solidFill>
                                <a:schemeClr val="tx1"/>
                              </a:solidFill>
                              <a:effectLst/>
                              <a:latin typeface="+mn-lt"/>
                              <a:ea typeface="+mn-ea"/>
                              <a:cs typeface="+mn-cs"/>
                            </a:rPr>
                            <a:t> - Explore; Find examples and counter-examples</a:t>
                          </a:r>
                          <a:endParaRPr lang="en-GB" sz="1600" dirty="0"/>
                        </a:p>
                        <a:p>
                          <a:pPr algn="ctr"/>
                          <a:endParaRPr lang="en-GB" sz="1500" b="1" dirty="0"/>
                        </a:p>
                      </a:txBody>
                      <a:tcPr marL="68580" marR="68580" marT="34277" marB="34277" vert="vert270"/>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Sa) I can identify errors made when measuring </a:t>
                          </a:r>
                          <a:r>
                            <a:rPr kumimoji="0" lang="en-GB" sz="1200" b="1"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obtuse</a:t>
                          </a:r>
                          <a:r>
                            <a:rPr kumimoji="0" lang="en-GB" sz="12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 and </a:t>
                          </a:r>
                          <a:r>
                            <a:rPr kumimoji="0" lang="en-GB" sz="1200" b="1"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acute</a:t>
                          </a:r>
                          <a:r>
                            <a:rPr kumimoji="0" lang="en-GB" sz="12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 angles.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I can use my knowledge of angle definitions to check that I have measured an </a:t>
                          </a:r>
                          <a:r>
                            <a:rPr kumimoji="0" lang="en-GB" sz="1200" b="1"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obtuse</a:t>
                          </a:r>
                          <a:r>
                            <a:rPr kumimoji="0" lang="en-GB" sz="12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 or </a:t>
                          </a:r>
                          <a:r>
                            <a:rPr kumimoji="0" lang="en-GB" sz="1200" b="1"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acute</a:t>
                          </a:r>
                          <a:r>
                            <a:rPr kumimoji="0" lang="en-GB" sz="12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 angle correctly.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1" u="none" kern="1200" baseline="0" dirty="0">
                              <a:solidFill>
                                <a:schemeClr val="tx1"/>
                              </a:solidFill>
                              <a:latin typeface="+mn-lt"/>
                              <a:ea typeface="+mn-ea"/>
                              <a:cs typeface="Arial" pitchFamily="34" charset="0"/>
                            </a:rPr>
                            <a:t>HM 458, 459</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endParaRPr>
                        </a:p>
                      </a:txBody>
                      <a:tcPr marL="68580" marR="68580" marT="34277" marB="34277">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baseline="0" dirty="0">
                              <a:solidFill>
                                <a:schemeClr val="tx1"/>
                              </a:solidFill>
                              <a:latin typeface="+mn-lt"/>
                            </a:rPr>
                            <a:t>Sb) </a:t>
                          </a:r>
                          <a:r>
                            <a:rPr kumimoji="0" lang="en-GB" sz="12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I can use my knowledge of the</a:t>
                          </a:r>
                          <a:r>
                            <a:rPr kumimoji="0" lang="en-GB" sz="1200" b="1"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 sum </a:t>
                          </a:r>
                          <a:r>
                            <a:rPr kumimoji="0" lang="en-GB" sz="12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of the angles around a point and / or the </a:t>
                          </a:r>
                          <a:r>
                            <a:rPr kumimoji="0" lang="en-GB" sz="1200" b="1"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sum</a:t>
                          </a:r>
                          <a:r>
                            <a:rPr kumimoji="0" lang="en-GB" sz="12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 of the angles on a line, to measure and draw </a:t>
                          </a:r>
                          <a:r>
                            <a:rPr kumimoji="0" lang="en-GB" sz="1200" b="1"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reflex angles </a:t>
                          </a:r>
                          <a:r>
                            <a:rPr kumimoji="0" lang="en-GB" sz="12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using a 180</a:t>
                          </a:r>
                          <a14:m>
                            <m:oMath xmlns:m="http://schemas.openxmlformats.org/officeDocument/2006/math">
                              <m:r>
                                <a:rPr kumimoji="0" lang="en-GB" sz="12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cs typeface="Arial" panose="020B0604020202020204" pitchFamily="34" charset="0"/>
                                </a:rPr>
                                <m:t>°</m:t>
                              </m:r>
                            </m:oMath>
                          </a14:m>
                          <a:r>
                            <a:rPr kumimoji="0" lang="en-GB" sz="12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 protractor.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chemeClr val="tx1"/>
                            </a:solidFill>
                            <a:effectLst/>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u="none" kern="1200" dirty="0">
                              <a:solidFill>
                                <a:schemeClr val="tx1"/>
                              </a:solidFill>
                              <a:latin typeface="+mn-lt"/>
                              <a:ea typeface="+mn-ea"/>
                              <a:cs typeface="+mn-cs"/>
                            </a:rPr>
                            <a:t>HM 460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u="none" baseline="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u="none" baseline="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u="none" baseline="0" dirty="0">
                            <a:solidFill>
                              <a:schemeClr val="tx1"/>
                            </a:solidFill>
                            <a:latin typeface="+mn-lt"/>
                          </a:endParaRPr>
                        </a:p>
                      </a:txBody>
                      <a:tcPr marL="68580" marR="68580" marT="34277" marB="34277">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mn-lt"/>
                              <a:ea typeface="+mn-ea"/>
                              <a:cs typeface="Arial" pitchFamily="34" charset="0"/>
                            </a:rPr>
                            <a:t>Sc)</a:t>
                          </a:r>
                          <a:r>
                            <a:rPr lang="en-GB" sz="1200" b="0" i="1" u="none" kern="1200" dirty="0">
                              <a:solidFill>
                                <a:schemeClr val="tx1"/>
                              </a:solidFill>
                              <a:latin typeface="+mn-lt"/>
                              <a:ea typeface="+mn-ea"/>
                              <a:cs typeface="+mn-cs"/>
                            </a:rPr>
                            <a:t> </a:t>
                          </a:r>
                          <a:r>
                            <a:rPr lang="en-GB" sz="1200" b="0" kern="1200" dirty="0">
                              <a:solidFill>
                                <a:schemeClr val="tx1"/>
                              </a:solidFill>
                              <a:latin typeface="+mn-lt"/>
                              <a:ea typeface="+mn-ea"/>
                              <a:cs typeface="Arial" pitchFamily="34" charset="0"/>
                            </a:rPr>
                            <a:t>I can solve multi-step problems involving the </a:t>
                          </a:r>
                          <a:r>
                            <a:rPr lang="en-GB" sz="1200" b="1" kern="1200" baseline="0" dirty="0">
                              <a:solidFill>
                                <a:schemeClr val="tx1"/>
                              </a:solidFill>
                              <a:latin typeface="+mn-lt"/>
                              <a:ea typeface="+mn-ea"/>
                              <a:cs typeface="+mn-cs"/>
                            </a:rPr>
                            <a:t>interior and exterior </a:t>
                          </a:r>
                          <a:r>
                            <a:rPr lang="en-GB" sz="1200" b="0" kern="1200" baseline="0" dirty="0">
                              <a:solidFill>
                                <a:schemeClr val="tx1"/>
                              </a:solidFill>
                              <a:latin typeface="+mn-lt"/>
                              <a:ea typeface="+mn-ea"/>
                              <a:cs typeface="+mn-cs"/>
                            </a:rPr>
                            <a:t>angles of triangle and quadrilaterals.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1" u="none" kern="1200" dirty="0">
                              <a:solidFill>
                                <a:schemeClr val="tx1"/>
                              </a:solidFill>
                              <a:latin typeface="+mn-lt"/>
                              <a:ea typeface="+mn-ea"/>
                              <a:cs typeface="Arial" pitchFamily="34" charset="0"/>
                            </a:rPr>
                            <a:t>HM 484, 485, 486, 487, 485, 560</a:t>
                          </a:r>
                          <a:endParaRPr lang="en-GB" sz="1200" b="1" i="1" u="none" dirty="0">
                            <a:solidFill>
                              <a:schemeClr val="tx1"/>
                            </a:solidFill>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effectLst/>
                            <a:latin typeface="+mn-lt"/>
                            <a:ea typeface="+mn-ea"/>
                            <a:cs typeface="+mn-cs"/>
                          </a:endParaRPr>
                        </a:p>
                      </a:txBody>
                      <a:tcPr marL="68580" marR="68580" marT="34277" marB="34277">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Sd) </a:t>
                          </a:r>
                          <a:r>
                            <a:rPr lang="en-GB" sz="1200" b="0" kern="1200" dirty="0">
                              <a:solidFill>
                                <a:schemeClr val="tx1"/>
                              </a:solidFill>
                              <a:latin typeface="+mn-lt"/>
                              <a:ea typeface="+mn-ea"/>
                              <a:cs typeface="+mn-cs"/>
                            </a:rPr>
                            <a:t>I can solve multi-step problems involving missing </a:t>
                          </a:r>
                          <a:r>
                            <a:rPr lang="en-GB" sz="1200" b="1" kern="1200" dirty="0">
                              <a:solidFill>
                                <a:schemeClr val="tx1"/>
                              </a:solidFill>
                              <a:latin typeface="+mn-lt"/>
                              <a:ea typeface="+mn-ea"/>
                              <a:cs typeface="+mn-cs"/>
                            </a:rPr>
                            <a:t>interior</a:t>
                          </a:r>
                          <a:r>
                            <a:rPr lang="en-GB" sz="1200" b="0" kern="1200" dirty="0">
                              <a:solidFill>
                                <a:schemeClr val="tx1"/>
                              </a:solidFill>
                              <a:latin typeface="+mn-lt"/>
                              <a:ea typeface="+mn-ea"/>
                              <a:cs typeface="+mn-cs"/>
                            </a:rPr>
                            <a:t> and </a:t>
                          </a:r>
                          <a:r>
                            <a:rPr lang="en-GB" sz="1200" b="1" kern="1200" dirty="0">
                              <a:solidFill>
                                <a:schemeClr val="tx1"/>
                              </a:solidFill>
                              <a:latin typeface="+mn-lt"/>
                              <a:ea typeface="+mn-ea"/>
                              <a:cs typeface="+mn-cs"/>
                            </a:rPr>
                            <a:t>exterior</a:t>
                          </a:r>
                          <a:r>
                            <a:rPr lang="en-GB" sz="1200" b="0" kern="1200" dirty="0">
                              <a:solidFill>
                                <a:schemeClr val="tx1"/>
                              </a:solidFill>
                              <a:latin typeface="+mn-lt"/>
                              <a:ea typeface="+mn-ea"/>
                              <a:cs typeface="+mn-cs"/>
                            </a:rPr>
                            <a:t> angles of </a:t>
                          </a:r>
                          <a:r>
                            <a:rPr lang="en-GB" sz="1200" b="1" kern="1200" dirty="0">
                              <a:solidFill>
                                <a:schemeClr val="tx1"/>
                              </a:solidFill>
                              <a:latin typeface="+mn-lt"/>
                              <a:ea typeface="+mn-ea"/>
                              <a:cs typeface="+mn-cs"/>
                            </a:rPr>
                            <a:t>regular</a:t>
                          </a:r>
                          <a:r>
                            <a:rPr lang="en-GB" sz="1200" b="0" kern="1200" dirty="0">
                              <a:solidFill>
                                <a:schemeClr val="tx1"/>
                              </a:solidFill>
                              <a:latin typeface="+mn-lt"/>
                              <a:ea typeface="+mn-ea"/>
                              <a:cs typeface="+mn-cs"/>
                            </a:rPr>
                            <a:t> and </a:t>
                          </a:r>
                          <a:r>
                            <a:rPr lang="en-GB" sz="1200" b="1" kern="1200" dirty="0">
                              <a:solidFill>
                                <a:schemeClr val="tx1"/>
                              </a:solidFill>
                              <a:latin typeface="+mn-lt"/>
                              <a:ea typeface="+mn-ea"/>
                              <a:cs typeface="+mn-cs"/>
                            </a:rPr>
                            <a:t>irregular</a:t>
                          </a:r>
                          <a:r>
                            <a:rPr lang="en-GB" sz="1200" b="0" kern="1200" dirty="0">
                              <a:solidFill>
                                <a:schemeClr val="tx1"/>
                              </a:solidFill>
                              <a:latin typeface="+mn-lt"/>
                              <a:ea typeface="+mn-ea"/>
                              <a:cs typeface="+mn-cs"/>
                            </a:rPr>
                            <a:t> polygons.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u="none" kern="1200" baseline="0" dirty="0">
                              <a:solidFill>
                                <a:schemeClr val="tx1"/>
                              </a:solidFill>
                              <a:latin typeface="+mn-lt"/>
                              <a:ea typeface="+mn-ea"/>
                              <a:cs typeface="+mn-cs"/>
                            </a:rPr>
                            <a:t>HM 561, 562, 563, 564, 565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1" u="non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Se) </a:t>
                          </a:r>
                          <a:r>
                            <a:rPr lang="en-GB" sz="1200" b="0" kern="1200" dirty="0">
                              <a:solidFill>
                                <a:schemeClr val="tx1"/>
                              </a:solidFill>
                              <a:latin typeface="+mn-lt"/>
                              <a:ea typeface="+mn-ea"/>
                              <a:cs typeface="+mn-cs"/>
                            </a:rPr>
                            <a:t>I can solve multi-step problems involving </a:t>
                          </a:r>
                          <a:r>
                            <a:rPr lang="en-GB" sz="1200" b="1" i="0" kern="1200" dirty="0">
                              <a:solidFill>
                                <a:schemeClr val="tx1"/>
                              </a:solidFill>
                              <a:latin typeface="+mn-lt"/>
                              <a:ea typeface="+mn-ea"/>
                              <a:cs typeface="Calibri" pitchFamily="34" charset="0"/>
                            </a:rPr>
                            <a:t>alternate,</a:t>
                          </a:r>
                          <a:r>
                            <a:rPr lang="en-GB" sz="1200" i="0" kern="1200" dirty="0">
                              <a:solidFill>
                                <a:schemeClr val="tx1"/>
                              </a:solidFill>
                              <a:latin typeface="+mn-lt"/>
                              <a:ea typeface="+mn-ea"/>
                              <a:cs typeface="Calibri" pitchFamily="34" charset="0"/>
                            </a:rPr>
                            <a:t> </a:t>
                          </a:r>
                          <a:r>
                            <a:rPr lang="en-GB" sz="1200" b="1" i="0" kern="1200" dirty="0">
                              <a:solidFill>
                                <a:schemeClr val="tx1"/>
                              </a:solidFill>
                              <a:latin typeface="+mn-lt"/>
                              <a:ea typeface="+mn-ea"/>
                              <a:cs typeface="Calibri" pitchFamily="34" charset="0"/>
                            </a:rPr>
                            <a:t>corresponding, vertically opposite and co-interior</a:t>
                          </a:r>
                          <a:r>
                            <a:rPr lang="en-GB" sz="1200" i="0" kern="1200" dirty="0">
                              <a:solidFill>
                                <a:schemeClr val="tx1"/>
                              </a:solidFill>
                              <a:latin typeface="+mn-lt"/>
                              <a:ea typeface="+mn-ea"/>
                              <a:cs typeface="Calibri" pitchFamily="34" charset="0"/>
                            </a:rPr>
                            <a:t> angles on parallel lines.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kern="1200" dirty="0">
                            <a:solidFill>
                              <a:schemeClr val="tx1"/>
                            </a:solidFill>
                            <a:latin typeface="+mn-lt"/>
                            <a:ea typeface="+mn-ea"/>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u="none" kern="1200" dirty="0">
                              <a:solidFill>
                                <a:schemeClr val="tx1"/>
                              </a:solidFill>
                              <a:latin typeface="+mn-lt"/>
                              <a:ea typeface="+mn-ea"/>
                              <a:cs typeface="Calibri" pitchFamily="34" charset="0"/>
                            </a:rPr>
                            <a:t>HM 480, 481, 482, 483, 488, 489, 490, 491,</a:t>
                          </a:r>
                          <a:r>
                            <a:rPr lang="en-GB" sz="1200" b="1" i="1" u="none" kern="1200" baseline="0" dirty="0">
                              <a:solidFill>
                                <a:schemeClr val="tx1"/>
                              </a:solidFill>
                              <a:latin typeface="+mn-lt"/>
                              <a:ea typeface="+mn-ea"/>
                              <a:cs typeface="Calibri" pitchFamily="34" charset="0"/>
                            </a:rPr>
                            <a:t> </a:t>
                          </a:r>
                          <a:endParaRPr lang="en-GB" sz="1200" b="1" i="1" u="none" kern="1200" dirty="0">
                            <a:solidFill>
                              <a:schemeClr val="tx1"/>
                            </a:solidFill>
                            <a:latin typeface="+mn-lt"/>
                            <a:ea typeface="+mn-ea"/>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effectLst/>
                            <a:latin typeface="+mn-lt"/>
                            <a:ea typeface="+mn-ea"/>
                            <a:cs typeface="+mn-cs"/>
                          </a:endParaRPr>
                        </a:p>
                      </a:txBody>
                      <a:tcPr marL="68580" marR="68580" marT="34277" marB="34277">
                        <a:noFill/>
                      </a:tcPr>
                    </a:tc>
                    <a:extLst>
                      <a:ext uri="{0D108BD9-81ED-4DB2-BD59-A6C34878D82A}">
                        <a16:rowId xmlns:a16="http://schemas.microsoft.com/office/drawing/2014/main" val="10005"/>
                      </a:ext>
                    </a:extLst>
                  </a:tr>
                </a:tbl>
              </a:graphicData>
            </a:graphic>
          </p:graphicFrame>
        </mc:Choice>
        <mc:Fallback xmlns="">
          <p:graphicFrame>
            <p:nvGraphicFramePr>
              <p:cNvPr id="4" name="Table 3">
                <a:extLst>
                  <a:ext uri="{FF2B5EF4-FFF2-40B4-BE49-F238E27FC236}">
                    <a16:creationId xmlns:a16="http://schemas.microsoft.com/office/drawing/2014/main" id="{C48FD84B-D2B5-4A1A-BB87-09B72B5E71EC}"/>
                  </a:ext>
                </a:extLst>
              </p:cNvPr>
              <p:cNvGraphicFramePr>
                <a:graphicFrameLocks noGrp="1"/>
              </p:cNvGraphicFramePr>
              <p:nvPr>
                <p:extLst>
                  <p:ext uri="{D42A27DB-BD31-4B8C-83A1-F6EECF244321}">
                    <p14:modId xmlns:p14="http://schemas.microsoft.com/office/powerpoint/2010/main" val="1135680647"/>
                  </p:ext>
                </p:extLst>
              </p:nvPr>
            </p:nvGraphicFramePr>
            <p:xfrm>
              <a:off x="14146" y="0"/>
              <a:ext cx="9129852" cy="6858000"/>
            </p:xfrm>
            <a:graphic>
              <a:graphicData uri="http://schemas.openxmlformats.org/drawingml/2006/table">
                <a:tbl>
                  <a:tblPr firstRow="1" bandRow="1">
                    <a:tableStyleId>{5940675A-B579-460E-94D1-54222C63F5DA}</a:tableStyleId>
                  </a:tblPr>
                  <a:tblGrid>
                    <a:gridCol w="803888">
                      <a:extLst>
                        <a:ext uri="{9D8B030D-6E8A-4147-A177-3AD203B41FA5}">
                          <a16:colId xmlns:a16="http://schemas.microsoft.com/office/drawing/2014/main" val="20000"/>
                        </a:ext>
                      </a:extLst>
                    </a:gridCol>
                    <a:gridCol w="2081491">
                      <a:extLst>
                        <a:ext uri="{9D8B030D-6E8A-4147-A177-3AD203B41FA5}">
                          <a16:colId xmlns:a16="http://schemas.microsoft.com/office/drawing/2014/main" val="20001"/>
                        </a:ext>
                      </a:extLst>
                    </a:gridCol>
                    <a:gridCol w="2081491">
                      <a:extLst>
                        <a:ext uri="{9D8B030D-6E8A-4147-A177-3AD203B41FA5}">
                          <a16:colId xmlns:a16="http://schemas.microsoft.com/office/drawing/2014/main" val="20002"/>
                        </a:ext>
                      </a:extLst>
                    </a:gridCol>
                    <a:gridCol w="2081491">
                      <a:extLst>
                        <a:ext uri="{9D8B030D-6E8A-4147-A177-3AD203B41FA5}">
                          <a16:colId xmlns:a16="http://schemas.microsoft.com/office/drawing/2014/main" val="20004"/>
                        </a:ext>
                      </a:extLst>
                    </a:gridCol>
                    <a:gridCol w="2081491">
                      <a:extLst>
                        <a:ext uri="{9D8B030D-6E8A-4147-A177-3AD203B41FA5}">
                          <a16:colId xmlns:a16="http://schemas.microsoft.com/office/drawing/2014/main" val="20005"/>
                        </a:ext>
                      </a:extLst>
                    </a:gridCol>
                  </a:tblGrid>
                  <a:tr h="89476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Year 7 </a:t>
                          </a:r>
                          <a:r>
                            <a:rPr lang="en-GB" sz="2000" b="1" dirty="0"/>
                            <a:t>Skills</a:t>
                          </a:r>
                          <a:r>
                            <a:rPr lang="en-GB" sz="2000" dirty="0"/>
                            <a:t> Progress Map  –Angles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tx1"/>
                              </a:solidFill>
                              <a:effectLst/>
                              <a:latin typeface="+mn-lt"/>
                              <a:ea typeface="+mn-ea"/>
                              <a:cs typeface="+mn-cs"/>
                            </a:rPr>
                            <a:t>Reasoning</a:t>
                          </a:r>
                          <a:r>
                            <a:rPr lang="en-GB" sz="1800" b="1" kern="1200" dirty="0">
                              <a:solidFill>
                                <a:schemeClr val="tx1"/>
                              </a:solidFill>
                              <a:effectLst/>
                              <a:latin typeface="+mn-lt"/>
                              <a:ea typeface="+mn-ea"/>
                              <a:cs typeface="+mn-cs"/>
                            </a:rPr>
                            <a:t> – Prove</a:t>
                          </a:r>
                          <a:endParaRPr lang="en-GB" sz="1600" b="1" dirty="0"/>
                        </a:p>
                      </a:txBody>
                      <a:tcPr marL="68580" marR="68580" marT="34277" marB="34277" vert="vert270"/>
                    </a:tc>
                    <a:tc>
                      <a:txBody>
                        <a:bodyPr/>
                        <a:lstStyle/>
                        <a:p>
                          <a:pPr algn="ctr"/>
                          <a:r>
                            <a:rPr lang="en-GB" sz="1800" b="1" dirty="0">
                              <a:solidFill>
                                <a:schemeClr val="tx1"/>
                              </a:solidFill>
                            </a:rPr>
                            <a:t>Foundation</a:t>
                          </a:r>
                        </a:p>
                      </a:txBody>
                      <a:tcPr marL="68580" marR="68580" marT="34277" marB="34277">
                        <a:solidFill>
                          <a:srgbClr val="FF0000"/>
                        </a:solidFill>
                      </a:tcPr>
                    </a:tc>
                    <a:tc>
                      <a:txBody>
                        <a:bodyPr/>
                        <a:lstStyle/>
                        <a:p>
                          <a:pPr algn="ctr"/>
                          <a:r>
                            <a:rPr lang="en-GB" sz="1800" b="1" dirty="0">
                              <a:solidFill>
                                <a:schemeClr val="tx1"/>
                              </a:solidFill>
                            </a:rPr>
                            <a:t>Develop</a:t>
                          </a:r>
                        </a:p>
                      </a:txBody>
                      <a:tcPr marL="68580" marR="68580" marT="34277" marB="34277">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tx1"/>
                              </a:solidFill>
                            </a:rPr>
                            <a:t>Secure</a:t>
                          </a:r>
                        </a:p>
                      </a:txBody>
                      <a:tcPr marL="68580" marR="68580" marT="34277" marB="34277">
                        <a:solidFill>
                          <a:srgbClr val="92D050"/>
                        </a:solidFill>
                      </a:tcPr>
                    </a:tc>
                    <a:tc>
                      <a:txBody>
                        <a:bodyPr/>
                        <a:lstStyle/>
                        <a:p>
                          <a:pPr algn="ctr"/>
                          <a:r>
                            <a:rPr lang="en-GB" sz="1800" b="1" dirty="0">
                              <a:solidFill>
                                <a:schemeClr val="tx1"/>
                              </a:solidFill>
                            </a:rPr>
                            <a:t>Expert</a:t>
                          </a:r>
                        </a:p>
                      </a:txBody>
                      <a:tcPr marL="68580" marR="68580" marT="34277" marB="34277">
                        <a:solidFill>
                          <a:schemeClr val="accent1"/>
                        </a:solidFill>
                      </a:tcPr>
                    </a:tc>
                    <a:extLst>
                      <a:ext uri="{0D108BD9-81ED-4DB2-BD59-A6C34878D82A}">
                        <a16:rowId xmlns:a16="http://schemas.microsoft.com/office/drawing/2014/main" val="10000"/>
                      </a:ext>
                    </a:extLst>
                  </a:tr>
                  <a:tr h="596323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Year 7 </a:t>
                          </a:r>
                          <a:r>
                            <a:rPr lang="en-GB" sz="1600" b="1" dirty="0"/>
                            <a:t>Knowledge</a:t>
                          </a:r>
                          <a:r>
                            <a:rPr lang="en-GB" sz="1600" dirty="0"/>
                            <a:t> Progress Map  – Number Line and Place Value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effectLst/>
                              <a:latin typeface="+mn-lt"/>
                              <a:ea typeface="+mn-ea"/>
                              <a:cs typeface="+mn-cs"/>
                            </a:rPr>
                            <a:t>Reasoning</a:t>
                          </a:r>
                          <a:r>
                            <a:rPr lang="en-GB" sz="1600" b="1" kern="1200" dirty="0">
                              <a:solidFill>
                                <a:schemeClr val="tx1"/>
                              </a:solidFill>
                              <a:effectLst/>
                              <a:latin typeface="+mn-lt"/>
                              <a:ea typeface="+mn-ea"/>
                              <a:cs typeface="+mn-cs"/>
                            </a:rPr>
                            <a:t> - Explore; Find examples and counter-examples</a:t>
                          </a:r>
                          <a:endParaRPr lang="en-GB" sz="1600" dirty="0"/>
                        </a:p>
                        <a:p>
                          <a:pPr algn="ctr"/>
                          <a:endParaRPr lang="en-GB" sz="1500" b="1" dirty="0"/>
                        </a:p>
                      </a:txBody>
                      <a:tcPr marL="68580" marR="68580" marT="34277" marB="34277" vert="vert270"/>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Sa) I can identify errors made when measuring </a:t>
                          </a:r>
                          <a:r>
                            <a:rPr kumimoji="0" lang="en-GB" sz="1200" b="1"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obtuse</a:t>
                          </a:r>
                          <a:r>
                            <a:rPr kumimoji="0" lang="en-GB" sz="12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 and </a:t>
                          </a:r>
                          <a:r>
                            <a:rPr kumimoji="0" lang="en-GB" sz="1200" b="1"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acute</a:t>
                          </a:r>
                          <a:r>
                            <a:rPr kumimoji="0" lang="en-GB" sz="12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 angles.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I can use my knowledge of angle definitions to check that I have measured an </a:t>
                          </a:r>
                          <a:r>
                            <a:rPr kumimoji="0" lang="en-GB" sz="1200" b="1"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obtuse</a:t>
                          </a:r>
                          <a:r>
                            <a:rPr kumimoji="0" lang="en-GB" sz="12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 or </a:t>
                          </a:r>
                          <a:r>
                            <a:rPr kumimoji="0" lang="en-GB" sz="1200" b="1"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acute</a:t>
                          </a:r>
                          <a:r>
                            <a:rPr kumimoji="0" lang="en-GB" sz="12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 angle correctly.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1" u="none" kern="1200" baseline="0" dirty="0">
                              <a:solidFill>
                                <a:schemeClr val="tx1"/>
                              </a:solidFill>
                              <a:latin typeface="+mn-lt"/>
                              <a:ea typeface="+mn-ea"/>
                              <a:cs typeface="Arial" pitchFamily="34" charset="0"/>
                            </a:rPr>
                            <a:t>HM 458, 459</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endParaRPr>
                        </a:p>
                      </a:txBody>
                      <a:tcPr marL="68580" marR="68580" marT="34277" marB="34277">
                        <a:noFill/>
                      </a:tcPr>
                    </a:tc>
                    <a:tc>
                      <a:txBody>
                        <a:bodyPr/>
                        <a:lstStyle/>
                        <a:p>
                          <a:endParaRPr lang="en-US"/>
                        </a:p>
                      </a:txBody>
                      <a:tcPr marL="68580" marR="68580" marT="34277" marB="34277">
                        <a:blipFill>
                          <a:blip r:embed="rId2"/>
                          <a:stretch>
                            <a:fillRect l="-138596" t="-15746" r="-200585" b="-307"/>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mn-lt"/>
                              <a:ea typeface="+mn-ea"/>
                              <a:cs typeface="Arial" pitchFamily="34" charset="0"/>
                            </a:rPr>
                            <a:t>Sc)</a:t>
                          </a:r>
                          <a:r>
                            <a:rPr lang="en-GB" sz="1200" b="0" i="1" u="none" kern="1200" dirty="0">
                              <a:solidFill>
                                <a:schemeClr val="tx1"/>
                              </a:solidFill>
                              <a:latin typeface="+mn-lt"/>
                              <a:ea typeface="+mn-ea"/>
                              <a:cs typeface="+mn-cs"/>
                            </a:rPr>
                            <a:t> </a:t>
                          </a:r>
                          <a:r>
                            <a:rPr lang="en-GB" sz="1200" b="0" kern="1200" dirty="0">
                              <a:solidFill>
                                <a:schemeClr val="tx1"/>
                              </a:solidFill>
                              <a:latin typeface="+mn-lt"/>
                              <a:ea typeface="+mn-ea"/>
                              <a:cs typeface="Arial" pitchFamily="34" charset="0"/>
                            </a:rPr>
                            <a:t>I can solve multi-step problems involving the </a:t>
                          </a:r>
                          <a:r>
                            <a:rPr lang="en-GB" sz="1200" b="1" kern="1200" baseline="0" dirty="0">
                              <a:solidFill>
                                <a:schemeClr val="tx1"/>
                              </a:solidFill>
                              <a:latin typeface="+mn-lt"/>
                              <a:ea typeface="+mn-ea"/>
                              <a:cs typeface="+mn-cs"/>
                            </a:rPr>
                            <a:t>interior and exterior </a:t>
                          </a:r>
                          <a:r>
                            <a:rPr lang="en-GB" sz="1200" b="0" kern="1200" baseline="0" dirty="0">
                              <a:solidFill>
                                <a:schemeClr val="tx1"/>
                              </a:solidFill>
                              <a:latin typeface="+mn-lt"/>
                              <a:ea typeface="+mn-ea"/>
                              <a:cs typeface="+mn-cs"/>
                            </a:rPr>
                            <a:t>angles of triangle and quadrilaterals.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1" u="none" kern="1200" dirty="0">
                              <a:solidFill>
                                <a:schemeClr val="tx1"/>
                              </a:solidFill>
                              <a:latin typeface="+mn-lt"/>
                              <a:ea typeface="+mn-ea"/>
                              <a:cs typeface="Arial" pitchFamily="34" charset="0"/>
                            </a:rPr>
                            <a:t>HM 484, 485, 486, 487, 485, 560</a:t>
                          </a:r>
                          <a:endParaRPr lang="en-GB" sz="1200" b="1" i="1" u="none" dirty="0">
                            <a:solidFill>
                              <a:schemeClr val="tx1"/>
                            </a:solidFill>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effectLst/>
                            <a:latin typeface="+mn-lt"/>
                            <a:ea typeface="+mn-ea"/>
                            <a:cs typeface="+mn-cs"/>
                          </a:endParaRPr>
                        </a:p>
                      </a:txBody>
                      <a:tcPr marL="68580" marR="68580" marT="34277" marB="34277">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Sd) </a:t>
                          </a:r>
                          <a:r>
                            <a:rPr lang="en-GB" sz="1200" b="0" kern="1200" dirty="0">
                              <a:solidFill>
                                <a:schemeClr val="tx1"/>
                              </a:solidFill>
                              <a:latin typeface="+mn-lt"/>
                              <a:ea typeface="+mn-ea"/>
                              <a:cs typeface="+mn-cs"/>
                            </a:rPr>
                            <a:t>I can solve multi-step problems involving missing </a:t>
                          </a:r>
                          <a:r>
                            <a:rPr lang="en-GB" sz="1200" b="1" kern="1200" dirty="0">
                              <a:solidFill>
                                <a:schemeClr val="tx1"/>
                              </a:solidFill>
                              <a:latin typeface="+mn-lt"/>
                              <a:ea typeface="+mn-ea"/>
                              <a:cs typeface="+mn-cs"/>
                            </a:rPr>
                            <a:t>interior</a:t>
                          </a:r>
                          <a:r>
                            <a:rPr lang="en-GB" sz="1200" b="0" kern="1200" dirty="0">
                              <a:solidFill>
                                <a:schemeClr val="tx1"/>
                              </a:solidFill>
                              <a:latin typeface="+mn-lt"/>
                              <a:ea typeface="+mn-ea"/>
                              <a:cs typeface="+mn-cs"/>
                            </a:rPr>
                            <a:t> and </a:t>
                          </a:r>
                          <a:r>
                            <a:rPr lang="en-GB" sz="1200" b="1" kern="1200" dirty="0">
                              <a:solidFill>
                                <a:schemeClr val="tx1"/>
                              </a:solidFill>
                              <a:latin typeface="+mn-lt"/>
                              <a:ea typeface="+mn-ea"/>
                              <a:cs typeface="+mn-cs"/>
                            </a:rPr>
                            <a:t>exterior</a:t>
                          </a:r>
                          <a:r>
                            <a:rPr lang="en-GB" sz="1200" b="0" kern="1200" dirty="0">
                              <a:solidFill>
                                <a:schemeClr val="tx1"/>
                              </a:solidFill>
                              <a:latin typeface="+mn-lt"/>
                              <a:ea typeface="+mn-ea"/>
                              <a:cs typeface="+mn-cs"/>
                            </a:rPr>
                            <a:t> angles of </a:t>
                          </a:r>
                          <a:r>
                            <a:rPr lang="en-GB" sz="1200" b="1" kern="1200" dirty="0">
                              <a:solidFill>
                                <a:schemeClr val="tx1"/>
                              </a:solidFill>
                              <a:latin typeface="+mn-lt"/>
                              <a:ea typeface="+mn-ea"/>
                              <a:cs typeface="+mn-cs"/>
                            </a:rPr>
                            <a:t>regular</a:t>
                          </a:r>
                          <a:r>
                            <a:rPr lang="en-GB" sz="1200" b="0" kern="1200" dirty="0">
                              <a:solidFill>
                                <a:schemeClr val="tx1"/>
                              </a:solidFill>
                              <a:latin typeface="+mn-lt"/>
                              <a:ea typeface="+mn-ea"/>
                              <a:cs typeface="+mn-cs"/>
                            </a:rPr>
                            <a:t> and </a:t>
                          </a:r>
                          <a:r>
                            <a:rPr lang="en-GB" sz="1200" b="1" kern="1200" dirty="0">
                              <a:solidFill>
                                <a:schemeClr val="tx1"/>
                              </a:solidFill>
                              <a:latin typeface="+mn-lt"/>
                              <a:ea typeface="+mn-ea"/>
                              <a:cs typeface="+mn-cs"/>
                            </a:rPr>
                            <a:t>irregular</a:t>
                          </a:r>
                          <a:r>
                            <a:rPr lang="en-GB" sz="1200" b="0" kern="1200" dirty="0">
                              <a:solidFill>
                                <a:schemeClr val="tx1"/>
                              </a:solidFill>
                              <a:latin typeface="+mn-lt"/>
                              <a:ea typeface="+mn-ea"/>
                              <a:cs typeface="+mn-cs"/>
                            </a:rPr>
                            <a:t> polygons.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u="none" kern="1200" baseline="0" dirty="0">
                              <a:solidFill>
                                <a:schemeClr val="tx1"/>
                              </a:solidFill>
                              <a:latin typeface="+mn-lt"/>
                              <a:ea typeface="+mn-ea"/>
                              <a:cs typeface="+mn-cs"/>
                            </a:rPr>
                            <a:t>HM 561, 562, 563, 564, 565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1" u="non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Se) </a:t>
                          </a:r>
                          <a:r>
                            <a:rPr lang="en-GB" sz="1200" b="0" kern="1200" dirty="0">
                              <a:solidFill>
                                <a:schemeClr val="tx1"/>
                              </a:solidFill>
                              <a:latin typeface="+mn-lt"/>
                              <a:ea typeface="+mn-ea"/>
                              <a:cs typeface="+mn-cs"/>
                            </a:rPr>
                            <a:t>I can solve multi-step problems involving </a:t>
                          </a:r>
                          <a:r>
                            <a:rPr lang="en-GB" sz="1200" b="1" i="0" kern="1200" dirty="0">
                              <a:solidFill>
                                <a:schemeClr val="tx1"/>
                              </a:solidFill>
                              <a:latin typeface="+mn-lt"/>
                              <a:ea typeface="+mn-ea"/>
                              <a:cs typeface="Calibri" pitchFamily="34" charset="0"/>
                            </a:rPr>
                            <a:t>alternate,</a:t>
                          </a:r>
                          <a:r>
                            <a:rPr lang="en-GB" sz="1200" i="0" kern="1200" dirty="0">
                              <a:solidFill>
                                <a:schemeClr val="tx1"/>
                              </a:solidFill>
                              <a:latin typeface="+mn-lt"/>
                              <a:ea typeface="+mn-ea"/>
                              <a:cs typeface="Calibri" pitchFamily="34" charset="0"/>
                            </a:rPr>
                            <a:t> </a:t>
                          </a:r>
                          <a:r>
                            <a:rPr lang="en-GB" sz="1200" b="1" i="0" kern="1200" dirty="0">
                              <a:solidFill>
                                <a:schemeClr val="tx1"/>
                              </a:solidFill>
                              <a:latin typeface="+mn-lt"/>
                              <a:ea typeface="+mn-ea"/>
                              <a:cs typeface="Calibri" pitchFamily="34" charset="0"/>
                            </a:rPr>
                            <a:t>corresponding, vertically opposite and co-interior</a:t>
                          </a:r>
                          <a:r>
                            <a:rPr lang="en-GB" sz="1200" i="0" kern="1200" dirty="0">
                              <a:solidFill>
                                <a:schemeClr val="tx1"/>
                              </a:solidFill>
                              <a:latin typeface="+mn-lt"/>
                              <a:ea typeface="+mn-ea"/>
                              <a:cs typeface="Calibri" pitchFamily="34" charset="0"/>
                            </a:rPr>
                            <a:t> angles on parallel lines.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kern="1200" dirty="0">
                            <a:solidFill>
                              <a:schemeClr val="tx1"/>
                            </a:solidFill>
                            <a:latin typeface="+mn-lt"/>
                            <a:ea typeface="+mn-ea"/>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u="none" kern="1200" dirty="0">
                              <a:solidFill>
                                <a:schemeClr val="tx1"/>
                              </a:solidFill>
                              <a:latin typeface="+mn-lt"/>
                              <a:ea typeface="+mn-ea"/>
                              <a:cs typeface="Calibri" pitchFamily="34" charset="0"/>
                            </a:rPr>
                            <a:t>HM 480, 481, 482, 483, 488, 489, 490, 491,</a:t>
                          </a:r>
                          <a:r>
                            <a:rPr lang="en-GB" sz="1200" b="1" i="1" u="none" kern="1200" baseline="0" dirty="0">
                              <a:solidFill>
                                <a:schemeClr val="tx1"/>
                              </a:solidFill>
                              <a:latin typeface="+mn-lt"/>
                              <a:ea typeface="+mn-ea"/>
                              <a:cs typeface="Calibri" pitchFamily="34" charset="0"/>
                            </a:rPr>
                            <a:t> </a:t>
                          </a:r>
                          <a:endParaRPr lang="en-GB" sz="1200" b="1" i="1" u="none" kern="1200" dirty="0">
                            <a:solidFill>
                              <a:schemeClr val="tx1"/>
                            </a:solidFill>
                            <a:latin typeface="+mn-lt"/>
                            <a:ea typeface="+mn-ea"/>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effectLst/>
                            <a:latin typeface="+mn-lt"/>
                            <a:ea typeface="+mn-ea"/>
                            <a:cs typeface="+mn-cs"/>
                          </a:endParaRPr>
                        </a:p>
                      </a:txBody>
                      <a:tcPr marL="68580" marR="68580" marT="34277" marB="34277">
                        <a:noFill/>
                      </a:tcPr>
                    </a:tc>
                    <a:extLst>
                      <a:ext uri="{0D108BD9-81ED-4DB2-BD59-A6C34878D82A}">
                        <a16:rowId xmlns:a16="http://schemas.microsoft.com/office/drawing/2014/main" val="10005"/>
                      </a:ext>
                    </a:extLst>
                  </a:tr>
                </a:tbl>
              </a:graphicData>
            </a:graphic>
          </p:graphicFrame>
        </mc:Fallback>
      </mc:AlternateContent>
      <p:cxnSp>
        <p:nvCxnSpPr>
          <p:cNvPr id="6" name="Straight Arrow Connector 5">
            <a:extLst>
              <a:ext uri="{FF2B5EF4-FFF2-40B4-BE49-F238E27FC236}">
                <a16:creationId xmlns:a16="http://schemas.microsoft.com/office/drawing/2014/main" id="{BDB9BB36-5AFD-4D13-B1C8-AD6FB9FCA207}"/>
              </a:ext>
            </a:extLst>
          </p:cNvPr>
          <p:cNvCxnSpPr>
            <a:cxnSpLocks/>
          </p:cNvCxnSpPr>
          <p:nvPr/>
        </p:nvCxnSpPr>
        <p:spPr>
          <a:xfrm>
            <a:off x="1040859" y="535021"/>
            <a:ext cx="7845155" cy="0"/>
          </a:xfrm>
          <a:prstGeom prst="straightConnector1">
            <a:avLst/>
          </a:prstGeom>
          <a:ln w="793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6A57666-9433-4559-A476-9EC2DC4BF29C}"/>
              </a:ext>
            </a:extLst>
          </p:cNvPr>
          <p:cNvSpPr txBox="1"/>
          <p:nvPr/>
        </p:nvSpPr>
        <p:spPr>
          <a:xfrm>
            <a:off x="899592" y="2924946"/>
            <a:ext cx="1872208" cy="2769989"/>
          </a:xfrm>
          <a:prstGeom prst="rect">
            <a:avLst/>
          </a:prstGeom>
          <a:noFill/>
          <a:ln>
            <a:solidFill>
              <a:schemeClr val="accent1"/>
            </a:solidFill>
          </a:ln>
        </p:spPr>
        <p:txBody>
          <a:bodyPr wrap="square" rtlCol="0">
            <a:spAutoFit/>
          </a:bodyPr>
          <a:lstStyle/>
          <a:p>
            <a:r>
              <a:rPr lang="en-GB" sz="1200" b="1" u="sng" dirty="0"/>
              <a:t>Example</a:t>
            </a:r>
          </a:p>
          <a:p>
            <a:endParaRPr lang="en-GB" sz="1200" b="1" u="sng" dirty="0"/>
          </a:p>
          <a:p>
            <a:r>
              <a:rPr lang="en-US" sz="1200" dirty="0"/>
              <a:t>Ms Hindle has been asked to draw a 150° angle.</a:t>
            </a:r>
          </a:p>
          <a:p>
            <a:r>
              <a:rPr lang="en-US" sz="1200" dirty="0"/>
              <a:t>She has made a mistake. Explain what she has done wrong.</a:t>
            </a:r>
          </a:p>
          <a:p>
            <a:endParaRPr lang="en-US" sz="1200" dirty="0"/>
          </a:p>
          <a:p>
            <a:endParaRPr lang="en-US" sz="1200" b="1" u="sng" dirty="0"/>
          </a:p>
          <a:p>
            <a:endParaRPr lang="en-GB" sz="1200" b="1" u="sng" dirty="0"/>
          </a:p>
          <a:p>
            <a:endParaRPr lang="en-GB" dirty="0"/>
          </a:p>
          <a:p>
            <a:endParaRPr lang="en-GB" dirty="0"/>
          </a:p>
          <a:p>
            <a:endParaRPr lang="en-GB" dirty="0"/>
          </a:p>
        </p:txBody>
      </p:sp>
      <p:sp>
        <p:nvSpPr>
          <p:cNvPr id="9" name="TextBox 8">
            <a:extLst>
              <a:ext uri="{FF2B5EF4-FFF2-40B4-BE49-F238E27FC236}">
                <a16:creationId xmlns:a16="http://schemas.microsoft.com/office/drawing/2014/main" id="{1F9B690D-C3E6-4ACE-88DD-A3541142559F}"/>
              </a:ext>
            </a:extLst>
          </p:cNvPr>
          <p:cNvSpPr txBox="1"/>
          <p:nvPr/>
        </p:nvSpPr>
        <p:spPr>
          <a:xfrm>
            <a:off x="5012253" y="2386147"/>
            <a:ext cx="1922426" cy="1569660"/>
          </a:xfrm>
          <a:prstGeom prst="rect">
            <a:avLst/>
          </a:prstGeom>
          <a:noFill/>
          <a:ln>
            <a:solidFill>
              <a:schemeClr val="accent1"/>
            </a:solidFill>
          </a:ln>
        </p:spPr>
        <p:txBody>
          <a:bodyPr wrap="square" rtlCol="0">
            <a:spAutoFit/>
          </a:bodyPr>
          <a:lstStyle/>
          <a:p>
            <a:r>
              <a:rPr lang="en-GB" sz="1200" b="1" u="sng" dirty="0"/>
              <a:t>Example</a:t>
            </a:r>
          </a:p>
          <a:p>
            <a:r>
              <a:rPr lang="en-GB" sz="1200" dirty="0"/>
              <a:t>Calculate angle x.</a:t>
            </a:r>
          </a:p>
          <a:p>
            <a:endParaRPr lang="en-GB" sz="1200" dirty="0"/>
          </a:p>
          <a:p>
            <a:endParaRPr lang="en-GB" sz="1200" dirty="0"/>
          </a:p>
          <a:p>
            <a:endParaRPr lang="en-GB" sz="1200" dirty="0"/>
          </a:p>
          <a:p>
            <a:endParaRPr lang="en-GB" dirty="0"/>
          </a:p>
          <a:p>
            <a:endParaRPr lang="en-GB" dirty="0"/>
          </a:p>
        </p:txBody>
      </p:sp>
      <p:sp>
        <p:nvSpPr>
          <p:cNvPr id="10" name="TextBox 9">
            <a:extLst>
              <a:ext uri="{FF2B5EF4-FFF2-40B4-BE49-F238E27FC236}">
                <a16:creationId xmlns:a16="http://schemas.microsoft.com/office/drawing/2014/main" id="{C028F915-6CE0-45E3-8859-2C2526A845F3}"/>
              </a:ext>
            </a:extLst>
          </p:cNvPr>
          <p:cNvSpPr txBox="1"/>
          <p:nvPr/>
        </p:nvSpPr>
        <p:spPr>
          <a:xfrm>
            <a:off x="7089918" y="2118209"/>
            <a:ext cx="1898841" cy="1477328"/>
          </a:xfrm>
          <a:prstGeom prst="rect">
            <a:avLst/>
          </a:prstGeom>
          <a:noFill/>
          <a:ln>
            <a:solidFill>
              <a:schemeClr val="accent1"/>
            </a:solidFill>
          </a:ln>
        </p:spPr>
        <p:txBody>
          <a:bodyPr wrap="square" rtlCol="0">
            <a:spAutoFit/>
          </a:bodyPr>
          <a:lstStyle/>
          <a:p>
            <a:r>
              <a:rPr lang="en-GB" sz="1200" b="1" u="sng" dirty="0"/>
              <a:t>Example</a:t>
            </a:r>
          </a:p>
          <a:p>
            <a:r>
              <a:rPr lang="en-GB" sz="1200" dirty="0"/>
              <a:t>Shown is a regular pentagon. Calculate angle y.</a:t>
            </a:r>
          </a:p>
          <a:p>
            <a:endParaRPr lang="en-GB" sz="1200" dirty="0"/>
          </a:p>
          <a:p>
            <a:endParaRPr lang="en-GB" sz="1200" dirty="0"/>
          </a:p>
          <a:p>
            <a:endParaRPr lang="en-GB" dirty="0"/>
          </a:p>
        </p:txBody>
      </p:sp>
      <p:sp>
        <p:nvSpPr>
          <p:cNvPr id="11" name="TextBox 10">
            <a:extLst>
              <a:ext uri="{FF2B5EF4-FFF2-40B4-BE49-F238E27FC236}">
                <a16:creationId xmlns:a16="http://schemas.microsoft.com/office/drawing/2014/main" id="{489E43CD-6ACC-4742-9C81-1969FFA0DD21}"/>
              </a:ext>
            </a:extLst>
          </p:cNvPr>
          <p:cNvSpPr txBox="1"/>
          <p:nvPr/>
        </p:nvSpPr>
        <p:spPr>
          <a:xfrm>
            <a:off x="7104063" y="5195531"/>
            <a:ext cx="1898841" cy="1569660"/>
          </a:xfrm>
          <a:prstGeom prst="rect">
            <a:avLst/>
          </a:prstGeom>
          <a:noFill/>
          <a:ln>
            <a:solidFill>
              <a:schemeClr val="accent1"/>
            </a:solidFill>
          </a:ln>
        </p:spPr>
        <p:txBody>
          <a:bodyPr wrap="square" rtlCol="0">
            <a:spAutoFit/>
          </a:bodyPr>
          <a:lstStyle/>
          <a:p>
            <a:r>
              <a:rPr lang="en-GB" sz="1200" b="1" u="sng" dirty="0"/>
              <a:t>Example</a:t>
            </a:r>
          </a:p>
          <a:p>
            <a:r>
              <a:rPr lang="en-GB" sz="1200" dirty="0"/>
              <a:t>Calculate the size of angle x.</a:t>
            </a:r>
          </a:p>
          <a:p>
            <a:endParaRPr lang="en-GB" sz="1200" dirty="0"/>
          </a:p>
          <a:p>
            <a:endParaRPr lang="en-GB" sz="1200" dirty="0"/>
          </a:p>
          <a:p>
            <a:endParaRPr lang="en-GB" dirty="0"/>
          </a:p>
          <a:p>
            <a:endParaRPr lang="en-GB" dirty="0"/>
          </a:p>
        </p:txBody>
      </p:sp>
      <p:pic>
        <p:nvPicPr>
          <p:cNvPr id="12" name="Picture 11">
            <a:extLst>
              <a:ext uri="{FF2B5EF4-FFF2-40B4-BE49-F238E27FC236}">
                <a16:creationId xmlns:a16="http://schemas.microsoft.com/office/drawing/2014/main" id="{FAFAB971-CCBA-4586-9607-FB320312141D}"/>
              </a:ext>
            </a:extLst>
          </p:cNvPr>
          <p:cNvPicPr>
            <a:picLocks noChangeAspect="1"/>
          </p:cNvPicPr>
          <p:nvPr/>
        </p:nvPicPr>
        <p:blipFill>
          <a:blip r:embed="rId3"/>
          <a:stretch>
            <a:fillRect/>
          </a:stretch>
        </p:blipFill>
        <p:spPr>
          <a:xfrm>
            <a:off x="1016851" y="4484390"/>
            <a:ext cx="1720659" cy="948363"/>
          </a:xfrm>
          <a:prstGeom prst="rect">
            <a:avLst/>
          </a:prstGeom>
        </p:spPr>
      </p:pic>
      <p:pic>
        <p:nvPicPr>
          <p:cNvPr id="13" name="Picture 12">
            <a:extLst>
              <a:ext uri="{FF2B5EF4-FFF2-40B4-BE49-F238E27FC236}">
                <a16:creationId xmlns:a16="http://schemas.microsoft.com/office/drawing/2014/main" id="{E5E82C36-1833-4373-A798-B0ADE8561EC1}"/>
              </a:ext>
            </a:extLst>
          </p:cNvPr>
          <p:cNvPicPr>
            <a:picLocks noChangeAspect="1"/>
          </p:cNvPicPr>
          <p:nvPr/>
        </p:nvPicPr>
        <p:blipFill>
          <a:blip r:embed="rId4"/>
          <a:stretch>
            <a:fillRect/>
          </a:stretch>
        </p:blipFill>
        <p:spPr>
          <a:xfrm>
            <a:off x="5180504" y="2875002"/>
            <a:ext cx="1392138" cy="991824"/>
          </a:xfrm>
          <a:prstGeom prst="rect">
            <a:avLst/>
          </a:prstGeom>
        </p:spPr>
      </p:pic>
      <p:pic>
        <p:nvPicPr>
          <p:cNvPr id="14" name="Picture 13">
            <a:extLst>
              <a:ext uri="{FF2B5EF4-FFF2-40B4-BE49-F238E27FC236}">
                <a16:creationId xmlns:a16="http://schemas.microsoft.com/office/drawing/2014/main" id="{7D8EBD4C-B7A6-424F-9142-E898BAFC925C}"/>
              </a:ext>
            </a:extLst>
          </p:cNvPr>
          <p:cNvPicPr>
            <a:picLocks noChangeAspect="1"/>
          </p:cNvPicPr>
          <p:nvPr/>
        </p:nvPicPr>
        <p:blipFill>
          <a:blip r:embed="rId5"/>
          <a:stretch>
            <a:fillRect/>
          </a:stretch>
        </p:blipFill>
        <p:spPr>
          <a:xfrm>
            <a:off x="7500832" y="2770972"/>
            <a:ext cx="854217" cy="717542"/>
          </a:xfrm>
          <a:prstGeom prst="rect">
            <a:avLst/>
          </a:prstGeom>
        </p:spPr>
      </p:pic>
      <p:pic>
        <p:nvPicPr>
          <p:cNvPr id="15" name="Picture 14">
            <a:extLst>
              <a:ext uri="{FF2B5EF4-FFF2-40B4-BE49-F238E27FC236}">
                <a16:creationId xmlns:a16="http://schemas.microsoft.com/office/drawing/2014/main" id="{8F84E10C-70D7-45E4-A18B-FEDCEB685FF2}"/>
              </a:ext>
            </a:extLst>
          </p:cNvPr>
          <p:cNvPicPr>
            <a:picLocks noChangeAspect="1"/>
          </p:cNvPicPr>
          <p:nvPr/>
        </p:nvPicPr>
        <p:blipFill>
          <a:blip r:embed="rId6"/>
          <a:stretch>
            <a:fillRect/>
          </a:stretch>
        </p:blipFill>
        <p:spPr>
          <a:xfrm>
            <a:off x="7296844" y="5760125"/>
            <a:ext cx="1513277" cy="928465"/>
          </a:xfrm>
          <a:prstGeom prst="rect">
            <a:avLst/>
          </a:prstGeom>
        </p:spPr>
      </p:pic>
      <p:sp>
        <p:nvSpPr>
          <p:cNvPr id="16" name="TextBox 15">
            <a:extLst>
              <a:ext uri="{FF2B5EF4-FFF2-40B4-BE49-F238E27FC236}">
                <a16:creationId xmlns:a16="http://schemas.microsoft.com/office/drawing/2014/main" id="{67EA0F6F-8DE2-4A48-9D3D-9D8D9BA87E95}"/>
              </a:ext>
            </a:extLst>
          </p:cNvPr>
          <p:cNvSpPr txBox="1"/>
          <p:nvPr/>
        </p:nvSpPr>
        <p:spPr>
          <a:xfrm>
            <a:off x="2940051" y="2579874"/>
            <a:ext cx="1943602" cy="2215991"/>
          </a:xfrm>
          <a:prstGeom prst="rect">
            <a:avLst/>
          </a:prstGeom>
          <a:noFill/>
          <a:ln>
            <a:solidFill>
              <a:schemeClr val="accent1"/>
            </a:solidFill>
          </a:ln>
        </p:spPr>
        <p:txBody>
          <a:bodyPr wrap="square" rtlCol="0">
            <a:spAutoFit/>
          </a:bodyPr>
          <a:lstStyle/>
          <a:p>
            <a:r>
              <a:rPr lang="en-GB" sz="1200" b="1" u="sng" dirty="0"/>
              <a:t>Example</a:t>
            </a:r>
          </a:p>
          <a:p>
            <a:r>
              <a:rPr lang="en-GB" sz="1200" dirty="0"/>
              <a:t>Using a protractor measure this angle. </a:t>
            </a:r>
          </a:p>
          <a:p>
            <a:r>
              <a:rPr lang="en-GB" sz="1200" dirty="0"/>
              <a:t>What type of angle is this?</a:t>
            </a:r>
          </a:p>
          <a:p>
            <a:endParaRPr lang="en-GB" sz="1200" dirty="0"/>
          </a:p>
          <a:p>
            <a:endParaRPr lang="en-GB" sz="1200" b="1" u="sng" dirty="0"/>
          </a:p>
          <a:p>
            <a:endParaRPr lang="en-GB" sz="1200" b="1" u="sng" dirty="0"/>
          </a:p>
          <a:p>
            <a:endParaRPr lang="en-GB" sz="1200" b="1" u="sng" dirty="0"/>
          </a:p>
          <a:p>
            <a:endParaRPr lang="en-GB" sz="1200" b="1" u="sng" dirty="0"/>
          </a:p>
          <a:p>
            <a:endParaRPr lang="en-GB" sz="1200" b="1" u="sng" dirty="0"/>
          </a:p>
          <a:p>
            <a:endParaRPr lang="en-GB" dirty="0"/>
          </a:p>
        </p:txBody>
      </p:sp>
      <p:pic>
        <p:nvPicPr>
          <p:cNvPr id="17" name="Picture 16">
            <a:extLst>
              <a:ext uri="{FF2B5EF4-FFF2-40B4-BE49-F238E27FC236}">
                <a16:creationId xmlns:a16="http://schemas.microsoft.com/office/drawing/2014/main" id="{09F9D3C9-AFDE-4155-B3B3-A3D69D96ECDD}"/>
              </a:ext>
            </a:extLst>
          </p:cNvPr>
          <p:cNvPicPr>
            <a:picLocks noChangeAspect="1"/>
          </p:cNvPicPr>
          <p:nvPr/>
        </p:nvPicPr>
        <p:blipFill rotWithShape="1">
          <a:blip r:embed="rId7"/>
          <a:srcRect l="35677" t="19473" r="6044" b="22034"/>
          <a:stretch/>
        </p:blipFill>
        <p:spPr>
          <a:xfrm>
            <a:off x="3122113" y="3442717"/>
            <a:ext cx="1123122" cy="1200416"/>
          </a:xfrm>
          <a:prstGeom prst="rect">
            <a:avLst/>
          </a:prstGeom>
        </p:spPr>
      </p:pic>
    </p:spTree>
    <p:extLst>
      <p:ext uri="{BB962C8B-B14F-4D97-AF65-F5344CB8AC3E}">
        <p14:creationId xmlns:p14="http://schemas.microsoft.com/office/powerpoint/2010/main" val="491916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84D457F5-98C4-4591-ADAA-01058B70E1E8}"/>
              </a:ext>
            </a:extLst>
          </p:cNvPr>
          <p:cNvSpPr txBox="1">
            <a:spLocks noChangeArrowheads="1"/>
          </p:cNvSpPr>
          <p:nvPr/>
        </p:nvSpPr>
        <p:spPr bwMode="auto">
          <a:xfrm>
            <a:off x="395288" y="2311400"/>
            <a:ext cx="813752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ct val="50000"/>
              </a:spcAft>
              <a:buFontTx/>
              <a:buNone/>
            </a:pPr>
            <a:r>
              <a:rPr lang="en-US" altLang="en-US" b="1"/>
              <a:t>Q What are you learning about today?</a:t>
            </a:r>
            <a:r>
              <a:rPr lang="en-US" altLang="en-US"/>
              <a:t> </a:t>
            </a:r>
          </a:p>
          <a:p>
            <a:pPr eaLnBrk="1" hangingPunct="1">
              <a:spcBef>
                <a:spcPct val="0"/>
              </a:spcBef>
              <a:spcAft>
                <a:spcPct val="50000"/>
              </a:spcAft>
              <a:buFontTx/>
              <a:buNone/>
            </a:pPr>
            <a:r>
              <a:rPr lang="en-US" altLang="en-US" b="1"/>
              <a:t>Q Where are you on your Learning Journey?</a:t>
            </a:r>
            <a:r>
              <a:rPr lang="en-US" altLang="en-US"/>
              <a:t> </a:t>
            </a:r>
          </a:p>
          <a:p>
            <a:pPr eaLnBrk="1" hangingPunct="1">
              <a:spcBef>
                <a:spcPct val="0"/>
              </a:spcBef>
              <a:spcAft>
                <a:spcPct val="50000"/>
              </a:spcAft>
              <a:buFontTx/>
              <a:buNone/>
            </a:pPr>
            <a:r>
              <a:rPr lang="en-US" altLang="en-US" b="1"/>
              <a:t>Q Where are you trying to get to on your Learning Journey?</a:t>
            </a:r>
            <a:r>
              <a:rPr lang="en-US" altLang="en-US"/>
              <a:t> </a:t>
            </a:r>
          </a:p>
          <a:p>
            <a:pPr eaLnBrk="1" hangingPunct="1">
              <a:spcBef>
                <a:spcPct val="0"/>
              </a:spcBef>
              <a:spcAft>
                <a:spcPct val="50000"/>
              </a:spcAft>
              <a:buFontTx/>
              <a:buNone/>
            </a:pPr>
            <a:r>
              <a:rPr lang="en-US" altLang="en-US" b="1"/>
              <a:t>Q How will you get there?</a:t>
            </a:r>
            <a:r>
              <a:rPr lang="en-US" altLang="en-US"/>
              <a:t> </a:t>
            </a:r>
          </a:p>
        </p:txBody>
      </p:sp>
      <p:pic>
        <p:nvPicPr>
          <p:cNvPr id="7171" name="Picture 5" descr="C:\Documents and Settings\teacher\Local Settings\Temporary Internet Files\Content.IE5\FSLZW01M\MC900434389[1].wmf">
            <a:extLst>
              <a:ext uri="{FF2B5EF4-FFF2-40B4-BE49-F238E27FC236}">
                <a16:creationId xmlns:a16="http://schemas.microsoft.com/office/drawing/2014/main" id="{D0546FF8-90B7-4989-B068-59EE8B1B83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4652963"/>
            <a:ext cx="120650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1">
            <a:extLst>
              <a:ext uri="{FF2B5EF4-FFF2-40B4-BE49-F238E27FC236}">
                <a16:creationId xmlns:a16="http://schemas.microsoft.com/office/drawing/2014/main" id="{5535611C-F878-4A23-9B83-345495F0C138}"/>
              </a:ext>
            </a:extLst>
          </p:cNvPr>
          <p:cNvSpPr txBox="1">
            <a:spLocks noChangeArrowheads="1"/>
          </p:cNvSpPr>
          <p:nvPr/>
        </p:nvSpPr>
        <p:spPr bwMode="auto">
          <a:xfrm>
            <a:off x="250825" y="188913"/>
            <a:ext cx="86423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a:t>When choosing their activity pupils should be encouraged to think about the following questions……</a:t>
            </a:r>
          </a:p>
        </p:txBody>
      </p:sp>
    </p:spTree>
    <p:custDataLst>
      <p:tags r:id="rId1"/>
    </p:custDataLst>
    <p:extLst>
      <p:ext uri="{BB962C8B-B14F-4D97-AF65-F5344CB8AC3E}">
        <p14:creationId xmlns:p14="http://schemas.microsoft.com/office/powerpoint/2010/main" val="644983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2931</TotalTime>
  <Words>2412</Words>
  <Application>Microsoft Office PowerPoint</Application>
  <PresentationFormat>On-screen Show (4:3)</PresentationFormat>
  <Paragraphs>472</Paragraphs>
  <Slides>38</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Cambria Math</vt:lpstr>
      <vt:lpstr>Comic Sans MS</vt:lpstr>
      <vt:lpstr>SassoonPrimaryInfant</vt:lpstr>
      <vt:lpstr>Segoe Print</vt:lpstr>
      <vt:lpstr>Times New Roman</vt:lpstr>
      <vt:lpstr>Office Theme</vt:lpstr>
      <vt:lpstr>Ensuring support and challenge for all students in mixed attainment classes.</vt:lpstr>
      <vt:lpstr>PowerPoint Presentation</vt:lpstr>
      <vt:lpstr>What are mixed attainment classes?</vt:lpstr>
      <vt:lpstr>PowerPoint Presentation</vt:lpstr>
      <vt:lpstr>PowerPoint Presentation</vt:lpstr>
      <vt:lpstr>PowerPoint Presentation</vt:lpstr>
      <vt:lpstr>PowerPoint Presentation</vt:lpstr>
      <vt:lpstr>PowerPoint Presentation</vt:lpstr>
      <vt:lpstr>PowerPoint Presentation</vt:lpstr>
      <vt:lpstr>Open Starters / Do Now </vt:lpstr>
      <vt:lpstr>Ask a question – make a comment starter activities.</vt:lpstr>
      <vt:lpstr>PowerPoint Presentation</vt:lpstr>
      <vt:lpstr>PowerPoint Presentation</vt:lpstr>
      <vt:lpstr>PowerPoint Presentation</vt:lpstr>
      <vt:lpstr>PowerPoint Presentation</vt:lpstr>
      <vt:lpstr>PowerPoint Presentation</vt:lpstr>
      <vt:lpstr>PowerPoint Presentation</vt:lpstr>
      <vt:lpstr>True or False? – Convince Me</vt:lpstr>
      <vt:lpstr>Which is the odd one out? You must give a reason for your answer.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Glyn Derw and Michaelston Federation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Zeb Friedman</dc:creator>
  <cp:lastModifiedBy>Helen Hindle</cp:lastModifiedBy>
  <cp:revision>177</cp:revision>
  <cp:lastPrinted>2022-07-01T16:01:06Z</cp:lastPrinted>
  <dcterms:created xsi:type="dcterms:W3CDTF">2015-09-20T13:21:49Z</dcterms:created>
  <dcterms:modified xsi:type="dcterms:W3CDTF">2022-07-04T19:05:17Z</dcterms:modified>
</cp:coreProperties>
</file>