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8" r:id="rId2"/>
    <p:sldId id="370" r:id="rId3"/>
    <p:sldId id="346" r:id="rId4"/>
    <p:sldId id="383" r:id="rId5"/>
    <p:sldId id="357" r:id="rId6"/>
    <p:sldId id="371" r:id="rId7"/>
    <p:sldId id="382" r:id="rId8"/>
    <p:sldId id="403" r:id="rId9"/>
    <p:sldId id="404" r:id="rId10"/>
    <p:sldId id="405" r:id="rId11"/>
    <p:sldId id="406" r:id="rId12"/>
    <p:sldId id="407" r:id="rId13"/>
    <p:sldId id="408" r:id="rId14"/>
    <p:sldId id="384" r:id="rId15"/>
    <p:sldId id="385" r:id="rId16"/>
    <p:sldId id="355" r:id="rId17"/>
    <p:sldId id="360" r:id="rId18"/>
    <p:sldId id="392" r:id="rId19"/>
    <p:sldId id="409" r:id="rId20"/>
    <p:sldId id="374" r:id="rId21"/>
    <p:sldId id="356" r:id="rId22"/>
    <p:sldId id="361" r:id="rId23"/>
    <p:sldId id="417" r:id="rId24"/>
    <p:sldId id="429" r:id="rId25"/>
    <p:sldId id="420" r:id="rId26"/>
    <p:sldId id="430" r:id="rId27"/>
    <p:sldId id="423" r:id="rId28"/>
    <p:sldId id="431" r:id="rId29"/>
    <p:sldId id="427" r:id="rId30"/>
    <p:sldId id="428" r:id="rId31"/>
    <p:sldId id="386" r:id="rId32"/>
    <p:sldId id="351" r:id="rId33"/>
    <p:sldId id="411" r:id="rId34"/>
    <p:sldId id="416" r:id="rId35"/>
    <p:sldId id="413" r:id="rId36"/>
    <p:sldId id="393" r:id="rId37"/>
    <p:sldId id="377" r:id="rId38"/>
    <p:sldId id="378" r:id="rId39"/>
    <p:sldId id="379" r:id="rId40"/>
    <p:sldId id="380" r:id="rId41"/>
    <p:sldId id="381" r:id="rId42"/>
    <p:sldId id="375" r:id="rId43"/>
    <p:sldId id="312" r:id="rId44"/>
    <p:sldId id="390" r:id="rId45"/>
    <p:sldId id="415" r:id="rId46"/>
    <p:sldId id="286" r:id="rId47"/>
  </p:sldIdLst>
  <p:sldSz cx="12192000" cy="6858000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32" autoAdjust="0"/>
  </p:normalViewPr>
  <p:slideViewPr>
    <p:cSldViewPr snapToGrid="0">
      <p:cViewPr varScale="1">
        <p:scale>
          <a:sx n="61" d="100"/>
          <a:sy n="61" d="100"/>
        </p:scale>
        <p:origin x="871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28FB-64CF-4504-9F9F-B4946CB0E535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B835-52F8-4C38-BAFC-35F74EE7F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8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8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low threshold should be low enough to enable all students to access the task and the High Threshold should be beyond the reach of any child to achieve independently.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All learning goals should involve elements of reasoning and problem solving.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3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5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F3FA6-03B6-4E20-8E09-0975C802BBA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1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3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5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7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00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1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22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this slide and the next slide onto a</a:t>
            </a:r>
            <a:r>
              <a:rPr lang="en-GB" baseline="0" dirty="0"/>
              <a:t> double sided sheet as pupils will be choosing one of these card sets to use.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0B81-67EB-4ED2-B12B-5CD39135AF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2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this slide and the previous</a:t>
            </a:r>
            <a:r>
              <a:rPr lang="en-GB" baseline="0" dirty="0"/>
              <a:t> </a:t>
            </a:r>
            <a:r>
              <a:rPr lang="en-GB" dirty="0"/>
              <a:t>slide onto a double sided sheet as pupils will be choosing one of these card sets to use.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0B81-67EB-4ED2-B12B-5CD39135AF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4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4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Setting a challenge question after marking an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51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122DE-6105-4B05-94EA-D3C63C1D11D5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0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858FC-33AF-4F04-97CA-C93A5093618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49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05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6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Differentiation by task should never be the assigning of different tasks to different children at the outset.</a:t>
            </a:r>
          </a:p>
          <a:p>
            <a:r>
              <a:rPr lang="en-GB" dirty="0"/>
              <a:t>Differentiation by task should involve students self selecting a level of task which will enable them to make progress.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6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the teaching assistant to support through questioning</a:t>
            </a:r>
          </a:p>
          <a:p>
            <a:r>
              <a:rPr lang="en-GB" dirty="0"/>
              <a:t>Avoid ‘learned helplessness.’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8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Encourage pupils to support one another</a:t>
            </a:r>
          </a:p>
          <a:p>
            <a:r>
              <a:rPr lang="en-GB" sz="1200" dirty="0"/>
              <a:t>Avoid explaining the full range of tasks / learning outcomes from the front.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0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B835-52F8-4C38-BAFC-35F74EE7F0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3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4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0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7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6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6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9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175F-919B-430C-903A-4DAC5742D167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3A28-5173-431B-BBD5-63A99F0D7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xedattainmentmaths.com/" TargetMode="External"/><Relationship Id="rId2" Type="http://schemas.openxmlformats.org/officeDocument/2006/relationships/hyperlink" Target="http://www.growthmindsetmath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quirymath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542" y="300625"/>
            <a:ext cx="9083458" cy="2939926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Approaches for Teaching </a:t>
            </a:r>
            <a:br>
              <a:rPr lang="en-GB" dirty="0"/>
            </a:br>
            <a:r>
              <a:rPr lang="en-GB" dirty="0"/>
              <a:t>Mixed Attainment Mathematics Groups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233" y="3972656"/>
            <a:ext cx="9165021" cy="2365081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Helen Hindle</a:t>
            </a:r>
          </a:p>
          <a:p>
            <a:pPr algn="l"/>
            <a:r>
              <a:rPr lang="en-GB" sz="3600" dirty="0"/>
              <a:t>@helenhindle1</a:t>
            </a:r>
          </a:p>
          <a:p>
            <a:pPr algn="l"/>
            <a:r>
              <a:rPr lang="en-GB" sz="3600" dirty="0">
                <a:hlinkClick r:id="rId2"/>
              </a:rPr>
              <a:t>www.growthmindsetmaths.com</a:t>
            </a:r>
            <a:endParaRPr lang="en-GB" sz="3600" dirty="0"/>
          </a:p>
          <a:p>
            <a:pPr algn="l"/>
            <a:r>
              <a:rPr lang="en-GB" sz="3600" dirty="0">
                <a:hlinkClick r:id="rId3"/>
              </a:rPr>
              <a:t>www.mixedattainmentmaths.com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9792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Explanation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– Pupils receive different teacher input at different times throughout the lesson.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24811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Questioning</a:t>
            </a:r>
          </a:p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/>
              <a:t>Bringing</a:t>
            </a:r>
            <a:r>
              <a:rPr lang="en-GB" sz="4000" dirty="0"/>
              <a:t> all students in a class into a question and answer exchange.. adjusting the level of questioning to the student in a subtle way.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3271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Outcome</a:t>
            </a:r>
            <a:r>
              <a:rPr lang="en-GB" sz="4000" dirty="0"/>
              <a:t> – The same stimulus leads to open ended responses. (‘Multiple Entry and Exit Point Tasks’ or ‘High Ceiling Low Threshold Tasks’.)</a:t>
            </a:r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31506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Expectation</a:t>
            </a:r>
            <a:r>
              <a:rPr lang="en-GB" sz="4000" dirty="0"/>
              <a:t> –There are various learning goals that are shared with pupils. Pupils are taught how to and encouraged to self select the appropriate learning goal, for example through reference to a learning journey.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35473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7" y="707721"/>
            <a:ext cx="10479067" cy="3832964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Open Starters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y = 6   What is the equation?</a:t>
            </a:r>
          </a:p>
        </p:txBody>
      </p:sp>
    </p:spTree>
    <p:extLst>
      <p:ext uri="{BB962C8B-B14F-4D97-AF65-F5344CB8AC3E}">
        <p14:creationId xmlns:p14="http://schemas.microsoft.com/office/powerpoint/2010/main" val="373109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32" y="229194"/>
            <a:ext cx="8642957" cy="64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1619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hlinkClick r:id="rId2"/>
              </a:rPr>
              <a:t>www.inquirymaths.com</a:t>
            </a:r>
            <a:r>
              <a:rPr lang="en-GB" sz="3200" dirty="0"/>
              <a:t>  @</a:t>
            </a:r>
            <a:r>
              <a:rPr lang="en-GB" sz="3200" dirty="0" err="1"/>
              <a:t>inquirymaths</a:t>
            </a:r>
            <a:r>
              <a:rPr lang="en-GB" sz="3200" dirty="0"/>
              <a:t> #</a:t>
            </a:r>
            <a:r>
              <a:rPr lang="en-GB" sz="3200" dirty="0" err="1"/>
              <a:t>inquirymaths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60" y="1157865"/>
            <a:ext cx="7338990" cy="5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 – Convince 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47527" y="1397000"/>
              <a:ext cx="8363272" cy="5200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1636">
                      <a:extLst>
                        <a:ext uri="{9D8B030D-6E8A-4147-A177-3AD203B41FA5}">
                          <a16:colId xmlns:a16="http://schemas.microsoft.com/office/drawing/2014/main" val="3376109902"/>
                        </a:ext>
                      </a:extLst>
                    </a:gridCol>
                    <a:gridCol w="4181636">
                      <a:extLst>
                        <a:ext uri="{9D8B030D-6E8A-4147-A177-3AD203B41FA5}">
                          <a16:colId xmlns:a16="http://schemas.microsoft.com/office/drawing/2014/main" val="4168293532"/>
                        </a:ext>
                      </a:extLst>
                    </a:gridCol>
                  </a:tblGrid>
                  <a:tr h="2600176">
                    <a:tc>
                      <a:txBody>
                        <a:bodyPr/>
                        <a:lstStyle/>
                        <a:p>
                          <a:pPr algn="ctr"/>
                          <a:endParaRPr lang="en-GB" sz="5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5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5400" dirty="0">
                              <a:solidFill>
                                <a:schemeClr val="tx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5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540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5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GB" sz="5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</m:oMath>
                          </a14:m>
                          <a:endParaRPr lang="en-GB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0" lang="en-GB" sz="5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GB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9364138"/>
                      </a:ext>
                    </a:extLst>
                  </a:tr>
                  <a:tr h="2600176"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𝟑𝟏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endParaRPr lang="en-GB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- 3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0576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47527" y="1397000"/>
              <a:ext cx="8363272" cy="5200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1636">
                      <a:extLst>
                        <a:ext uri="{9D8B030D-6E8A-4147-A177-3AD203B41FA5}">
                          <a16:colId xmlns:a16="http://schemas.microsoft.com/office/drawing/2014/main" val="3376109902"/>
                        </a:ext>
                      </a:extLst>
                    </a:gridCol>
                    <a:gridCol w="4181636">
                      <a:extLst>
                        <a:ext uri="{9D8B030D-6E8A-4147-A177-3AD203B41FA5}">
                          <a16:colId xmlns:a16="http://schemas.microsoft.com/office/drawing/2014/main" val="4168293532"/>
                        </a:ext>
                      </a:extLst>
                    </a:gridCol>
                  </a:tblGrid>
                  <a:tr h="2600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" t="-234" r="-100437" b="-100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46" t="-234" r="-437" b="-100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9364138"/>
                      </a:ext>
                    </a:extLst>
                  </a:tr>
                  <a:tr h="2600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" t="-100234" r="-100437" b="-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46" t="-100234" r="-437" b="-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5766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006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485" y="2166122"/>
            <a:ext cx="6791704" cy="4569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6" y="163774"/>
            <a:ext cx="6217916" cy="41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an open starter or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questions might pupils ask?</a:t>
            </a:r>
          </a:p>
          <a:p>
            <a:endParaRPr lang="en-GB" sz="3600" dirty="0"/>
          </a:p>
          <a:p>
            <a:r>
              <a:rPr lang="en-GB" sz="3600" dirty="0"/>
              <a:t>What conjectures might they make?</a:t>
            </a:r>
          </a:p>
          <a:p>
            <a:endParaRPr lang="en-GB" sz="3600" dirty="0"/>
          </a:p>
          <a:p>
            <a:r>
              <a:rPr lang="en-GB" sz="3600" dirty="0"/>
              <a:t>What explanations might they offer?</a:t>
            </a:r>
          </a:p>
          <a:p>
            <a:endParaRPr lang="en-GB" sz="3600" dirty="0"/>
          </a:p>
          <a:p>
            <a:r>
              <a:rPr lang="en-GB" sz="3600" dirty="0"/>
              <a:t>What misconceptions might they reveal?</a:t>
            </a:r>
          </a:p>
        </p:txBody>
      </p:sp>
    </p:spTree>
    <p:extLst>
      <p:ext uri="{BB962C8B-B14F-4D97-AF65-F5344CB8AC3E}">
        <p14:creationId xmlns:p14="http://schemas.microsoft.com/office/powerpoint/2010/main" val="104683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53563"/>
              </p:ext>
            </p:extLst>
          </p:nvPr>
        </p:nvGraphicFramePr>
        <p:xfrm>
          <a:off x="209861" y="260648"/>
          <a:ext cx="11572408" cy="4764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6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830">
                <a:tc gridSpan="6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T="45702" marB="45702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T="45702" marB="45702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2" marB="45702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5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Area</a:t>
                      </a:r>
                      <a:r>
                        <a:rPr lang="en-GB" sz="2000" baseline="0" dirty="0"/>
                        <a:t> and Perimeter of Triangles &amp; Quadrilaterals</a:t>
                      </a:r>
                      <a:endParaRPr lang="en-GB" sz="2000" dirty="0"/>
                    </a:p>
                  </a:txBody>
                  <a:tcPr marT="45702" marB="45702" vert="vert270"/>
                </a:tc>
                <a:tc>
                  <a:txBody>
                    <a:bodyPr/>
                    <a:lstStyle/>
                    <a:p>
                      <a:r>
                        <a:rPr lang="en-GB" sz="2000" b="1" u="none" dirty="0">
                          <a:latin typeface="+mn-lt"/>
                        </a:rPr>
                        <a:t>I understand and can explain the difference between area and perimeter.</a:t>
                      </a:r>
                    </a:p>
                    <a:p>
                      <a:endParaRPr lang="en-GB" sz="2000" u="none" dirty="0">
                        <a:latin typeface="+mn-lt"/>
                      </a:endParaRPr>
                    </a:p>
                  </a:txBody>
                  <a:tcPr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can find the area and perimeter of shapes by counting squares.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baseline="0" dirty="0">
                          <a:latin typeface="+mn-lt"/>
                        </a:rPr>
                        <a:t>I can find the area of rectangles and squares using a formula.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baseline="0" dirty="0">
                        <a:latin typeface="+mn-lt"/>
                      </a:endParaRPr>
                    </a:p>
                  </a:txBody>
                  <a:tcPr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kern="14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2000" b="1" i="0" u="none" kern="140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can find the area of compound shapes, triangles, parallelograms, trapeziums and kites.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kern="1400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dirty="0">
                        <a:latin typeface="+mn-lt"/>
                      </a:endParaRPr>
                    </a:p>
                  </a:txBody>
                  <a:tcPr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u="none" dirty="0">
                          <a:latin typeface="+mn-lt"/>
                        </a:rPr>
                        <a:t>I</a:t>
                      </a:r>
                      <a:r>
                        <a:rPr lang="en-GB" sz="2000" b="1" u="none" baseline="0" dirty="0">
                          <a:latin typeface="+mn-lt"/>
                        </a:rPr>
                        <a:t> can </a:t>
                      </a:r>
                      <a:r>
                        <a:rPr lang="en-GB" sz="2000" b="1" u="none" dirty="0">
                          <a:latin typeface="+mn-lt"/>
                        </a:rPr>
                        <a:t>solve area and perimeter problems by</a:t>
                      </a:r>
                      <a:r>
                        <a:rPr lang="en-GB" sz="2000" b="1" u="none" baseline="0" dirty="0">
                          <a:latin typeface="+mn-lt"/>
                        </a:rPr>
                        <a:t> forming and solving equations.</a:t>
                      </a:r>
                    </a:p>
                    <a:p>
                      <a:endParaRPr lang="en-GB" sz="2000" u="none" baseline="0" dirty="0">
                        <a:latin typeface="+mn-lt"/>
                      </a:endParaRPr>
                    </a:p>
                  </a:txBody>
                  <a:tcPr marT="45702" marB="457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30621" y="425669"/>
            <a:ext cx="10941269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9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2" y="309975"/>
            <a:ext cx="10842321" cy="609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u="sng" dirty="0"/>
              <a:t>Differentiated Tasks Discussion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is the most Effective?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has the greatest depth of Maths?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is the most Open?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28043" y="3252812"/>
            <a:ext cx="502293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What further adaptions might you make?</a:t>
            </a:r>
          </a:p>
          <a:p>
            <a:endParaRPr lang="en-GB" sz="3200" b="1" dirty="0">
              <a:solidFill>
                <a:srgbClr val="7030A0"/>
              </a:solidFill>
            </a:endParaRPr>
          </a:p>
          <a:p>
            <a:r>
              <a:rPr lang="en-GB" sz="3200" b="1" dirty="0">
                <a:solidFill>
                  <a:srgbClr val="7030A0"/>
                </a:solidFill>
              </a:rPr>
              <a:t>What concrete resources might you use?</a:t>
            </a:r>
          </a:p>
        </p:txBody>
      </p:sp>
    </p:spTree>
    <p:extLst>
      <p:ext uri="{BB962C8B-B14F-4D97-AF65-F5344CB8AC3E}">
        <p14:creationId xmlns:p14="http://schemas.microsoft.com/office/powerpoint/2010/main" val="292522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633" y="104620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Example: 4 + 4 + 4 – 4 = 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03426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0374" y="93879"/>
            <a:ext cx="8568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Arial" pitchFamily="34" charset="0"/>
                <a:cs typeface="Arial" pitchFamily="34" charset="0"/>
              </a:rPr>
              <a:t>Four 4s investigation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Use the symbols at the top of each column to make the 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numbers up to 20 with four 4s.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4272" y="6198"/>
            <a:ext cx="182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B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</a:rPr>
              <a:t>I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</a:rPr>
              <a:t>D M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</a:rPr>
              <a:t>A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85633" y="1397739"/>
              <a:ext cx="8630846" cy="5330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580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5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5802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492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 -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- x (  )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- x ÷ (  )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- x ÷ (  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/>
                              </m:rad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 !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47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3.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4.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5.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7.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8.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9.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11.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12.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13.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14.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15.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16.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17.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18.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19.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85633" y="1397739"/>
              <a:ext cx="8630846" cy="5330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580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5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5802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-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- x </a:t>
                          </a:r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  )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+ - x ÷ </a:t>
                          </a:r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  )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65" t="-13889" r="-565" b="-1140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28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11.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14.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16.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17.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19.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GB" sz="10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785" marR="6378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077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11" r="12165"/>
          <a:stretch/>
        </p:blipFill>
        <p:spPr>
          <a:xfrm>
            <a:off x="256784" y="1056736"/>
            <a:ext cx="5638714" cy="41666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8318" y="340125"/>
            <a:ext cx="5690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itchFamily="66" charset="0"/>
              </a:rPr>
              <a:t>For each sequence decide which of these tasks will challenge you:-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Draw the next two patterns and describe how the pattern grows in words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Copy and complete the table of results.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Find a rule that will help you to predict patterns number 7 and 8. Describe your rule.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Try to find the 15</a:t>
            </a:r>
            <a:r>
              <a:rPr lang="en-GB" sz="2000" baseline="30000" dirty="0">
                <a:latin typeface="Comic Sans MS" pitchFamily="66" charset="0"/>
              </a:rPr>
              <a:t>th</a:t>
            </a:r>
            <a:r>
              <a:rPr lang="en-GB" sz="2000" dirty="0">
                <a:latin typeface="Comic Sans MS" pitchFamily="66" charset="0"/>
              </a:rPr>
              <a:t> pattern using your rule?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Find a rule that will help you to predict the 100</a:t>
            </a:r>
            <a:r>
              <a:rPr lang="en-GB" sz="2000" baseline="30000" dirty="0">
                <a:latin typeface="Comic Sans MS" pitchFamily="66" charset="0"/>
              </a:rPr>
              <a:t>th</a:t>
            </a:r>
            <a:r>
              <a:rPr lang="en-GB" sz="2000" dirty="0">
                <a:latin typeface="Comic Sans MS" pitchFamily="66" charset="0"/>
              </a:rPr>
              <a:t> pattern. Explain fully how you would use your rule to work out the 100</a:t>
            </a:r>
            <a:r>
              <a:rPr lang="en-GB" sz="2000" baseline="30000" dirty="0">
                <a:latin typeface="Comic Sans MS" pitchFamily="66" charset="0"/>
              </a:rPr>
              <a:t>th</a:t>
            </a:r>
            <a:r>
              <a:rPr lang="en-GB" sz="2000" dirty="0">
                <a:latin typeface="Comic Sans MS" pitchFamily="66" charset="0"/>
              </a:rPr>
              <a:t> pattern.</a:t>
            </a:r>
          </a:p>
        </p:txBody>
      </p:sp>
    </p:spTree>
    <p:extLst>
      <p:ext uri="{BB962C8B-B14F-4D97-AF65-F5344CB8AC3E}">
        <p14:creationId xmlns:p14="http://schemas.microsoft.com/office/powerpoint/2010/main" val="178731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18864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Create an equivalent expressions spider diagram</a:t>
            </a:r>
          </a:p>
          <a:p>
            <a:r>
              <a:rPr lang="en-GB" dirty="0"/>
              <a:t>Use substitution to check that your expressions are equivalent.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63553" y="1484784"/>
          <a:ext cx="803389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1920">
                <a:tc>
                  <a:txBody>
                    <a:bodyPr/>
                    <a:lstStyle/>
                    <a:p>
                      <a:pPr algn="ctr"/>
                      <a:r>
                        <a:rPr lang="en-GB" b="0" u="sng" baseline="0" dirty="0">
                          <a:solidFill>
                            <a:schemeClr val="tx1"/>
                          </a:solidFill>
                        </a:rPr>
                        <a:t>Task A</a:t>
                      </a:r>
                    </a:p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Using the symbols for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addition and subtraction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write as many different expressions as you can for your chosen expression.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u="sng" baseline="0" dirty="0">
                          <a:solidFill>
                            <a:schemeClr val="tx1"/>
                          </a:solidFill>
                        </a:rPr>
                        <a:t>Task B</a:t>
                      </a:r>
                    </a:p>
                    <a:p>
                      <a:pPr algn="l"/>
                      <a:endParaRPr lang="en-GB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b="0" u="none" baseline="0" dirty="0">
                          <a:solidFill>
                            <a:schemeClr val="tx1"/>
                          </a:solidFill>
                        </a:rPr>
                        <a:t>Using the symbols for </a:t>
                      </a:r>
                      <a:r>
                        <a:rPr lang="en-GB" b="1" u="none" baseline="0" dirty="0">
                          <a:solidFill>
                            <a:srgbClr val="FF0000"/>
                          </a:solidFill>
                        </a:rPr>
                        <a:t>addition, subtraction, multiplication and division </a:t>
                      </a:r>
                      <a:r>
                        <a:rPr lang="en-GB" b="0" u="none" baseline="0" dirty="0">
                          <a:solidFill>
                            <a:schemeClr val="tx1"/>
                          </a:solidFill>
                        </a:rPr>
                        <a:t>write as many different expressions as you can for your chosen expression.</a:t>
                      </a:r>
                    </a:p>
                    <a:p>
                      <a:pPr algn="ctr"/>
                      <a:endParaRPr lang="en-GB" b="0" u="sng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Task C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Using the symbols for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addition, subtraction, multiplication and division and using brackets and indices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write as many different expressions as you can for your chosen expression.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19536" y="5011102"/>
            <a:ext cx="2520280" cy="1296144"/>
            <a:chOff x="3285863" y="4509120"/>
            <a:chExt cx="2520280" cy="1296144"/>
          </a:xfrm>
        </p:grpSpPr>
        <p:sp>
          <p:nvSpPr>
            <p:cNvPr id="6" name="Oval 5"/>
            <p:cNvSpPr/>
            <p:nvPr/>
          </p:nvSpPr>
          <p:spPr>
            <a:xfrm>
              <a:off x="3285863" y="4509120"/>
              <a:ext cx="2520280" cy="1296144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1920" y="4782266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15n + 9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5860" y="5081110"/>
            <a:ext cx="2520280" cy="1296144"/>
            <a:chOff x="3213855" y="5157192"/>
            <a:chExt cx="2520280" cy="1296144"/>
          </a:xfrm>
        </p:grpSpPr>
        <p:sp>
          <p:nvSpPr>
            <p:cNvPr id="10" name="Oval 9"/>
            <p:cNvSpPr/>
            <p:nvPr/>
          </p:nvSpPr>
          <p:spPr>
            <a:xfrm>
              <a:off x="3213855" y="5157192"/>
              <a:ext cx="2520280" cy="1296144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3895" y="5442869"/>
              <a:ext cx="1954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36n - 30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0176" y="4992114"/>
            <a:ext cx="2520280" cy="1296144"/>
            <a:chOff x="3285863" y="4509120"/>
            <a:chExt cx="2520280" cy="1296144"/>
          </a:xfrm>
        </p:grpSpPr>
        <p:sp>
          <p:nvSpPr>
            <p:cNvPr id="13" name="Oval 12"/>
            <p:cNvSpPr/>
            <p:nvPr/>
          </p:nvSpPr>
          <p:spPr>
            <a:xfrm>
              <a:off x="3285863" y="4509120"/>
              <a:ext cx="2520280" cy="1296144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6903" y="4864804"/>
              <a:ext cx="1738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6n</a:t>
              </a:r>
              <a:r>
                <a:rPr lang="en-GB" sz="3200" baseline="30000" dirty="0"/>
                <a:t>2</a:t>
              </a:r>
              <a:r>
                <a:rPr lang="en-GB" sz="3200" dirty="0"/>
                <a:t> + 9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83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6986" y="331940"/>
            <a:ext cx="66826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Main Activity – </a:t>
            </a:r>
          </a:p>
          <a:p>
            <a:endParaRPr lang="en-GB" sz="4000" dirty="0"/>
          </a:p>
          <a:p>
            <a:r>
              <a:rPr lang="en-GB" sz="4000" dirty="0"/>
              <a:t>The answer is…….</a:t>
            </a:r>
          </a:p>
          <a:p>
            <a:endParaRPr lang="en-GB" sz="4000" dirty="0"/>
          </a:p>
          <a:p>
            <a:r>
              <a:rPr lang="en-GB" sz="4000" dirty="0"/>
              <a:t>Make up six questions that have the same answer.</a:t>
            </a:r>
          </a:p>
          <a:p>
            <a:endParaRPr lang="en-GB" sz="4000" dirty="0"/>
          </a:p>
          <a:p>
            <a:r>
              <a:rPr lang="en-GB" sz="4000" dirty="0"/>
              <a:t>Put your questions in order from the least to the most challenging.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97" r="12127"/>
          <a:stretch/>
        </p:blipFill>
        <p:spPr>
          <a:xfrm>
            <a:off x="350729" y="432148"/>
            <a:ext cx="4534422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7420" r="23343" b="5150"/>
          <a:stretch>
            <a:fillRect/>
          </a:stretch>
        </p:blipFill>
        <p:spPr bwMode="auto">
          <a:xfrm>
            <a:off x="364061" y="363287"/>
            <a:ext cx="57499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4061" y="116779"/>
            <a:ext cx="5643562" cy="6604000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1864" y="481904"/>
            <a:ext cx="49811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  <a:p>
            <a:r>
              <a:rPr lang="en-GB" sz="3200" dirty="0"/>
              <a:t>Decide which schemes you want to investigate.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You must compare at least 3 schemes.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Complete the table for your chosen schemes.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Make sure that you show all of your working out.</a:t>
            </a:r>
          </a:p>
        </p:txBody>
      </p:sp>
    </p:spTree>
    <p:extLst>
      <p:ext uri="{BB962C8B-B14F-4D97-AF65-F5344CB8AC3E}">
        <p14:creationId xmlns:p14="http://schemas.microsoft.com/office/powerpoint/2010/main" val="372798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376" r="10663"/>
          <a:stretch/>
        </p:blipFill>
        <p:spPr>
          <a:xfrm>
            <a:off x="225468" y="386592"/>
            <a:ext cx="5857721" cy="4172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312" r="10483"/>
          <a:stretch/>
        </p:blipFill>
        <p:spPr>
          <a:xfrm>
            <a:off x="6083189" y="386592"/>
            <a:ext cx="5875824" cy="41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7805" y="150199"/>
            <a:ext cx="8770324" cy="6477830"/>
            <a:chOff x="467544" y="619125"/>
            <a:chExt cx="7571153" cy="5619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19125"/>
              <a:ext cx="3714750" cy="561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647" y="619125"/>
              <a:ext cx="3829050" cy="492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312024" y="586990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Card Sort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8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mixed attainment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Classes that have a range of:-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Prior attainment, </a:t>
            </a:r>
          </a:p>
          <a:p>
            <a:r>
              <a:rPr lang="en-GB" sz="3600" dirty="0"/>
              <a:t>SEN, </a:t>
            </a:r>
          </a:p>
          <a:p>
            <a:r>
              <a:rPr lang="en-GB" sz="3600" dirty="0"/>
              <a:t>Pupil Premium</a:t>
            </a:r>
          </a:p>
          <a:p>
            <a:r>
              <a:rPr lang="en-GB" sz="3600" dirty="0"/>
              <a:t>Attitude to Learning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75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1591" y="188640"/>
            <a:ext cx="8136904" cy="6669360"/>
            <a:chOff x="467544" y="578342"/>
            <a:chExt cx="7429957" cy="56315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9658"/>
              <a:ext cx="3810000" cy="561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226" y="578342"/>
              <a:ext cx="3724275" cy="434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312024" y="590140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Card Sort Two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76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3" y="1185580"/>
            <a:ext cx="8279704" cy="3943828"/>
          </a:xfrm>
        </p:spPr>
        <p:txBody>
          <a:bodyPr>
            <a:noAutofit/>
          </a:bodyPr>
          <a:lstStyle/>
          <a:p>
            <a:pPr algn="ctr"/>
            <a:r>
              <a:rPr lang="en-GB" sz="6600" dirty="0"/>
              <a:t>What is your favourite mixed attainment task?</a:t>
            </a:r>
          </a:p>
        </p:txBody>
      </p:sp>
    </p:spTree>
    <p:extLst>
      <p:ext uri="{BB962C8B-B14F-4D97-AF65-F5344CB8AC3E}">
        <p14:creationId xmlns:p14="http://schemas.microsoft.com/office/powerpoint/2010/main" val="1296722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2891" y="198469"/>
            <a:ext cx="746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Student Reflection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01" y="1005996"/>
            <a:ext cx="9913655" cy="55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15676" r="25000" b="27380"/>
          <a:stretch/>
        </p:blipFill>
        <p:spPr bwMode="auto">
          <a:xfrm rot="5400000">
            <a:off x="439481" y="1097273"/>
            <a:ext cx="6885055" cy="47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2024" y="476673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Same year 10 class – Middle achiever Student</a:t>
            </a:r>
          </a:p>
        </p:txBody>
      </p:sp>
    </p:spTree>
    <p:extLst>
      <p:ext uri="{BB962C8B-B14F-4D97-AF65-F5344CB8AC3E}">
        <p14:creationId xmlns:p14="http://schemas.microsoft.com/office/powerpoint/2010/main" val="235397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05" y="50103"/>
            <a:ext cx="8974899" cy="67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54868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srgbClr val="00B050"/>
                </a:solidFill>
              </a:rPr>
              <a:t>GREEN PEN PAGE</a:t>
            </a:r>
          </a:p>
          <a:p>
            <a:endParaRPr lang="en-GB" sz="3600" dirty="0">
              <a:solidFill>
                <a:srgbClr val="00B050"/>
              </a:solidFill>
              <a:latin typeface="Segoe Print" pitchFamily="2" charset="0"/>
            </a:endParaRP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Segoe Print" pitchFamily="2" charset="0"/>
              </a:rPr>
              <a:t>Today I learned…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Segoe Print" pitchFamily="2" charset="0"/>
              </a:rPr>
              <a:t>The steps to do this are…</a:t>
            </a:r>
          </a:p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Segoe Print" pitchFamily="2" charset="0"/>
              </a:rPr>
              <a:t>To remember this I will… or I need to remember to….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6241" y="332656"/>
            <a:ext cx="17555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954333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2" y="1124745"/>
            <a:ext cx="10177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Turn to your Green Pen Page</a:t>
            </a:r>
          </a:p>
          <a:p>
            <a:endParaRPr lang="en-GB" sz="3600" b="1" dirty="0"/>
          </a:p>
          <a:p>
            <a:r>
              <a:rPr lang="en-GB" sz="3600" b="1" dirty="0"/>
              <a:t>Today I learnt how to…….</a:t>
            </a:r>
          </a:p>
          <a:p>
            <a:endParaRPr lang="en-GB" sz="3600" b="1" dirty="0"/>
          </a:p>
          <a:p>
            <a:r>
              <a:rPr lang="en-GB" sz="3600" b="1" dirty="0"/>
              <a:t>The steps to do this are …….</a:t>
            </a:r>
          </a:p>
          <a:p>
            <a:endParaRPr lang="en-GB" sz="3600" b="1" dirty="0"/>
          </a:p>
          <a:p>
            <a:r>
              <a:rPr lang="en-GB" sz="3600" b="1" dirty="0"/>
              <a:t>To remember this I am going to……    or   I need to remember to ………..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15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30000" y="1196752"/>
          <a:ext cx="8532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I’m so confident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- I could explain this to someone else!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I can get to the right answer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but I don’t understand well enough to explain it yet.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I understand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some of this but I don’t understand all of it yet.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tried hard and I listened but I am finding this challenging. I will make sure that I get help with this next lesson.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I do not understand any of this yet. There are things I could do to be a better learner next lesson.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 rot="10800000">
            <a:off x="1847527" y="1268760"/>
            <a:ext cx="1080120" cy="52565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03513" y="156723"/>
            <a:ext cx="85880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Colour in the arrow, up to the statement which best describes your current understanding.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44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520" y="260649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My Favourite MISTAKES 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rgbClr val="FF0000"/>
                </a:solidFill>
              </a:rPr>
              <a:t>M</a:t>
            </a:r>
            <a:r>
              <a:rPr lang="en-GB" sz="3600" dirty="0"/>
              <a:t>eans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I</a:t>
            </a:r>
            <a:r>
              <a:rPr lang="en-GB" sz="3600" dirty="0"/>
              <a:t> 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S</a:t>
            </a:r>
            <a:r>
              <a:rPr lang="en-GB" sz="3600" dirty="0"/>
              <a:t>tart 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T</a:t>
            </a:r>
            <a:r>
              <a:rPr lang="en-GB" sz="3600" dirty="0"/>
              <a:t>o 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A</a:t>
            </a:r>
            <a:r>
              <a:rPr lang="en-GB" sz="3600" dirty="0"/>
              <a:t>cquire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K</a:t>
            </a:r>
            <a:r>
              <a:rPr lang="en-GB" sz="3600" dirty="0"/>
              <a:t>nowledge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E</a:t>
            </a:r>
            <a:r>
              <a:rPr lang="en-GB" sz="3600" dirty="0"/>
              <a:t>xperience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S</a:t>
            </a:r>
            <a:r>
              <a:rPr lang="en-GB" sz="3600" dirty="0"/>
              <a:t>kills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7848" y="1916832"/>
            <a:ext cx="5616624" cy="45365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15880" y="2060849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mistake that moved my learning on……</a:t>
            </a:r>
          </a:p>
        </p:txBody>
      </p:sp>
      <p:pic>
        <p:nvPicPr>
          <p:cNvPr id="3076" name="Picture 4" descr="C:\Program Files\Microsoft Office\Media\CntCD1\ClipArt2\j02157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14" y="5350102"/>
            <a:ext cx="808367" cy="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63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47529" y="188641"/>
          <a:ext cx="8568951" cy="65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Tips I would give a friend to solve this problem are .........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 have made a link between this topic and …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To help me move forward, when I got stuck today, I ….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Today I interacted with the teacher by ……</a:t>
                      </a:r>
                      <a:endParaRPr lang="en-GB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Today I am still unsure about ………………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To fill in this gap I intend to …………</a:t>
                      </a:r>
                      <a:endParaRPr lang="en-GB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A barrier to my learning today was………..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I will try to overcome this by …..</a:t>
                      </a:r>
                      <a:endParaRPr lang="en-GB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Today I explained to ……….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</a:rPr>
                        <a:t>how to …………..</a:t>
                      </a:r>
                      <a:endParaRPr lang="en-GB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Something I have learnt today about the way I learn is ………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At home, I need to look at ………………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2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1" y="322565"/>
            <a:ext cx="8433815" cy="63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31504" y="188640"/>
          <a:ext cx="8928992" cy="657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435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Which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mindset did I demonstrate?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Mark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each scale with an arrow.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27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Did I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use whole class discussions / explanations as learning opportunities? (Did I listen? Did I ask questions? Did I contribute answers or make suggestions?)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7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Did I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work on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tasks that challenged me?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7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Did I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use strategies to ‘un-stick’ myself when I  found the tasks difficult?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7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Did I check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my work for mistakes and correct them?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273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Did I</a:t>
                      </a:r>
                      <a:r>
                        <a:rPr lang="en-GB" sz="1800" baseline="0" dirty="0"/>
                        <a:t> put as much effort as I possibly could into the tasks?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43" y="3593437"/>
            <a:ext cx="360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15" y="4653136"/>
            <a:ext cx="360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15" y="5805264"/>
            <a:ext cx="360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15" y="2564904"/>
            <a:ext cx="360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6775067" y="1412564"/>
            <a:ext cx="3600400" cy="618956"/>
            <a:chOff x="611560" y="2608874"/>
            <a:chExt cx="8136906" cy="993309"/>
          </a:xfrm>
        </p:grpSpPr>
        <p:pic>
          <p:nvPicPr>
            <p:cNvPr id="37" name="Picture 2" descr="http://www.nm.stir.ac.uk/img/site-images/olivers-continuum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45" b="45546"/>
            <a:stretch/>
          </p:blipFill>
          <p:spPr bwMode="auto">
            <a:xfrm>
              <a:off x="611560" y="2812473"/>
              <a:ext cx="7776859" cy="78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11560" y="2608874"/>
              <a:ext cx="1326760" cy="44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Never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95936" y="2627808"/>
              <a:ext cx="2088509" cy="44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Sometimes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45362" y="2654658"/>
              <a:ext cx="1503104" cy="44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Always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13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276600" y="1349139"/>
            <a:ext cx="1295400" cy="56635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904312" y="2514600"/>
            <a:ext cx="734988" cy="914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409825" y="4207883"/>
            <a:ext cx="589831" cy="511889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676400" y="799018"/>
            <a:ext cx="2933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One question I would like answered…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077200" y="1806714"/>
            <a:ext cx="2411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Two things I am not sure about yet….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676400" y="2431690"/>
            <a:ext cx="17014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Three things I understand well enough to explain to someone else…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31326" y="980729"/>
            <a:ext cx="8097122" cy="5616624"/>
            <a:chOff x="1943100" y="1948249"/>
            <a:chExt cx="6388921" cy="4217055"/>
          </a:xfrm>
        </p:grpSpPr>
        <p:sp>
          <p:nvSpPr>
            <p:cNvPr id="2" name="Rectangle 1"/>
            <p:cNvSpPr/>
            <p:nvPr/>
          </p:nvSpPr>
          <p:spPr>
            <a:xfrm>
              <a:off x="1943100" y="4761637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82333" y="4761637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07177" y="4761636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87088" y="3351917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44755" y="3357970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09647" y="1948249"/>
              <a:ext cx="2124844" cy="140366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51784" y="169463"/>
            <a:ext cx="425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Progress Pyramid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  <p:bldP spid="4113" grpId="0"/>
      <p:bldP spid="41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1815" y="260649"/>
            <a:ext cx="84249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All pupils must have access to the full range of differentiated tasks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Pupils must be given the opportunity to select the appropriate task for themselves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Pupils should be aware that every lesson they should be engaged in a task which challenges them but which is also achievable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Pupils should be given frequent opportunities to reflect on their learning / progress against their learning journey.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98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005" y="219823"/>
            <a:ext cx="9770302" cy="64252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Set high expectations and encourage 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Challenge</a:t>
            </a:r>
          </a:p>
          <a:p>
            <a:r>
              <a:rPr lang="en-GB" sz="3600" dirty="0"/>
              <a:t>Collaboration</a:t>
            </a:r>
          </a:p>
          <a:p>
            <a:r>
              <a:rPr lang="en-GB" sz="3600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4034237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949" t="11473" r="16157"/>
          <a:stretch/>
        </p:blipFill>
        <p:spPr>
          <a:xfrm>
            <a:off x="1540042" y="358493"/>
            <a:ext cx="8566484" cy="62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9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51" t="10137" r="24537" b="11233"/>
          <a:stretch/>
        </p:blipFill>
        <p:spPr>
          <a:xfrm>
            <a:off x="2454256" y="194152"/>
            <a:ext cx="7792034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5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9261" y="281670"/>
            <a:ext cx="3046027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@helenhindle1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9751" y="2908493"/>
            <a:ext cx="6215228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www.growthmindsetmaths.com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751" y="4888985"/>
            <a:ext cx="4781694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#</a:t>
            </a:r>
            <a:r>
              <a:rPr lang="en-GB" sz="3600" dirty="0" err="1"/>
              <a:t>mixedattainmentmaths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59751" y="3881348"/>
            <a:ext cx="6555256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www.mixedattainmentmaths.com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9751" y="1960368"/>
            <a:ext cx="7390356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mixedattainmentmaths@gmail.com </a:t>
            </a:r>
          </a:p>
        </p:txBody>
      </p:sp>
    </p:spTree>
    <p:extLst>
      <p:ext uri="{BB962C8B-B14F-4D97-AF65-F5344CB8AC3E}">
        <p14:creationId xmlns:p14="http://schemas.microsoft.com/office/powerpoint/2010/main" val="405838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5632" y="1283932"/>
            <a:ext cx="102435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pupils should work collaboratively on the same task.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pupils should work on the same mathematical skill, higher attaining pupils can be stretched with problem solving and reasoning tasks.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one should move on until everyone understands.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Offer all pupils accessible tasks which can be extended at different rates and depths.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56793" y="247650"/>
            <a:ext cx="91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Differentiation – The Big Debate</a:t>
            </a:r>
          </a:p>
        </p:txBody>
      </p:sp>
    </p:spTree>
    <p:extLst>
      <p:ext uri="{BB962C8B-B14F-4D97-AF65-F5344CB8AC3E}">
        <p14:creationId xmlns:p14="http://schemas.microsoft.com/office/powerpoint/2010/main" val="32105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7009" y="955343"/>
            <a:ext cx="94851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Differentiation is essential to the meet the diverse needs of all the learners in the class.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Differentiation involves a range of techniques, strategies and organisational options.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5932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/>
              <a:t>Task </a:t>
            </a:r>
          </a:p>
          <a:p>
            <a:r>
              <a:rPr lang="en-GB" sz="4000" dirty="0"/>
              <a:t>Support</a:t>
            </a:r>
          </a:p>
          <a:p>
            <a:r>
              <a:rPr lang="en-GB" sz="4000" dirty="0"/>
              <a:t>Questioning </a:t>
            </a:r>
          </a:p>
          <a:p>
            <a:r>
              <a:rPr lang="en-GB" sz="4000" dirty="0"/>
              <a:t>Explanation</a:t>
            </a:r>
          </a:p>
          <a:p>
            <a:r>
              <a:rPr lang="en-GB" sz="4000" dirty="0"/>
              <a:t>Outcome</a:t>
            </a:r>
          </a:p>
          <a:p>
            <a:r>
              <a:rPr lang="en-GB" sz="4000" dirty="0"/>
              <a:t>Expectation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22153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Task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– Pupils work on different tasks / worksheets with the lesson.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2716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181049"/>
            <a:ext cx="11288843" cy="5062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Support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– Some pupils may work with a teaching assistant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3446" y="89941"/>
            <a:ext cx="762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Differentiation by ………</a:t>
            </a:r>
          </a:p>
        </p:txBody>
      </p:sp>
    </p:spTree>
    <p:extLst>
      <p:ext uri="{BB962C8B-B14F-4D97-AF65-F5344CB8AC3E}">
        <p14:creationId xmlns:p14="http://schemas.microsoft.com/office/powerpoint/2010/main" val="11947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1584</Words>
  <Application>Microsoft Office PowerPoint</Application>
  <PresentationFormat>Widescreen</PresentationFormat>
  <Paragraphs>299</Paragraphs>
  <Slides>46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Rounded MT Bold</vt:lpstr>
      <vt:lpstr>Calibri</vt:lpstr>
      <vt:lpstr>Calibri Light</vt:lpstr>
      <vt:lpstr>Cambria Math</vt:lpstr>
      <vt:lpstr>Comic Sans MS</vt:lpstr>
      <vt:lpstr>Segoe Print</vt:lpstr>
      <vt:lpstr>Times New Roman</vt:lpstr>
      <vt:lpstr>Office Theme</vt:lpstr>
      <vt:lpstr>Practical Approaches for Teaching  Mixed Attainment Mathematics Groups </vt:lpstr>
      <vt:lpstr>PowerPoint Presentation</vt:lpstr>
      <vt:lpstr>What is mixed attainment teaching?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Starters     y = 6   What is the equation?</vt:lpstr>
      <vt:lpstr>PowerPoint Presentation</vt:lpstr>
      <vt:lpstr>PowerPoint Presentation</vt:lpstr>
      <vt:lpstr>PowerPoint Presentation</vt:lpstr>
      <vt:lpstr>www.inquirymaths.com  @inquirymaths #inquirymaths</vt:lpstr>
      <vt:lpstr>True or False? – Convince Me</vt:lpstr>
      <vt:lpstr>Create an open starter or prompt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favourite mixed attainment task?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Glyn Derw and Michaelston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Zeb Friedman</dc:creator>
  <cp:lastModifiedBy>Helen Hindle</cp:lastModifiedBy>
  <cp:revision>126</cp:revision>
  <cp:lastPrinted>2017-01-26T18:12:55Z</cp:lastPrinted>
  <dcterms:created xsi:type="dcterms:W3CDTF">2015-09-20T13:21:49Z</dcterms:created>
  <dcterms:modified xsi:type="dcterms:W3CDTF">2017-01-29T14:31:14Z</dcterms:modified>
</cp:coreProperties>
</file>