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6" r:id="rId2"/>
  </p:sldMasterIdLst>
  <p:notesMasterIdLst>
    <p:notesMasterId r:id="rId20"/>
  </p:notesMasterIdLst>
  <p:sldIdLst>
    <p:sldId id="259" r:id="rId3"/>
    <p:sldId id="260" r:id="rId4"/>
    <p:sldId id="269" r:id="rId5"/>
    <p:sldId id="268" r:id="rId6"/>
    <p:sldId id="261" r:id="rId7"/>
    <p:sldId id="256" r:id="rId8"/>
    <p:sldId id="262" r:id="rId9"/>
    <p:sldId id="274" r:id="rId10"/>
    <p:sldId id="271" r:id="rId11"/>
    <p:sldId id="272" r:id="rId12"/>
    <p:sldId id="264" r:id="rId13"/>
    <p:sldId id="265" r:id="rId14"/>
    <p:sldId id="273" r:id="rId15"/>
    <p:sldId id="266" r:id="rId16"/>
    <p:sldId id="267" r:id="rId17"/>
    <p:sldId id="26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547" autoAdjust="0"/>
  </p:normalViewPr>
  <p:slideViewPr>
    <p:cSldViewPr snapToGrid="0">
      <p:cViewPr varScale="1">
        <p:scale>
          <a:sx n="54" d="100"/>
          <a:sy n="54" d="100"/>
        </p:scale>
        <p:origin x="18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071C-E9B8-4871-B04B-06846AA140C6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C2439-B895-4097-82CF-41F830391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2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Fully backed</a:t>
            </a:r>
            <a:r>
              <a:rPr lang="en-GB" baseline="0" dirty="0"/>
              <a:t> by school.</a:t>
            </a:r>
          </a:p>
          <a:p>
            <a:endParaRPr lang="en-GB" baseline="0" dirty="0"/>
          </a:p>
          <a:p>
            <a:r>
              <a:rPr lang="en-GB" baseline="0" dirty="0"/>
              <a:t>Maths benefitted from all the other subjects being mixed when we were still </a:t>
            </a:r>
            <a:r>
              <a:rPr lang="en-GB" baseline="0" dirty="0" err="1"/>
              <a:t>setted</a:t>
            </a:r>
            <a:r>
              <a:rPr lang="en-GB" baseline="0" dirty="0"/>
              <a:t>.</a:t>
            </a:r>
          </a:p>
          <a:p>
            <a:endParaRPr lang="en-GB" baseline="0" dirty="0"/>
          </a:p>
          <a:p>
            <a:r>
              <a:rPr lang="en-GB" dirty="0"/>
              <a:t>We visited Cheadle Hulme High School in Stockport as they have been mixed attainment for 8 years.</a:t>
            </a:r>
          </a:p>
          <a:p>
            <a:r>
              <a:rPr lang="en-GB" dirty="0"/>
              <a:t>Our</a:t>
            </a:r>
            <a:r>
              <a:rPr lang="en-GB" baseline="0" dirty="0"/>
              <a:t> lesson model is based on what we saw there.</a:t>
            </a:r>
            <a:endParaRPr lang="en-GB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2439-B895-4097-82CF-41F83039163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917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Prime factors</a:t>
            </a:r>
            <a:r>
              <a:rPr lang="en-GB" baseline="0" dirty="0"/>
              <a:t> task – do it as a lesson for 15 minutes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2439-B895-4097-82CF-41F83039163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769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could this be differentiated to show stretch and challenge?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2439-B895-4097-82CF-41F83039163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19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2439-B895-4097-82CF-41F83039163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622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*Before task*</a:t>
            </a:r>
          </a:p>
          <a:p>
            <a:r>
              <a:rPr lang="en-GB" dirty="0"/>
              <a:t>We had a faculty</a:t>
            </a:r>
            <a:r>
              <a:rPr lang="en-GB" baseline="0" dirty="0"/>
              <a:t> day where we started to put together our plans.</a:t>
            </a:r>
          </a:p>
          <a:p>
            <a:r>
              <a:rPr lang="en-GB" baseline="0" dirty="0"/>
              <a:t>We started by deciding what we thought might be our barriers.</a:t>
            </a:r>
            <a:endParaRPr lang="en-GB" dirty="0"/>
          </a:p>
          <a:p>
            <a:endParaRPr lang="en-GB" dirty="0"/>
          </a:p>
          <a:p>
            <a:r>
              <a:rPr lang="en-GB" dirty="0"/>
              <a:t>Flipchart paper and pens.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2439-B895-4097-82CF-41F83039163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206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</a:t>
            </a:r>
            <a:r>
              <a:rPr lang="en-GB" baseline="0" dirty="0"/>
              <a:t> feel that SLT wouldn’t back it, feel free to get in contact with us and our SLT can provide support for the transition.</a:t>
            </a:r>
          </a:p>
          <a:p>
            <a:endParaRPr lang="en-GB" baseline="0" dirty="0"/>
          </a:p>
          <a:p>
            <a:r>
              <a:rPr lang="en-GB" baseline="0" dirty="0"/>
              <a:t>Come and visit 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2439-B895-4097-82CF-41F83039163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915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>
                <a:solidFill>
                  <a:srgbClr val="FF0000"/>
                </a:solidFill>
              </a:rPr>
              <a:t>Faculty planning day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FF0000"/>
                </a:solidFill>
              </a:rPr>
              <a:t>Differentiation does not mean 3 lessons within one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FF0000"/>
                </a:solidFill>
              </a:rPr>
              <a:t>Nurture group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FF0000"/>
                </a:solidFill>
              </a:rPr>
              <a:t>Teaching for understanding – forces you to think about your delivery</a:t>
            </a:r>
            <a:r>
              <a:rPr lang="en-GB" sz="1200" baseline="0" dirty="0">
                <a:solidFill>
                  <a:srgbClr val="FF0000"/>
                </a:solidFill>
              </a:rPr>
              <a:t> of lesson more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rgbClr val="FF0000"/>
                </a:solidFill>
              </a:rPr>
              <a:t>Doesn’t put ceiling on for lower ability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FF0000"/>
                </a:solidFill>
              </a:rPr>
              <a:t>Questioning – it is important to</a:t>
            </a:r>
            <a:r>
              <a:rPr lang="en-GB" sz="1200" baseline="0" dirty="0">
                <a:solidFill>
                  <a:srgbClr val="FF0000"/>
                </a:solidFill>
              </a:rPr>
              <a:t> have thought through questions first before delivery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rgbClr val="FF0000"/>
                </a:solidFill>
              </a:rPr>
              <a:t>Collaborative planning meetings – discuss teaching strategies and questions that could be used in upcoming lessons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FF0000"/>
                </a:solidFill>
              </a:rPr>
              <a:t>Bar</a:t>
            </a:r>
            <a:r>
              <a:rPr lang="en-GB" sz="1200" baseline="0" dirty="0">
                <a:solidFill>
                  <a:srgbClr val="FF0000"/>
                </a:solidFill>
              </a:rPr>
              <a:t> modelling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rgbClr val="FF0000"/>
                </a:solidFill>
              </a:rPr>
              <a:t>Chromebooks – using google classroom/Hegarty in lessons</a:t>
            </a:r>
          </a:p>
          <a:p>
            <a:pPr marL="0" indent="0">
              <a:buNone/>
            </a:pPr>
            <a:r>
              <a:rPr lang="en-GB" sz="1200" baseline="0" dirty="0">
                <a:solidFill>
                  <a:srgbClr val="FF0000"/>
                </a:solidFill>
              </a:rPr>
              <a:t>18 hours CPD afterschool to discuss as a faculty additional to weekly collaborative planning</a:t>
            </a:r>
            <a:endParaRPr lang="en-GB" sz="12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2439-B895-4097-82CF-41F83039163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99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Visit www.growthmindsetmaths.com</a:t>
            </a:r>
          </a:p>
          <a:p>
            <a:endParaRPr lang="en-GB" dirty="0"/>
          </a:p>
          <a:p>
            <a:r>
              <a:rPr lang="en-GB" dirty="0"/>
              <a:t>I also blogged about</a:t>
            </a:r>
            <a:r>
              <a:rPr lang="en-GB" baseline="0" dirty="0"/>
              <a:t> them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2439-B895-4097-82CF-41F83039163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295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Refer back to super 9</a:t>
            </a:r>
          </a:p>
          <a:p>
            <a:r>
              <a:rPr lang="en-GB" dirty="0"/>
              <a:t>Focus on what they</a:t>
            </a:r>
            <a:r>
              <a:rPr lang="en-GB" baseline="0" dirty="0"/>
              <a:t> should have got right not what they haven’t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2439-B895-4097-82CF-41F83039163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809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2439-B895-4097-82CF-41F83039163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654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2439-B895-4097-82CF-41F83039163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631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examples on</a:t>
            </a:r>
            <a:r>
              <a:rPr lang="en-GB" baseline="0" dirty="0"/>
              <a:t> my blog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2439-B895-4097-82CF-41F83039163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59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E0FA08A-6D8C-4AFF-B138-406FFEF0835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AFBBDC7-1EFC-4A12-9619-C2C4E7404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38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A08A-6D8C-4AFF-B138-406FFEF0835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AFBBDC7-1EFC-4A12-9619-C2C4E7404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17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A08A-6D8C-4AFF-B138-406FFEF0835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AFBBDC7-1EFC-4A12-9619-C2C4E7404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44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A08A-6D8C-4AFF-B138-406FFEF0835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AFBBDC7-1EFC-4A12-9619-C2C4E7404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14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A08A-6D8C-4AFF-B138-406FFEF0835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AFBBDC7-1EFC-4A12-9619-C2C4E7404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764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A08A-6D8C-4AFF-B138-406FFEF0835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AFBBDC7-1EFC-4A12-9619-C2C4E7404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560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A08A-6D8C-4AFF-B138-406FFEF0835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AFBBDC7-1EFC-4A12-9619-C2C4E7404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9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A08A-6D8C-4AFF-B138-406FFEF0835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AFBBDC7-1EFC-4A12-9619-C2C4E7404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054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A08A-6D8C-4AFF-B138-406FFEF0835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AFBBDC7-1EFC-4A12-9619-C2C4E7404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41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0C8B-0EA0-4876-A4B3-B4F06FABC443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2688-FC92-444E-A6EE-ACD15921F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578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0C8B-0EA0-4876-A4B3-B4F06FABC443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2688-FC92-444E-A6EE-ACD15921F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00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A08A-6D8C-4AFF-B138-406FFEF0835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AFBBDC7-1EFC-4A12-9619-C2C4E7404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55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0C8B-0EA0-4876-A4B3-B4F06FABC443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2688-FC92-444E-A6EE-ACD15921F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913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0C8B-0EA0-4876-A4B3-B4F06FABC443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2688-FC92-444E-A6EE-ACD15921F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240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0C8B-0EA0-4876-A4B3-B4F06FABC443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2688-FC92-444E-A6EE-ACD15921F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76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0C8B-0EA0-4876-A4B3-B4F06FABC443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2688-FC92-444E-A6EE-ACD15921F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804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0C8B-0EA0-4876-A4B3-B4F06FABC443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2688-FC92-444E-A6EE-ACD15921F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692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0C8B-0EA0-4876-A4B3-B4F06FABC443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2688-FC92-444E-A6EE-ACD15921F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22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0C8B-0EA0-4876-A4B3-B4F06FABC443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2688-FC92-444E-A6EE-ACD15921F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32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0C8B-0EA0-4876-A4B3-B4F06FABC443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2688-FC92-444E-A6EE-ACD15921F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744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0C8B-0EA0-4876-A4B3-B4F06FABC443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2688-FC92-444E-A6EE-ACD15921F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32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A08A-6D8C-4AFF-B138-406FFEF0835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AFBBDC7-1EFC-4A12-9619-C2C4E7404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83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A08A-6D8C-4AFF-B138-406FFEF0835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AFBBDC7-1EFC-4A12-9619-C2C4E7404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73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A08A-6D8C-4AFF-B138-406FFEF0835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AFBBDC7-1EFC-4A12-9619-C2C4E7404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6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A08A-6D8C-4AFF-B138-406FFEF0835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AFBBDC7-1EFC-4A12-9619-C2C4E7404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0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A08A-6D8C-4AFF-B138-406FFEF0835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AFBBDC7-1EFC-4A12-9619-C2C4E7404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3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A08A-6D8C-4AFF-B138-406FFEF0835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AFBBDC7-1EFC-4A12-9619-C2C4E7404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29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A08A-6D8C-4AFF-B138-406FFEF0835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AFBBDC7-1EFC-4A12-9619-C2C4E7404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06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EE0FA08A-6D8C-4AFF-B138-406FFEF0835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AFBBDC7-1EFC-4A12-9619-C2C4E7404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53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80C8B-0EA0-4876-A4B3-B4F06FABC443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B2688-FC92-444E-A6EE-ACD15921F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7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.evans@tarletonacademy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garethevansmaths.wordpres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Transition to Mixed Attainment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6441" y="4876794"/>
            <a:ext cx="61993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Gareth Evans</a:t>
            </a:r>
          </a:p>
          <a:p>
            <a:r>
              <a:rPr lang="en-GB" sz="2400" dirty="0">
                <a:solidFill>
                  <a:srgbClr val="FFFF00"/>
                </a:solidFill>
              </a:rPr>
              <a:t>      @</a:t>
            </a:r>
            <a:r>
              <a:rPr lang="en-GB" sz="2400" dirty="0" err="1">
                <a:solidFill>
                  <a:srgbClr val="FFFF00"/>
                </a:solidFill>
              </a:rPr>
              <a:t>MrE_Maths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www.garethevansmaths.wordpress.com</a:t>
            </a:r>
          </a:p>
        </p:txBody>
      </p:sp>
      <p:pic>
        <p:nvPicPr>
          <p:cNvPr id="1026" name="Picture 2" descr="https://upload.wikimedia.org/wikipedia/en/thumb/9/9f/Twitter_bird_logo_2012.svg/220px-Twitter_bird_logo_201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71" y="5514105"/>
            <a:ext cx="493813" cy="40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8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/>
              <a:t>How many different ways could you fill the boxes?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3956" t="26203" r="20033" b="18672"/>
          <a:stretch>
            <a:fillRect/>
          </a:stretch>
        </p:blipFill>
        <p:spPr bwMode="auto">
          <a:xfrm>
            <a:off x="2483768" y="1772816"/>
            <a:ext cx="33843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Brace 6"/>
          <p:cNvSpPr/>
          <p:nvPr/>
        </p:nvSpPr>
        <p:spPr>
          <a:xfrm rot="5400000">
            <a:off x="3491880" y="4797152"/>
            <a:ext cx="360040" cy="22322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609329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denominators must be common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3554" y="2444262"/>
            <a:ext cx="223324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What questions might a student ask?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53554" y="4108938"/>
            <a:ext cx="223324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What conditions could you set to make it harder?</a:t>
            </a:r>
          </a:p>
        </p:txBody>
      </p:sp>
    </p:spTree>
    <p:extLst>
      <p:ext uri="{BB962C8B-B14F-4D97-AF65-F5344CB8AC3E}">
        <p14:creationId xmlns:p14="http://schemas.microsoft.com/office/powerpoint/2010/main" val="230117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Here are some of our resource ideas. If you think you could make them even better, please let me know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85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Always, Sometimes, Never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520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@</a:t>
            </a:r>
            <a:r>
              <a:rPr lang="en-GB" sz="2400" dirty="0" err="1"/>
              <a:t>miss_jobacon</a:t>
            </a:r>
            <a:endParaRPr lang="en-GB" sz="2400" dirty="0"/>
          </a:p>
          <a:p>
            <a:r>
              <a:rPr lang="en-GB" sz="2400" dirty="0"/>
              <a:t>Find more on my blog www.mrevansmaths.wordpress.com</a:t>
            </a:r>
          </a:p>
        </p:txBody>
      </p:sp>
      <p:pic>
        <p:nvPicPr>
          <p:cNvPr id="4" name="Picture 2" descr="https://upload.wikimedia.org/wikipedia/en/thumb/9/9f/Twitter_bird_logo_2012.svg/220px-Twitter_bird_logo_201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28" y="2489200"/>
            <a:ext cx="493813" cy="40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563" r="12563" b="8894"/>
          <a:stretch/>
        </p:blipFill>
        <p:spPr>
          <a:xfrm>
            <a:off x="866440" y="1636964"/>
            <a:ext cx="7222869" cy="4941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563" r="12699" b="240"/>
          <a:stretch/>
        </p:blipFill>
        <p:spPr>
          <a:xfrm>
            <a:off x="1600200" y="927099"/>
            <a:ext cx="7357657" cy="5521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2428" t="-480" r="12563"/>
          <a:stretch/>
        </p:blipFill>
        <p:spPr>
          <a:xfrm>
            <a:off x="205245" y="1173284"/>
            <a:ext cx="7004397" cy="52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4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Ways…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564" t="274" r="12888" b="-239"/>
          <a:stretch/>
        </p:blipFill>
        <p:spPr>
          <a:xfrm>
            <a:off x="1424354" y="2188309"/>
            <a:ext cx="6040977" cy="455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17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Increasingly Difficult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@Taylorda01</a:t>
            </a:r>
          </a:p>
        </p:txBody>
      </p:sp>
      <p:pic>
        <p:nvPicPr>
          <p:cNvPr id="5" name="Picture 2" descr="https://upload.wikimedia.org/wikipedia/en/thumb/9/9f/Twitter_bird_logo_2012.svg/220px-Twitter_bird_logo_201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28" y="2489200"/>
            <a:ext cx="493813" cy="40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969" t="721" r="12834" b="721"/>
          <a:stretch/>
        </p:blipFill>
        <p:spPr>
          <a:xfrm>
            <a:off x="553199" y="814754"/>
            <a:ext cx="6969684" cy="52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the Future Hold?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Manipulatives</a:t>
            </a:r>
          </a:p>
          <a:p>
            <a:r>
              <a:rPr lang="en-GB" sz="2400" dirty="0"/>
              <a:t>Develop the use of Chromebooks</a:t>
            </a:r>
          </a:p>
          <a:p>
            <a:r>
              <a:rPr lang="en-GB" sz="2400" dirty="0"/>
              <a:t>Journals</a:t>
            </a:r>
          </a:p>
        </p:txBody>
      </p:sp>
    </p:spTree>
    <p:extLst>
      <p:ext uri="{BB962C8B-B14F-4D97-AF65-F5344CB8AC3E}">
        <p14:creationId xmlns:p14="http://schemas.microsoft.com/office/powerpoint/2010/main" val="1599236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6343201" cy="38412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dirty="0"/>
              <a:t>You can contact me via</a:t>
            </a:r>
          </a:p>
          <a:p>
            <a:r>
              <a:rPr lang="en-GB" sz="2600" dirty="0">
                <a:solidFill>
                  <a:schemeClr val="tx1"/>
                </a:solidFill>
                <a:hlinkClick r:id="rId3"/>
              </a:rPr>
              <a:t>g.evans@tarletonacademy.org</a:t>
            </a:r>
            <a:endParaRPr lang="en-GB" sz="2600" dirty="0">
              <a:solidFill>
                <a:schemeClr val="tx1"/>
              </a:solidFill>
            </a:endParaRPr>
          </a:p>
          <a:p>
            <a:r>
              <a:rPr lang="en-GB" sz="2600" dirty="0">
                <a:solidFill>
                  <a:schemeClr val="tx1"/>
                </a:solidFill>
              </a:rPr>
              <a:t>@</a:t>
            </a:r>
            <a:r>
              <a:rPr lang="en-GB" sz="2600" dirty="0" err="1">
                <a:solidFill>
                  <a:schemeClr val="tx1"/>
                </a:solidFill>
              </a:rPr>
              <a:t>MrE_Maths</a:t>
            </a:r>
            <a:endParaRPr lang="en-GB" sz="2600" dirty="0">
              <a:solidFill>
                <a:schemeClr val="tx1"/>
              </a:solidFill>
            </a:endParaRPr>
          </a:p>
          <a:p>
            <a:r>
              <a:rPr lang="en-GB" sz="2600" dirty="0">
                <a:solidFill>
                  <a:srgbClr val="92D050"/>
                </a:solidFill>
                <a:hlinkClick r:id="rId4"/>
              </a:rPr>
              <a:t>www.garethevansmaths.wordpress.com</a:t>
            </a:r>
            <a:endParaRPr lang="en-GB" sz="2600" dirty="0">
              <a:solidFill>
                <a:srgbClr val="92D050"/>
              </a:solidFill>
            </a:endParaRPr>
          </a:p>
          <a:p>
            <a:endParaRPr lang="en-GB" sz="2600" dirty="0"/>
          </a:p>
          <a:p>
            <a:r>
              <a:rPr lang="en-GB" sz="2600" dirty="0"/>
              <a:t>You can contact my school via</a:t>
            </a:r>
          </a:p>
          <a:p>
            <a:r>
              <a:rPr lang="en-GB" sz="2600" dirty="0"/>
              <a:t>My email</a:t>
            </a:r>
          </a:p>
          <a:p>
            <a:r>
              <a:rPr lang="en-GB" sz="2600" dirty="0"/>
              <a:t>@</a:t>
            </a:r>
            <a:r>
              <a:rPr lang="en-GB" sz="2600" dirty="0" err="1"/>
              <a:t>tarletonmaths</a:t>
            </a:r>
            <a:endParaRPr lang="en-GB" sz="2600" dirty="0"/>
          </a:p>
          <a:p>
            <a:endParaRPr lang="en-GB" dirty="0"/>
          </a:p>
        </p:txBody>
      </p:sp>
      <p:pic>
        <p:nvPicPr>
          <p:cNvPr id="5" name="Picture 2" descr="https://upload.wikimedia.org/wikipedia/en/thumb/9/9f/Twitter_bird_logo_2012.svg/220px-Twitter_bird_logo_2012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00" y="3280507"/>
            <a:ext cx="493813" cy="40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en/thumb/9/9f/Twitter_bird_logo_2012.svg/220px-Twitter_bird_logo_2012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5" y="5666156"/>
            <a:ext cx="493813" cy="40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0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Story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199"/>
            <a:ext cx="7591759" cy="4175369"/>
          </a:xfrm>
        </p:spPr>
        <p:txBody>
          <a:bodyPr>
            <a:noAutofit/>
          </a:bodyPr>
          <a:lstStyle/>
          <a:p>
            <a:r>
              <a:rPr lang="en-GB" sz="2400" dirty="0"/>
              <a:t>Tarleton Academy			@</a:t>
            </a:r>
            <a:r>
              <a:rPr lang="en-GB" sz="2400" dirty="0" err="1"/>
              <a:t>tarletonmaths</a:t>
            </a:r>
            <a:endParaRPr lang="en-GB" sz="2400" dirty="0"/>
          </a:p>
          <a:p>
            <a:r>
              <a:rPr lang="en-GB" sz="2400" dirty="0"/>
              <a:t>Mixed attainment school</a:t>
            </a:r>
          </a:p>
          <a:p>
            <a:r>
              <a:rPr lang="en-GB" sz="2400" dirty="0"/>
              <a:t>‘you can’t teach mixed attainment in maths. It doesn’t work’</a:t>
            </a:r>
          </a:p>
          <a:p>
            <a:r>
              <a:rPr lang="en-GB" sz="2400" dirty="0"/>
              <a:t>Finding Helen </a:t>
            </a:r>
            <a:r>
              <a:rPr lang="en-GB" sz="2400" dirty="0" err="1"/>
              <a:t>Hindle</a:t>
            </a:r>
            <a:r>
              <a:rPr lang="en-GB" sz="2400" dirty="0"/>
              <a:t> on twitter</a:t>
            </a:r>
          </a:p>
          <a:p>
            <a:r>
              <a:rPr lang="en-GB" sz="2400" dirty="0"/>
              <a:t>Attending the first #</a:t>
            </a:r>
            <a:r>
              <a:rPr lang="en-GB" sz="2400" dirty="0" err="1"/>
              <a:t>mixedattainmentmaths</a:t>
            </a:r>
            <a:r>
              <a:rPr lang="en-GB" sz="2400" dirty="0"/>
              <a:t> conference</a:t>
            </a:r>
          </a:p>
          <a:p>
            <a:r>
              <a:rPr lang="en-GB" sz="2400" dirty="0"/>
              <a:t>Buying in to it</a:t>
            </a:r>
          </a:p>
          <a:p>
            <a:r>
              <a:rPr lang="en-GB" sz="2400" dirty="0"/>
              <a:t>We visited Cheadle Hulme High School</a:t>
            </a:r>
          </a:p>
        </p:txBody>
      </p:sp>
      <p:pic>
        <p:nvPicPr>
          <p:cNvPr id="4" name="Picture 2" descr="https://upload.wikimedia.org/wikipedia/en/thumb/9/9f/Twitter_bird_logo_2012.svg/220px-Twitter_bird_logo_201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63" y="2524370"/>
            <a:ext cx="493813" cy="40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9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240067" cy="353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If you already teach mixed attainment classes:</a:t>
            </a:r>
          </a:p>
          <a:p>
            <a:r>
              <a:rPr lang="en-GB" sz="2400" dirty="0"/>
              <a:t>What concerns did you have before you made the transition?</a:t>
            </a:r>
          </a:p>
          <a:p>
            <a:r>
              <a:rPr lang="en-GB" sz="2400" dirty="0"/>
              <a:t>How did you get around them?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If you are thinking about making the transition:</a:t>
            </a:r>
          </a:p>
          <a:p>
            <a:r>
              <a:rPr lang="en-GB" sz="2400" dirty="0"/>
              <a:t>What are your concerns about teaching mixed attainment classes?</a:t>
            </a:r>
          </a:p>
          <a:p>
            <a:r>
              <a:rPr lang="en-GB" sz="2400" dirty="0"/>
              <a:t>How could you get around them?</a:t>
            </a:r>
          </a:p>
        </p:txBody>
      </p:sp>
    </p:spTree>
    <p:extLst>
      <p:ext uri="{BB962C8B-B14F-4D97-AF65-F5344CB8AC3E}">
        <p14:creationId xmlns:p14="http://schemas.microsoft.com/office/powerpoint/2010/main" val="279848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Fears, and How We Got Around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3618473" cy="3530600"/>
          </a:xfrm>
        </p:spPr>
        <p:txBody>
          <a:bodyPr>
            <a:normAutofit/>
          </a:bodyPr>
          <a:lstStyle/>
          <a:p>
            <a:r>
              <a:rPr lang="en-GB" sz="2000" dirty="0"/>
              <a:t>It will involve more planning</a:t>
            </a:r>
          </a:p>
          <a:p>
            <a:r>
              <a:rPr lang="en-GB" sz="2000" dirty="0"/>
              <a:t>We will have to plan many different activities at the same time during the lesson</a:t>
            </a:r>
          </a:p>
          <a:p>
            <a:r>
              <a:rPr lang="en-GB" sz="2000" dirty="0"/>
              <a:t>“High ability” students will be held back</a:t>
            </a:r>
          </a:p>
          <a:p>
            <a:r>
              <a:rPr lang="en-GB" sz="2000" dirty="0"/>
              <a:t>“Low ability” students will be left behind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4914" y="2489200"/>
            <a:ext cx="3618473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A more focused approach to planning, making us think more carefully about our teaching</a:t>
            </a:r>
          </a:p>
          <a:p>
            <a:r>
              <a:rPr lang="en-GB" sz="2000" dirty="0"/>
              <a:t>Questioning is key. Minimal resources</a:t>
            </a:r>
          </a:p>
          <a:p>
            <a:r>
              <a:rPr lang="en-GB" sz="2000" dirty="0"/>
              <a:t>We teach to the top through high ceiling, low threshold tasks</a:t>
            </a:r>
          </a:p>
          <a:p>
            <a:r>
              <a:rPr lang="en-GB" sz="2000" dirty="0"/>
              <a:t>We filter down through scaffolding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49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207839"/>
            <a:ext cx="6343201" cy="4456730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Year 7 and Year 8 teams – taken from Bruno Reddy’s advice</a:t>
            </a:r>
          </a:p>
          <a:p>
            <a:r>
              <a:rPr lang="en-GB" sz="2400" dirty="0"/>
              <a:t>Nurture group</a:t>
            </a:r>
          </a:p>
          <a:p>
            <a:r>
              <a:rPr lang="en-GB" sz="2400" dirty="0"/>
              <a:t>Collaborative Planning</a:t>
            </a:r>
          </a:p>
          <a:p>
            <a:r>
              <a:rPr lang="en-GB" sz="2400" dirty="0"/>
              <a:t>Minimal planning</a:t>
            </a:r>
          </a:p>
          <a:p>
            <a:r>
              <a:rPr lang="en-GB" sz="2400" dirty="0"/>
              <a:t>Focus on the basics</a:t>
            </a:r>
          </a:p>
          <a:p>
            <a:r>
              <a:rPr lang="en-GB" sz="2400" dirty="0"/>
              <a:t>Questioning is key</a:t>
            </a:r>
          </a:p>
          <a:p>
            <a:r>
              <a:rPr lang="en-GB" sz="2400" dirty="0"/>
              <a:t>No calculators in Year 7</a:t>
            </a:r>
          </a:p>
          <a:p>
            <a:r>
              <a:rPr lang="en-GB" sz="2400" dirty="0"/>
              <a:t>“interesting”</a:t>
            </a:r>
          </a:p>
          <a:p>
            <a:r>
              <a:rPr lang="en-GB" sz="2400" dirty="0"/>
              <a:t>Numeracy Ninjas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2141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Helen </a:t>
            </a:r>
            <a:r>
              <a:rPr lang="en-GB" dirty="0" err="1"/>
              <a:t>Hindle’s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Learning Journeys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Super 9</a:t>
            </a:r>
          </a:p>
          <a:p>
            <a:r>
              <a:rPr lang="en-GB" sz="2400" dirty="0"/>
              <a:t>Highlight as you go along</a:t>
            </a:r>
          </a:p>
          <a:p>
            <a:r>
              <a:rPr lang="en-GB" sz="2400" dirty="0"/>
              <a:t>Chromebooks</a:t>
            </a:r>
          </a:p>
          <a:p>
            <a:endParaRPr lang="en-GB" sz="2400" dirty="0"/>
          </a:p>
          <a:p>
            <a:r>
              <a:rPr lang="en-GB" sz="2400" dirty="0"/>
              <a:t>Visit www.growthmindsetmaths.com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b="7878"/>
          <a:stretch/>
        </p:blipFill>
        <p:spPr>
          <a:xfrm rot="5400000">
            <a:off x="1004240" y="-406891"/>
            <a:ext cx="4599707" cy="61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1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Questions based on Super 9</a:t>
            </a:r>
          </a:p>
          <a:p>
            <a:r>
              <a:rPr lang="en-GB" sz="2400" dirty="0"/>
              <a:t>Notes to Myself</a:t>
            </a:r>
          </a:p>
          <a:p>
            <a:r>
              <a:rPr lang="en-GB" sz="2400" dirty="0"/>
              <a:t>The purpose of assessing is to inform future learning</a:t>
            </a:r>
          </a:p>
          <a:p>
            <a:r>
              <a:rPr lang="en-GB" sz="2400" dirty="0"/>
              <a:t>Feedback – “WWW/EBI” or “Dear Sir”</a:t>
            </a:r>
          </a:p>
          <a:p>
            <a:r>
              <a:rPr lang="en-GB" sz="2400" dirty="0" err="1"/>
              <a:t>Hegarty</a:t>
            </a:r>
            <a:r>
              <a:rPr lang="en-GB" sz="2400" dirty="0"/>
              <a:t> Maths – AMAZING!</a:t>
            </a:r>
          </a:p>
          <a:p>
            <a:r>
              <a:rPr lang="en-GB" sz="2400" dirty="0"/>
              <a:t>GCSE Paper</a:t>
            </a:r>
          </a:p>
        </p:txBody>
      </p:sp>
    </p:spTree>
    <p:extLst>
      <p:ext uri="{BB962C8B-B14F-4D97-AF65-F5344CB8AC3E}">
        <p14:creationId xmlns:p14="http://schemas.microsoft.com/office/powerpoint/2010/main" val="341993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Dear Sir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Used at the end of lessons and assessments as a form of self reflection</a:t>
            </a:r>
          </a:p>
          <a:p>
            <a:r>
              <a:rPr lang="en-GB" dirty="0"/>
              <a:t>Creates a dialogue between teacher and student</a:t>
            </a:r>
          </a:p>
          <a:p>
            <a:r>
              <a:rPr lang="en-GB" dirty="0"/>
              <a:t>All students feel heard – and they are very honest!</a:t>
            </a:r>
          </a:p>
          <a:p>
            <a:r>
              <a:rPr lang="en-GB" dirty="0"/>
              <a:t>Students write a ‘Dear Sir’ to me in red pen. I respond by setting </a:t>
            </a:r>
            <a:r>
              <a:rPr lang="en-GB" dirty="0" err="1"/>
              <a:t>Hegarty</a:t>
            </a:r>
            <a:r>
              <a:rPr lang="en-GB" dirty="0"/>
              <a:t> Maths tasks</a:t>
            </a:r>
          </a:p>
          <a:p>
            <a:r>
              <a:rPr lang="en-GB" dirty="0"/>
              <a:t>Most important for students to comment on areas for improvement – they had to be trained!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428" t="-241" r="12428"/>
          <a:stretch/>
        </p:blipFill>
        <p:spPr>
          <a:xfrm>
            <a:off x="228598" y="388453"/>
            <a:ext cx="7596554" cy="5697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4" t="770" r="18717" b="5385"/>
          <a:stretch/>
        </p:blipFill>
        <p:spPr>
          <a:xfrm rot="5400000">
            <a:off x="2285998" y="-381005"/>
            <a:ext cx="4712677" cy="8581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t="3077" r="31795" b="3077"/>
          <a:stretch/>
        </p:blipFill>
        <p:spPr>
          <a:xfrm rot="5400000">
            <a:off x="3288320" y="-2407502"/>
            <a:ext cx="2708034" cy="8581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10961" r="7692" b="3654"/>
          <a:stretch/>
        </p:blipFill>
        <p:spPr>
          <a:xfrm rot="5400000">
            <a:off x="2083773" y="360482"/>
            <a:ext cx="4624757" cy="78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Typical Tarleton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Minimal planning and resources</a:t>
            </a:r>
          </a:p>
          <a:p>
            <a:r>
              <a:rPr lang="en-GB" dirty="0"/>
              <a:t>Questioning</a:t>
            </a:r>
          </a:p>
        </p:txBody>
      </p:sp>
    </p:spTree>
    <p:extLst>
      <p:ext uri="{BB962C8B-B14F-4D97-AF65-F5344CB8AC3E}">
        <p14:creationId xmlns:p14="http://schemas.microsoft.com/office/powerpoint/2010/main" val="3798920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539</TotalTime>
  <Words>741</Words>
  <Application>Microsoft Office PowerPoint</Application>
  <PresentationFormat>On-screen Show (4:3)</PresentationFormat>
  <Paragraphs>131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3</vt:lpstr>
      <vt:lpstr>Ion Boardroom</vt:lpstr>
      <vt:lpstr>Office Theme</vt:lpstr>
      <vt:lpstr>Transition to Mixed Attainment</vt:lpstr>
      <vt:lpstr>Our Story So Far…</vt:lpstr>
      <vt:lpstr>Barriers</vt:lpstr>
      <vt:lpstr>Our Fears, and How We Got Around Them</vt:lpstr>
      <vt:lpstr>Our Strategy</vt:lpstr>
      <vt:lpstr>Helen Hindle’s  Learning Journeys</vt:lpstr>
      <vt:lpstr>Assessing</vt:lpstr>
      <vt:lpstr>Dear Sir</vt:lpstr>
      <vt:lpstr>A Typical Tarleton Lesson</vt:lpstr>
      <vt:lpstr>How many different ways could you fill the boxes?</vt:lpstr>
      <vt:lpstr>Resources</vt:lpstr>
      <vt:lpstr>Always, Sometimes, Never</vt:lpstr>
      <vt:lpstr>Super 9</vt:lpstr>
      <vt:lpstr>How Many Ways…</vt:lpstr>
      <vt:lpstr>Increasingly Difficult Questions</vt:lpstr>
      <vt:lpstr>What Does the Future Hold?</vt:lpstr>
      <vt:lpstr>Any questions?</vt:lpstr>
    </vt:vector>
  </TitlesOfParts>
  <Company>Tarleton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to Mixed Attainment</dc:title>
  <dc:creator>Mr G Evans</dc:creator>
  <cp:lastModifiedBy>Staff</cp:lastModifiedBy>
  <cp:revision>30</cp:revision>
  <dcterms:created xsi:type="dcterms:W3CDTF">2018-01-22T09:29:32Z</dcterms:created>
  <dcterms:modified xsi:type="dcterms:W3CDTF">2018-02-28T10:46:35Z</dcterms:modified>
</cp:coreProperties>
</file>