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e32510ca36794ca8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1" r:id="rId3"/>
    <p:sldId id="263" r:id="rId4"/>
    <p:sldId id="278" r:id="rId5"/>
    <p:sldId id="277" r:id="rId6"/>
    <p:sldId id="265" r:id="rId7"/>
    <p:sldId id="267" r:id="rId8"/>
    <p:sldId id="266" r:id="rId9"/>
    <p:sldId id="269" r:id="rId10"/>
    <p:sldId id="270" r:id="rId11"/>
    <p:sldId id="281" r:id="rId12"/>
    <p:sldId id="268" r:id="rId13"/>
    <p:sldId id="271" r:id="rId14"/>
    <p:sldId id="272" r:id="rId15"/>
    <p:sldId id="273" r:id="rId16"/>
    <p:sldId id="280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40E6C-A894-425C-BE87-8616736DAAA7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37597-C22F-4554-B419-10087D0DC9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1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8E35-D7AD-4C02-BC78-70B211905F93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0D2BD-CC1F-4029-8A0E-3687A34D36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60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0D2BD-CC1F-4029-8A0E-3687A34D364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2062-A581-4E9D-B511-DAAFAB1828A6}" type="datetimeFigureOut">
              <a:rPr lang="en-US" smtClean="0"/>
              <a:pPr/>
              <a:t>2/27/2018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8019898" imgH="5667146" progId="AcroExch.Document.7">
                  <p:embed/>
                </p:oleObj>
              </mc:Choice>
              <mc:Fallback>
                <p:oleObj name="Acrobat Document" r:id="rId3" imgW="8019898" imgH="5667146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402194"/>
              </p:ext>
            </p:extLst>
          </p:nvPr>
        </p:nvGraphicFramePr>
        <p:xfrm>
          <a:off x="457200" y="357188"/>
          <a:ext cx="8229600" cy="641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Sector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Food and drink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 Food and Drink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7">
                <a:tc rowSpan="5"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Topics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Packaging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Activities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What fits in here?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Four chocolates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It takes the biscuit!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7"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Boxes and bottles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Boxing stock cubes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Folding cubes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How much does it hold?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7"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Minimise or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SuperSize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Fat, sugar and salt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Calculating energy requirements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Working as a nutritionist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7"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Going bananas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Guess the weight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Five-a-day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Make a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smoothie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7"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What's in your bowl?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Survey: What's in your bowl?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Sector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Working with others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 Voluntary, Community and Faith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77">
                <a:tc rowSpan="5"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Topics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Islamic design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Activities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Four by four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Hexagons and stars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Tiles on grids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877"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Is it fair?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Who gets elected?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Constituency seats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Electoral systems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877"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Vedic maths 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Creating the square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Tiling from the square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877"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Vedic maths 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More about nines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Dividing by nine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Vedic multiplication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3877"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Running a club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Playing the game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It's in the bag!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Organising the league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slides that follow show some of the </a:t>
            </a:r>
            <a:r>
              <a:rPr lang="en-GB" i="1" dirty="0">
                <a:solidFill>
                  <a:srgbClr val="FF00FF"/>
                </a:solidFill>
              </a:rPr>
              <a:t>cre8ate maths </a:t>
            </a:r>
            <a:r>
              <a:rPr lang="en-GB" dirty="0"/>
              <a:t>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9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683655"/>
              </p:ext>
            </p:extLst>
          </p:nvPr>
        </p:nvGraphicFramePr>
        <p:xfrm>
          <a:off x="214282" y="243218"/>
          <a:ext cx="7958118" cy="586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Acrobat Document" r:id="rId3" imgW="8019898" imgH="5667146" progId="AcroExch.Document.7">
                  <p:embed/>
                </p:oleObj>
              </mc:Choice>
              <mc:Fallback>
                <p:oleObj name="Acrobat Document" r:id="rId3" imgW="8019898" imgH="5667146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43218"/>
                        <a:ext cx="7958118" cy="58648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42844" y="142852"/>
          <a:ext cx="8795833" cy="650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Acrobat Document" r:id="rId3" imgW="8019898" imgH="5667146" progId="AcroExch.Document.7">
                  <p:embed/>
                </p:oleObj>
              </mc:Choice>
              <mc:Fallback>
                <p:oleObj name="Acrobat Document" r:id="rId3" imgW="8019898" imgH="5667146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142852"/>
                        <a:ext cx="8795833" cy="65008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72168" y="285728"/>
          <a:ext cx="8795832" cy="642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Acrobat Document" r:id="rId3" imgW="8019898" imgH="5667146" progId="AcroExch.Document.7">
                  <p:embed/>
                </p:oleObj>
              </mc:Choice>
              <mc:Fallback>
                <p:oleObj name="Acrobat Document" r:id="rId3" imgW="8019898" imgH="5667146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68" y="285728"/>
                        <a:ext cx="8795832" cy="6429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14282" y="214290"/>
          <a:ext cx="8786874" cy="642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Acrobat Document" r:id="rId3" imgW="8019898" imgH="5667146" progId="AcroExch.Document.7">
                  <p:embed/>
                </p:oleObj>
              </mc:Choice>
              <mc:Fallback>
                <p:oleObj name="Acrobat Document" r:id="rId3" imgW="8019898" imgH="5667146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14290"/>
                        <a:ext cx="8786874" cy="6429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18205" y="162867"/>
          <a:ext cx="8666405" cy="640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Acrobat Document" r:id="rId3" imgW="8019898" imgH="5667146" progId="AcroExch.Document.7">
                  <p:embed/>
                </p:oleObj>
              </mc:Choice>
              <mc:Fallback>
                <p:oleObj name="Acrobat Document" r:id="rId3" imgW="8019898" imgH="5667146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05" y="162867"/>
                        <a:ext cx="8666405" cy="64094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6000" b="1" i="1" dirty="0">
                <a:solidFill>
                  <a:srgbClr val="FF00FF"/>
                </a:solidFill>
                <a:latin typeface="Comic Sans MS" pitchFamily="66" charset="0"/>
              </a:rPr>
              <a:t>cre8ate maths</a:t>
            </a:r>
            <a:endParaRPr lang="en-GB" sz="6000" dirty="0">
              <a:solidFill>
                <a:srgbClr val="FF00FF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en-GB" dirty="0">
              <a:latin typeface="Comic Sans MS" pitchFamily="66" charset="0"/>
            </a:endParaRPr>
          </a:p>
          <a:p>
            <a:pPr algn="ctr">
              <a:buNone/>
            </a:pPr>
            <a:r>
              <a:rPr lang="en-GB" b="1" dirty="0">
                <a:latin typeface="Comic Sans MS" pitchFamily="66" charset="0"/>
              </a:rPr>
              <a:t>motivating, memorable mathematical</a:t>
            </a:r>
            <a:endParaRPr lang="en-GB" dirty="0">
              <a:latin typeface="Comic Sans MS" pitchFamily="66" charset="0"/>
            </a:endParaRPr>
          </a:p>
          <a:p>
            <a:pPr algn="ctr">
              <a:buNone/>
            </a:pPr>
            <a:r>
              <a:rPr lang="en-GB" b="1" dirty="0">
                <a:latin typeface="Comic Sans MS" pitchFamily="66" charset="0"/>
              </a:rPr>
              <a:t>materials for KS3 &amp; KS4</a:t>
            </a:r>
            <a:endParaRPr lang="en-GB" dirty="0">
              <a:latin typeface="Comic Sans MS" pitchFamily="66" charset="0"/>
            </a:endParaRPr>
          </a:p>
          <a:p>
            <a:pPr algn="ctr"/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i="1" dirty="0">
                <a:solidFill>
                  <a:srgbClr val="FF00FF"/>
                </a:solidFill>
              </a:rPr>
              <a:t>cre8ate maths</a:t>
            </a:r>
            <a:r>
              <a:rPr lang="en-GB" dirty="0"/>
              <a:t> took as its starting point</a:t>
            </a:r>
          </a:p>
          <a:p>
            <a:pPr>
              <a:buNone/>
            </a:pPr>
            <a:endParaRPr lang="en-GB" b="1" dirty="0"/>
          </a:p>
          <a:p>
            <a:r>
              <a:rPr lang="en-GB" b="1" dirty="0"/>
              <a:t>teacher involvement</a:t>
            </a:r>
            <a:r>
              <a:rPr lang="en-GB" dirty="0"/>
              <a:t> in creating mathematics curriculum materials</a:t>
            </a:r>
          </a:p>
          <a:p>
            <a:endParaRPr lang="en-GB" dirty="0"/>
          </a:p>
          <a:p>
            <a:r>
              <a:rPr lang="en-GB" dirty="0"/>
              <a:t>using a model of </a:t>
            </a:r>
            <a:r>
              <a:rPr lang="en-GB" b="1" dirty="0"/>
              <a:t>collaborative professional development</a:t>
            </a:r>
          </a:p>
          <a:p>
            <a:endParaRPr lang="en-GB" dirty="0"/>
          </a:p>
          <a:p>
            <a:r>
              <a:rPr lang="en-GB" dirty="0"/>
              <a:t>providing scope for teacher </a:t>
            </a:r>
            <a:r>
              <a:rPr lang="en-GB" b="1" dirty="0"/>
              <a:t>creativity</a:t>
            </a:r>
            <a:r>
              <a:rPr lang="en-GB" dirty="0"/>
              <a:t> and the development of teacher </a:t>
            </a:r>
            <a:r>
              <a:rPr lang="en-GB" b="1" dirty="0"/>
              <a:t>subject knowledge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hn and She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7475875" cy="605579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m and Ma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6535698" cy="61190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GB" b="1" i="1" dirty="0">
                <a:solidFill>
                  <a:srgbClr val="FF00FF"/>
                </a:solidFill>
                <a:latin typeface="Comic Sans MS" pitchFamily="66" charset="0"/>
              </a:rPr>
              <a:t>cre8ate maths</a:t>
            </a:r>
            <a:endParaRPr lang="en-GB" dirty="0">
              <a:solidFill>
                <a:srgbClr val="FF00FF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GB" b="1" dirty="0">
                <a:latin typeface="Comic Sans MS" pitchFamily="66" charset="0"/>
              </a:rPr>
              <a:t> the materials</a:t>
            </a:r>
            <a:endParaRPr lang="en-GB" dirty="0">
              <a:latin typeface="Comic Sans MS" pitchFamily="66" charset="0"/>
            </a:endParaRP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The structure of the resources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1 		Agriculture, Horticulture and Land-Based Industries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2 		Chemicals and Related Industries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3 		Childcare/Early Years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4 		Construction and the Built Environment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5 		Digital, ICT, Creative and Media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6 		Engineering, Manufacturing and Print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7 		Food and Drink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8 		Health and Social Care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9 		Hospitality, Tourism, Sport and Leisure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10 	Port, Logistics and Distribution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11 		Retail Services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12 	Voluntary, Community and Faith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GB" b="1" i="1" dirty="0">
                <a:solidFill>
                  <a:srgbClr val="FF00FF"/>
                </a:solidFill>
                <a:latin typeface="Comic Sans MS" pitchFamily="66" charset="0"/>
              </a:rPr>
              <a:t>cre8ate maths</a:t>
            </a:r>
            <a:endParaRPr lang="en-GB" dirty="0">
              <a:solidFill>
                <a:srgbClr val="FF00FF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GB" b="1" dirty="0">
                <a:latin typeface="Comic Sans MS" pitchFamily="66" charset="0"/>
              </a:rPr>
              <a:t> the materials</a:t>
            </a:r>
            <a:endParaRPr lang="en-GB" dirty="0"/>
          </a:p>
          <a:p>
            <a:r>
              <a:rPr lang="en-GB" dirty="0"/>
              <a:t>link </a:t>
            </a:r>
            <a:r>
              <a:rPr lang="en-GB" i="1" dirty="0"/>
              <a:t>real and significant mathematical thinking </a:t>
            </a:r>
            <a:r>
              <a:rPr lang="en-GB" dirty="0"/>
              <a:t>with </a:t>
            </a:r>
            <a:r>
              <a:rPr lang="en-GB" i="1" dirty="0"/>
              <a:t>fully authentic real world applications</a:t>
            </a:r>
            <a:endParaRPr lang="en-GB" dirty="0"/>
          </a:p>
          <a:p>
            <a:r>
              <a:rPr lang="en-GB" b="1" dirty="0"/>
              <a:t>suitable for pupils across the attainment range</a:t>
            </a:r>
          </a:p>
          <a:p>
            <a:r>
              <a:rPr lang="en-GB" dirty="0"/>
              <a:t>provide a platform for the development of young peoples’ </a:t>
            </a:r>
            <a:r>
              <a:rPr lang="en-US" dirty="0"/>
              <a:t>competence in mathematical procedures, their creativity, and their appreciation and critical understanding of mathematics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831181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Acrobat Document" r:id="rId3" imgW="0" imgH="0" progId="AcroExch.Document.7">
                  <p:embed/>
                </p:oleObj>
              </mc:Choice>
              <mc:Fallback>
                <p:oleObj name="Acrobat Document" r:id="rId3" imgW="0" imgH="0" progId="AcroExch.Document.7">
                  <p:embed/>
                  <p:pic>
                    <p:nvPicPr>
                      <p:cNvPr id="0" name="Content Placeholder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31181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560933" y="1"/>
          <a:ext cx="970493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Acrobat Document" r:id="rId4" imgW="8019898" imgH="5667146" progId="AcroExch.Document.7">
                  <p:embed/>
                </p:oleObj>
              </mc:Choice>
              <mc:Fallback>
                <p:oleObj name="Acrobat Document" r:id="rId4" imgW="8019898" imgH="5667146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60933" y="1"/>
                        <a:ext cx="9704934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511412"/>
              </p:ext>
            </p:extLst>
          </p:nvPr>
        </p:nvGraphicFramePr>
        <p:xfrm>
          <a:off x="457200" y="428604"/>
          <a:ext cx="8229600" cy="6909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5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502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Some examples of sectors, topics and activities</a:t>
                      </a:r>
                    </a:p>
                    <a:p>
                      <a:pPr algn="l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65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Sector</a:t>
                      </a:r>
                    </a:p>
                    <a:p>
                      <a:pPr algn="l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Childcare and early years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Childcare/Early years</a:t>
                      </a:r>
                    </a:p>
                    <a:p>
                      <a:pPr algn="ctr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latin typeface="+mn-lt"/>
                        </a:rPr>
                        <a:t>Topics</a:t>
                      </a:r>
                    </a:p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Keeping baby warm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latin typeface="+mn-lt"/>
                        </a:rPr>
                        <a:t>Activities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dirty="0">
                        <a:latin typeface="+mn-lt"/>
                      </a:endParaRPr>
                    </a:p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Making a model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44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Healthy childhood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Keeping track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True or false?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Who is it?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50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Painting your playground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Making a maze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Jumping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Puzzle walks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44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Playground design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Designing a playground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50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Nappy changing challenge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Survey: Nappy Changing Challenge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5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latin typeface="+mn-lt"/>
                        </a:rPr>
                        <a:t>Sector</a:t>
                      </a:r>
                    </a:p>
                    <a:p>
                      <a:pPr algn="l" fontAlgn="b"/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Building for the future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4 Construction and the Built Environment</a:t>
                      </a:r>
                    </a:p>
                    <a:p>
                      <a:pPr algn="ctr" fontAlgn="b"/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44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Topics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Rigid structures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Activities</a:t>
                      </a:r>
                    </a:p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Finding rigidity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Testing rigidity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Bracing squares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50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Bricks and tiles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What makes a wall strong?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Square tiles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Drawing tiles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50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Tiling patterns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Patio patterns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Semi-regular </a:t>
                      </a:r>
                      <a:r>
                        <a:rPr lang="en-GB" sz="1600" b="0" i="0" u="none" strike="noStrike" dirty="0" err="1">
                          <a:latin typeface="Arial"/>
                        </a:rPr>
                        <a:t>tilings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More triangles than squares?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44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Architects' skills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Building shapes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Different views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Decoding plans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744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latin typeface="Arial"/>
                        </a:rPr>
                        <a:t>Building a town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Designing nets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!-- This markup removes items from the Office Button in Powerpoint. -->
<customUI xmlns="http://schemas.microsoft.com/office/2006/01/customui">
  <ribbon>
    <officeMenu>
      <menu idMso="FileSendMenu" showImage="false" visible="false"/>
      <menu idMso="FilePrintMenu">
        <button idMso="FilePrintQuick" showImage="false" visible="false"/>
      </menu>
      <menu idMso="MenuPublish">
        <toggleButton idMso="FileCreateDocumentWorkspace" showImage="false" visible="false"/>
        <button idMso="FileSaveToDocumentManagementServer" showImage="false" visible="false"/>
      </menu>
    </officeMenu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533</TotalTime>
  <Words>322</Words>
  <Application>Microsoft Office PowerPoint</Application>
  <PresentationFormat>On-screen Show (4:3)</PresentationFormat>
  <Paragraphs>129</Paragraphs>
  <Slides>16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blank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slides that follow show some of the cre8ate maths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Hallam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Hilary Povey</dc:creator>
  <cp:lastModifiedBy>Staff</cp:lastModifiedBy>
  <cp:revision>49</cp:revision>
  <dcterms:created xsi:type="dcterms:W3CDTF">2010-02-26T10:48:53Z</dcterms:created>
  <dcterms:modified xsi:type="dcterms:W3CDTF">2018-02-27T17:10:07Z</dcterms:modified>
</cp:coreProperties>
</file>