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314" r:id="rId3"/>
    <p:sldId id="263" r:id="rId4"/>
    <p:sldId id="269" r:id="rId5"/>
    <p:sldId id="281" r:id="rId6"/>
    <p:sldId id="315" r:id="rId7"/>
    <p:sldId id="312" r:id="rId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54B"/>
    <a:srgbClr val="B94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30"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a:defRPr sz="1200"/>
            </a:lvl1pPr>
          </a:lstStyle>
          <a:p>
            <a:fld id="{D09CF26D-E3A7-4CC3-8735-1C5C6096AFAA}" type="datetimeFigureOut">
              <a:rPr lang="en-GB" smtClean="0"/>
              <a:t>24/06/2017</a:t>
            </a:fld>
            <a:endParaRPr lang="en-GB"/>
          </a:p>
        </p:txBody>
      </p:sp>
      <p:sp>
        <p:nvSpPr>
          <p:cNvPr id="4" name="Footer Placeholder 3"/>
          <p:cNvSpPr>
            <a:spLocks noGrp="1"/>
          </p:cNvSpPr>
          <p:nvPr>
            <p:ph type="ftr" sz="quarter" idx="2"/>
          </p:nvPr>
        </p:nvSpPr>
        <p:spPr>
          <a:xfrm>
            <a:off x="2"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30092"/>
            <a:ext cx="2945659" cy="496411"/>
          </a:xfrm>
          <a:prstGeom prst="rect">
            <a:avLst/>
          </a:prstGeom>
        </p:spPr>
        <p:txBody>
          <a:bodyPr vert="horz" lIns="91440" tIns="45720" rIns="91440" bIns="45720" rtlCol="0" anchor="b"/>
          <a:lstStyle>
            <a:lvl1pPr algn="r">
              <a:defRPr sz="1200"/>
            </a:lvl1pPr>
          </a:lstStyle>
          <a:p>
            <a:fld id="{2D7C6848-F34F-4E4D-BA33-23857810600D}" type="slidenum">
              <a:rPr lang="en-GB" smtClean="0"/>
              <a:t>‹#›</a:t>
            </a:fld>
            <a:endParaRPr lang="en-GB"/>
          </a:p>
        </p:txBody>
      </p:sp>
    </p:spTree>
    <p:extLst>
      <p:ext uri="{BB962C8B-B14F-4D97-AF65-F5344CB8AC3E}">
        <p14:creationId xmlns:p14="http://schemas.microsoft.com/office/powerpoint/2010/main" val="378576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vl1pPr>
          </a:lstStyle>
          <a:p>
            <a:fld id="{FDF2A4D9-86F5-4B47-AE45-9D745AA6B04A}" type="datetimeFigureOut">
              <a:rPr lang="en-GB" smtClean="0"/>
              <a:t>24/06/2017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4"/>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6F5273C-2949-4022-929A-C54EBEA5A03C}" type="slidenum">
              <a:rPr lang="en-GB" smtClean="0"/>
              <a:t>‹#›</a:t>
            </a:fld>
            <a:endParaRPr lang="en-GB"/>
          </a:p>
        </p:txBody>
      </p:sp>
    </p:spTree>
    <p:extLst>
      <p:ext uri="{BB962C8B-B14F-4D97-AF65-F5344CB8AC3E}">
        <p14:creationId xmlns:p14="http://schemas.microsoft.com/office/powerpoint/2010/main" val="18610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169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6052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6154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t>24/06/2017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92330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t>24/06/2017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44607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24/06/2017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89499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t>24/06/2017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7997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t>24/06/2017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4218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24/06/2017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76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24/06/2017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558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t>24/06/2017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milemaths.wordpres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milemaths.wordpress.com/in-the-classroom/cuboid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righton.ac.uk/_pdf/research/education/moving-beyond-fixed-ability-thinking-brighton-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1470025"/>
          </a:xfrm>
        </p:spPr>
        <p:txBody>
          <a:bodyPr>
            <a:normAutofit/>
          </a:bodyPr>
          <a:lstStyle/>
          <a:p>
            <a:r>
              <a:rPr lang="en-GB" dirty="0">
                <a:solidFill>
                  <a:srgbClr val="FF0000"/>
                </a:solidFill>
              </a:rPr>
              <a:t>Change in an era of hope</a:t>
            </a:r>
          </a:p>
        </p:txBody>
      </p:sp>
      <p:sp>
        <p:nvSpPr>
          <p:cNvPr id="3" name="Subtitle 2"/>
          <p:cNvSpPr>
            <a:spLocks noGrp="1"/>
          </p:cNvSpPr>
          <p:nvPr>
            <p:ph type="subTitle" idx="1"/>
          </p:nvPr>
        </p:nvSpPr>
        <p:spPr>
          <a:xfrm>
            <a:off x="1331640" y="3429000"/>
            <a:ext cx="6400800" cy="1752600"/>
          </a:xfrm>
        </p:spPr>
        <p:txBody>
          <a:bodyPr>
            <a:normAutofit fontScale="85000" lnSpcReduction="20000"/>
          </a:bodyPr>
          <a:lstStyle/>
          <a:p>
            <a:r>
              <a:rPr lang="en-GB" dirty="0"/>
              <a:t>Hilary </a:t>
            </a:r>
            <a:r>
              <a:rPr lang="en-GB" dirty="0" err="1"/>
              <a:t>Povey</a:t>
            </a:r>
            <a:endParaRPr lang="en-GB" dirty="0"/>
          </a:p>
          <a:p>
            <a:r>
              <a:rPr lang="en-GB" dirty="0"/>
              <a:t>Sheffield Hallam University</a:t>
            </a:r>
          </a:p>
          <a:p>
            <a:endParaRPr lang="en-GB" dirty="0"/>
          </a:p>
          <a:p>
            <a:r>
              <a:rPr lang="en-GB" dirty="0">
                <a:hlinkClick r:id="rId2"/>
              </a:rPr>
              <a:t>https://smilemaths.wordpress.com/</a:t>
            </a:r>
            <a:endParaRPr lang="en-GB" dirty="0"/>
          </a:p>
          <a:p>
            <a:endParaRPr lang="en-GB" dirty="0"/>
          </a:p>
        </p:txBody>
      </p:sp>
    </p:spTree>
    <p:extLst>
      <p:ext uri="{BB962C8B-B14F-4D97-AF65-F5344CB8AC3E}">
        <p14:creationId xmlns:p14="http://schemas.microsoft.com/office/powerpoint/2010/main" val="61706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908720"/>
            <a:ext cx="7560839" cy="5112568"/>
          </a:xfrm>
          <a:prstGeom prst="rect">
            <a:avLst/>
          </a:prstGeom>
        </p:spPr>
      </p:pic>
      <p:sp>
        <p:nvSpPr>
          <p:cNvPr id="5" name="Rectangle 4"/>
          <p:cNvSpPr/>
          <p:nvPr/>
        </p:nvSpPr>
        <p:spPr>
          <a:xfrm>
            <a:off x="755576" y="6093296"/>
            <a:ext cx="7488832" cy="369332"/>
          </a:xfrm>
          <a:prstGeom prst="rect">
            <a:avLst/>
          </a:prstGeom>
        </p:spPr>
        <p:txBody>
          <a:bodyPr wrap="square">
            <a:spAutoFit/>
          </a:bodyPr>
          <a:lstStyle/>
          <a:p>
            <a:r>
              <a:rPr lang="en-GB" dirty="0">
                <a:hlinkClick r:id="rId3"/>
              </a:rPr>
              <a:t>https://smilemaths.wordpress.com/in-the-classroom/cuboids/</a:t>
            </a:r>
            <a:endParaRPr lang="en-GB" dirty="0"/>
          </a:p>
        </p:txBody>
      </p:sp>
    </p:spTree>
    <p:extLst>
      <p:ext uri="{BB962C8B-B14F-4D97-AF65-F5344CB8AC3E}">
        <p14:creationId xmlns:p14="http://schemas.microsoft.com/office/powerpoint/2010/main" val="412303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6048672"/>
          </a:xfrm>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800" dirty="0"/>
              <a:t>Both taken from Peacock and Marks, seminar, 2015</a:t>
            </a:r>
          </a:p>
        </p:txBody>
      </p:sp>
      <p:sp>
        <p:nvSpPr>
          <p:cNvPr id="4" name="Rounded Rectangular Callout 3"/>
          <p:cNvSpPr/>
          <p:nvPr/>
        </p:nvSpPr>
        <p:spPr>
          <a:xfrm>
            <a:off x="622256" y="620688"/>
            <a:ext cx="3384375" cy="2232248"/>
          </a:xfrm>
          <a:prstGeom prst="wedgeRoundRectCallout">
            <a:avLst>
              <a:gd name="adj1" fmla="val 26784"/>
              <a:gd name="adj2" fmla="val 6210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ysClr val="windowText" lastClr="000000"/>
                </a:solidFill>
              </a:rPr>
              <a:t>Why do we think that we can make him (not very bright Jimmy) brighter than God made him?</a:t>
            </a:r>
          </a:p>
          <a:p>
            <a:pPr algn="ctr"/>
            <a:r>
              <a:rPr lang="en-GB" sz="2000" dirty="0">
                <a:solidFill>
                  <a:sysClr val="windowText" lastClr="000000"/>
                </a:solidFill>
              </a:rPr>
              <a:t>Chris </a:t>
            </a:r>
            <a:r>
              <a:rPr lang="en-GB" sz="2000" dirty="0" err="1">
                <a:solidFill>
                  <a:sysClr val="windowText" lastClr="000000"/>
                </a:solidFill>
              </a:rPr>
              <a:t>Woodhead</a:t>
            </a:r>
            <a:r>
              <a:rPr lang="en-GB" sz="2000" dirty="0">
                <a:solidFill>
                  <a:sysClr val="windowText" lastClr="000000"/>
                </a:solidFill>
              </a:rPr>
              <a:t>, 2009</a:t>
            </a:r>
          </a:p>
        </p:txBody>
      </p:sp>
      <p:sp>
        <p:nvSpPr>
          <p:cNvPr id="6" name="Rounded Rectangular Callout 5"/>
          <p:cNvSpPr/>
          <p:nvPr/>
        </p:nvSpPr>
        <p:spPr>
          <a:xfrm>
            <a:off x="4330226" y="2484676"/>
            <a:ext cx="4536504" cy="3672408"/>
          </a:xfrm>
          <a:prstGeom prst="wedgeRoundRectCallout">
            <a:avLst>
              <a:gd name="adj1" fmla="val -10622"/>
              <a:gd name="adj2" fmla="val -6160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ysClr val="windowText" lastClr="000000"/>
                </a:solidFill>
              </a:rPr>
              <a:t>...1000 kids in a comprehensive, sooner or later, the ones that are good at maths will have to be told "you are good at maths" and the ones who aren't, will have to be told "you are not good at maths" ... you should be learning as a young person that there are limits to what you can do.</a:t>
            </a:r>
          </a:p>
          <a:p>
            <a:pPr algn="ctr"/>
            <a:r>
              <a:rPr lang="en-GB" sz="2000" dirty="0">
                <a:solidFill>
                  <a:sysClr val="windowText" lastClr="000000"/>
                </a:solidFill>
              </a:rPr>
              <a:t>Richard North, 2009</a:t>
            </a:r>
          </a:p>
        </p:txBody>
      </p:sp>
      <p:pic>
        <p:nvPicPr>
          <p:cNvPr id="5" name="Picture 4"/>
          <p:cNvPicPr/>
          <p:nvPr/>
        </p:nvPicPr>
        <p:blipFill rotWithShape="1">
          <a:blip r:embed="rId2"/>
          <a:srcRect l="18048" t="11838" r="45678" b="10281"/>
          <a:stretch/>
        </p:blipFill>
        <p:spPr bwMode="auto">
          <a:xfrm>
            <a:off x="1835696" y="3212976"/>
            <a:ext cx="2079625" cy="251206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405" t="29284" r="86854" b="49844"/>
          <a:stretch/>
        </p:blipFill>
        <p:spPr bwMode="auto">
          <a:xfrm>
            <a:off x="6300192" y="332656"/>
            <a:ext cx="1833369" cy="1728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498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600" b="1" dirty="0">
                <a:solidFill>
                  <a:schemeClr val="accent4">
                    <a:lumMod val="75000"/>
                  </a:schemeClr>
                </a:solidFill>
              </a:rPr>
              <a:t>Some of the keys to success</a:t>
            </a:r>
            <a:endParaRPr lang="en-GB" dirty="0">
              <a:solidFill>
                <a:schemeClr val="accent4">
                  <a:lumMod val="75000"/>
                </a:schemeClr>
              </a:solidFill>
            </a:endParaRPr>
          </a:p>
        </p:txBody>
      </p:sp>
      <p:sp>
        <p:nvSpPr>
          <p:cNvPr id="3" name="Content Placeholder 2"/>
          <p:cNvSpPr>
            <a:spLocks noGrp="1"/>
          </p:cNvSpPr>
          <p:nvPr>
            <p:ph idx="1"/>
          </p:nvPr>
        </p:nvSpPr>
        <p:spPr>
          <a:xfrm>
            <a:off x="457200" y="1340768"/>
            <a:ext cx="8229600" cy="4785395"/>
          </a:xfrm>
        </p:spPr>
        <p:txBody>
          <a:bodyPr>
            <a:normAutofit fontScale="55000" lnSpcReduction="20000"/>
          </a:bodyPr>
          <a:lstStyle/>
          <a:p>
            <a:pPr lvl="0"/>
            <a:r>
              <a:rPr lang="en-GB" sz="4400" dirty="0"/>
              <a:t>affirm the competence of all and have high expectations of all</a:t>
            </a:r>
          </a:p>
          <a:p>
            <a:pPr lvl="0"/>
            <a:endParaRPr lang="en-GB" sz="4400" dirty="0"/>
          </a:p>
          <a:p>
            <a:pPr lvl="0"/>
            <a:r>
              <a:rPr lang="en-GB" sz="4400" dirty="0"/>
              <a:t>develop students' sense of their responsibility for each other's learning</a:t>
            </a:r>
          </a:p>
          <a:p>
            <a:pPr lvl="0"/>
            <a:endParaRPr lang="en-GB" sz="4400" dirty="0"/>
          </a:p>
          <a:p>
            <a:pPr lvl="0"/>
            <a:r>
              <a:rPr lang="en-GB" sz="4400" dirty="0"/>
              <a:t>emphasise that success in mathematics is the product of effort rather than ability and all can succeed</a:t>
            </a:r>
          </a:p>
          <a:p>
            <a:pPr lvl="0"/>
            <a:endParaRPr lang="en-GB" sz="4400" dirty="0"/>
          </a:p>
          <a:p>
            <a:pPr lvl="0"/>
            <a:r>
              <a:rPr lang="en-GB" sz="4400" dirty="0"/>
              <a:t>focus on the power of yet...</a:t>
            </a:r>
          </a:p>
          <a:p>
            <a:pPr marL="0" indent="0">
              <a:buNone/>
            </a:pPr>
            <a:endParaRPr lang="en-US" sz="2600" dirty="0"/>
          </a:p>
          <a:p>
            <a:pPr marL="0" indent="0">
              <a:buNone/>
            </a:pPr>
            <a:r>
              <a:rPr lang="en-US" sz="2300" dirty="0" err="1"/>
              <a:t>Boaler</a:t>
            </a:r>
            <a:r>
              <a:rPr lang="en-US" sz="2300" dirty="0"/>
              <a:t>, J. (2008) 'Promoting 'relational equity' and high mathematics achievement through an innovative 	mixed-ability approach',</a:t>
            </a:r>
            <a:r>
              <a:rPr lang="en-US" sz="2300" i="1" dirty="0"/>
              <a:t> British Educational Research Journal, 34</a:t>
            </a:r>
            <a:r>
              <a:rPr lang="en-US" sz="2300" dirty="0"/>
              <a:t>(2), 167-194.</a:t>
            </a:r>
            <a:endParaRPr lang="en-GB" sz="2300" dirty="0"/>
          </a:p>
          <a:p>
            <a:pPr marL="0" indent="0">
              <a:buNone/>
            </a:pPr>
            <a:r>
              <a:rPr lang="en-GB" sz="2300" dirty="0" err="1"/>
              <a:t>Dweck</a:t>
            </a:r>
            <a:r>
              <a:rPr lang="en-GB" sz="2300" dirty="0"/>
              <a:t>, C. (1999) Self-theories: Their Role in Motivation, Personality, and Development, Philadelphia: 	Psychology Press. </a:t>
            </a:r>
          </a:p>
          <a:p>
            <a:pPr marL="0" indent="0">
              <a:buNone/>
            </a:pPr>
            <a:r>
              <a:rPr lang="en-GB" sz="2300" dirty="0" err="1"/>
              <a:t>Dweck</a:t>
            </a:r>
            <a:r>
              <a:rPr lang="en-GB" sz="2300" dirty="0"/>
              <a:t>, C. (2006) </a:t>
            </a:r>
            <a:r>
              <a:rPr lang="en-GB" sz="2300" dirty="0" err="1"/>
              <a:t>Mindset</a:t>
            </a:r>
            <a:r>
              <a:rPr lang="en-GB" sz="2300" dirty="0"/>
              <a:t>, New York: Random House.</a:t>
            </a:r>
            <a:endParaRPr lang="en-GB" dirty="0"/>
          </a:p>
        </p:txBody>
      </p:sp>
    </p:spTree>
    <p:extLst>
      <p:ext uri="{BB962C8B-B14F-4D97-AF65-F5344CB8AC3E}">
        <p14:creationId xmlns:p14="http://schemas.microsoft.com/office/powerpoint/2010/main" val="356731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lnSpcReduction="10000"/>
          </a:bodyPr>
          <a:lstStyle/>
          <a:p>
            <a:pPr marL="0" lvl="0" indent="0">
              <a:buNone/>
            </a:pPr>
            <a:r>
              <a:rPr lang="en-GB" dirty="0"/>
              <a:t>Countries that support high attainment for all have these features in common:</a:t>
            </a:r>
          </a:p>
          <a:p>
            <a:pPr lvl="0"/>
            <a:r>
              <a:rPr lang="en-GB" dirty="0"/>
              <a:t>high expectations of all students</a:t>
            </a:r>
          </a:p>
          <a:p>
            <a:pPr lvl="0"/>
            <a:r>
              <a:rPr lang="en-GB" dirty="0"/>
              <a:t>allowing all to access a challenging curriculum </a:t>
            </a:r>
          </a:p>
          <a:p>
            <a:pPr lvl="0"/>
            <a:r>
              <a:rPr lang="en-GB" dirty="0"/>
              <a:t>valuing current effort rather than previous attainment</a:t>
            </a:r>
          </a:p>
          <a:p>
            <a:r>
              <a:rPr lang="en-GB" dirty="0"/>
              <a:t>and striving for the achievement of all rather than of a few.</a:t>
            </a:r>
          </a:p>
          <a:p>
            <a:pPr marL="0" indent="-457200">
              <a:spcBef>
                <a:spcPts val="0"/>
              </a:spcBef>
              <a:spcAft>
                <a:spcPts val="300"/>
              </a:spcAft>
              <a:buNone/>
            </a:pPr>
            <a:endParaRPr lang="en-GB" dirty="0"/>
          </a:p>
          <a:p>
            <a:pPr marL="0" indent="-457200">
              <a:spcBef>
                <a:spcPts val="0"/>
              </a:spcBef>
              <a:spcAft>
                <a:spcPts val="300"/>
              </a:spcAft>
              <a:buNone/>
            </a:pPr>
            <a:r>
              <a:rPr lang="en-GB" sz="1500" dirty="0"/>
              <a:t>OECD (2012) </a:t>
            </a:r>
            <a:r>
              <a:rPr lang="en-US" sz="1500" i="1" dirty="0"/>
              <a:t>Equity and Quality in Education: Supporting Disadvantaged Students and Schools,</a:t>
            </a:r>
            <a:r>
              <a:rPr lang="en-US" sz="1500" dirty="0"/>
              <a:t> OECD Publishing.</a:t>
            </a:r>
            <a:endParaRPr lang="en-GB" sz="1500" dirty="0"/>
          </a:p>
          <a:p>
            <a:pPr marL="0" indent="0">
              <a:buNone/>
            </a:pPr>
            <a:endParaRPr lang="en-GB" dirty="0"/>
          </a:p>
        </p:txBody>
      </p:sp>
    </p:spTree>
    <p:extLst>
      <p:ext uri="{BB962C8B-B14F-4D97-AF65-F5344CB8AC3E}">
        <p14:creationId xmlns:p14="http://schemas.microsoft.com/office/powerpoint/2010/main" val="56302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Change in an era of hope</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t>We need 'a firm and unswerving conviction that</a:t>
            </a:r>
          </a:p>
          <a:p>
            <a:pPr marL="0" indent="0">
              <a:buNone/>
            </a:pPr>
            <a:endParaRPr lang="en-GB" dirty="0"/>
          </a:p>
          <a:p>
            <a:r>
              <a:rPr lang="en-GB" dirty="0"/>
              <a:t>there is the potential for change in current patterns of achievement and response, </a:t>
            </a:r>
          </a:p>
          <a:p>
            <a:endParaRPr lang="en-GB" dirty="0"/>
          </a:p>
          <a:p>
            <a:r>
              <a:rPr lang="en-GB" dirty="0"/>
              <a:t>things can change and be changed for the better, sometimes even dramatically, as a result of what happens and what people do in the present.'</a:t>
            </a:r>
          </a:p>
          <a:p>
            <a:pPr marL="0" indent="0">
              <a:buNone/>
            </a:pPr>
            <a:endParaRPr lang="en-GB" dirty="0"/>
          </a:p>
          <a:p>
            <a:pPr marL="0" indent="0">
              <a:buNone/>
            </a:pPr>
            <a:r>
              <a:rPr lang="en-US" sz="1900" dirty="0"/>
              <a:t>Hart, S., Dixon, A., Drummond, M., &amp; McIntyre, D. (2004) </a:t>
            </a:r>
            <a:r>
              <a:rPr lang="en-US" sz="1900" i="1" dirty="0"/>
              <a:t>Learning without limits, </a:t>
            </a:r>
            <a:r>
              <a:rPr lang="en-US" sz="1900" dirty="0"/>
              <a:t>Maidenhead: Open University Press</a:t>
            </a:r>
            <a:endParaRPr lang="en-GB" dirty="0"/>
          </a:p>
          <a:p>
            <a:pPr marL="0" indent="0">
              <a:buNone/>
            </a:pPr>
            <a:endParaRPr lang="en-GB" dirty="0"/>
          </a:p>
        </p:txBody>
      </p:sp>
    </p:spTree>
    <p:extLst>
      <p:ext uri="{BB962C8B-B14F-4D97-AF65-F5344CB8AC3E}">
        <p14:creationId xmlns:p14="http://schemas.microsoft.com/office/powerpoint/2010/main" val="262911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62500" lnSpcReduction="20000"/>
          </a:bodyPr>
          <a:lstStyle/>
          <a:p>
            <a:pPr marL="0" indent="-457200">
              <a:spcAft>
                <a:spcPts val="300"/>
              </a:spcAft>
              <a:buNone/>
            </a:pPr>
            <a:endParaRPr lang="en-GB" dirty="0"/>
          </a:p>
          <a:p>
            <a:pPr marL="0" indent="-457200">
              <a:spcBef>
                <a:spcPts val="0"/>
              </a:spcBef>
              <a:spcAft>
                <a:spcPts val="300"/>
              </a:spcAft>
              <a:buNone/>
            </a:pPr>
            <a:r>
              <a:rPr lang="en-US" b="1" dirty="0"/>
              <a:t>References</a:t>
            </a:r>
            <a:endParaRPr lang="en-GB" dirty="0"/>
          </a:p>
          <a:p>
            <a:pPr marL="0" indent="-457200">
              <a:spcBef>
                <a:spcPts val="0"/>
              </a:spcBef>
              <a:spcAft>
                <a:spcPts val="300"/>
              </a:spcAft>
              <a:buNone/>
            </a:pPr>
            <a:r>
              <a:rPr lang="en-US" dirty="0" err="1"/>
              <a:t>Boaler</a:t>
            </a:r>
            <a:r>
              <a:rPr lang="en-US" dirty="0"/>
              <a:t>, J. (2008) 'Promoting 'relational equity' and high mathematics achievement through an innovative mixed-ability approach',</a:t>
            </a:r>
            <a:r>
              <a:rPr lang="en-US" i="1" dirty="0"/>
              <a:t> British Educational Research Journal, 34</a:t>
            </a:r>
            <a:r>
              <a:rPr lang="en-US" dirty="0"/>
              <a:t>(2), 167-194.</a:t>
            </a:r>
          </a:p>
          <a:p>
            <a:pPr marL="0" indent="-457200">
              <a:spcBef>
                <a:spcPts val="0"/>
              </a:spcBef>
              <a:spcAft>
                <a:spcPts val="300"/>
              </a:spcAft>
              <a:buNone/>
            </a:pPr>
            <a:r>
              <a:rPr lang="en-US" dirty="0"/>
              <a:t> </a:t>
            </a:r>
            <a:endParaRPr lang="en-GB" dirty="0"/>
          </a:p>
          <a:p>
            <a:pPr marL="0" indent="-457200">
              <a:spcBef>
                <a:spcPts val="0"/>
              </a:spcBef>
              <a:spcAft>
                <a:spcPts val="300"/>
              </a:spcAft>
              <a:buNone/>
            </a:pPr>
            <a:r>
              <a:rPr lang="en-GB" dirty="0" err="1"/>
              <a:t>Dweck</a:t>
            </a:r>
            <a:r>
              <a:rPr lang="en-GB" dirty="0"/>
              <a:t>, C. (1999) </a:t>
            </a:r>
            <a:r>
              <a:rPr lang="en-GB" i="1" dirty="0"/>
              <a:t>Self-theories: Their Role in Motivation, Personality, and Development</a:t>
            </a:r>
            <a:r>
              <a:rPr lang="en-GB" dirty="0"/>
              <a:t>, Philadelphia: Psychology Press.</a:t>
            </a:r>
          </a:p>
          <a:p>
            <a:pPr marL="0" indent="-457200">
              <a:spcBef>
                <a:spcPts val="0"/>
              </a:spcBef>
              <a:spcAft>
                <a:spcPts val="300"/>
              </a:spcAft>
              <a:buNone/>
            </a:pPr>
            <a:r>
              <a:rPr lang="en-GB" dirty="0"/>
              <a:t> </a:t>
            </a:r>
          </a:p>
          <a:p>
            <a:pPr marL="0" indent="-457200">
              <a:spcBef>
                <a:spcPts val="0"/>
              </a:spcBef>
              <a:spcAft>
                <a:spcPts val="300"/>
              </a:spcAft>
              <a:buNone/>
            </a:pPr>
            <a:r>
              <a:rPr lang="en-GB" dirty="0" err="1"/>
              <a:t>Dweck</a:t>
            </a:r>
            <a:r>
              <a:rPr lang="en-GB" dirty="0"/>
              <a:t>, C. (2006)</a:t>
            </a:r>
            <a:r>
              <a:rPr lang="en-GB" i="1" dirty="0"/>
              <a:t> </a:t>
            </a:r>
            <a:r>
              <a:rPr lang="en-GB" i="1" dirty="0" err="1"/>
              <a:t>Mindset</a:t>
            </a:r>
            <a:r>
              <a:rPr lang="en-GB" dirty="0"/>
              <a:t>, New York: Random House.</a:t>
            </a:r>
          </a:p>
          <a:p>
            <a:pPr marL="0" indent="-457200">
              <a:spcBef>
                <a:spcPts val="0"/>
              </a:spcBef>
              <a:spcAft>
                <a:spcPts val="300"/>
              </a:spcAft>
              <a:buNone/>
            </a:pPr>
            <a:endParaRPr lang="en-GB" dirty="0"/>
          </a:p>
          <a:p>
            <a:pPr marL="0" indent="-457200">
              <a:spcBef>
                <a:spcPts val="0"/>
              </a:spcBef>
              <a:spcAft>
                <a:spcPts val="300"/>
              </a:spcAft>
              <a:buNone/>
            </a:pPr>
            <a:r>
              <a:rPr lang="en-US" dirty="0"/>
              <a:t>Hart, S., Dixon, A., Drummond, M., &amp; McIntyre, D. (2004) </a:t>
            </a:r>
            <a:r>
              <a:rPr lang="en-US" i="1" dirty="0"/>
              <a:t>Learning without limits, </a:t>
            </a:r>
            <a:r>
              <a:rPr lang="en-US" dirty="0"/>
              <a:t>Maidenhead: Open University Press</a:t>
            </a:r>
            <a:r>
              <a:rPr lang="en-US" i="1" dirty="0"/>
              <a:t>.</a:t>
            </a:r>
            <a:r>
              <a:rPr lang="en-US" dirty="0"/>
              <a:t> </a:t>
            </a:r>
            <a:endParaRPr lang="en-GB" dirty="0"/>
          </a:p>
          <a:p>
            <a:pPr marL="0" indent="-457200">
              <a:spcBef>
                <a:spcPts val="0"/>
              </a:spcBef>
              <a:spcAft>
                <a:spcPts val="300"/>
              </a:spcAft>
              <a:buNone/>
            </a:pPr>
            <a:endParaRPr lang="en-GB" dirty="0"/>
          </a:p>
          <a:p>
            <a:pPr marL="0" indent="-457200">
              <a:spcBef>
                <a:spcPts val="0"/>
              </a:spcBef>
              <a:spcAft>
                <a:spcPts val="300"/>
              </a:spcAft>
              <a:buNone/>
            </a:pPr>
            <a:r>
              <a:rPr lang="en-GB" dirty="0"/>
              <a:t>OECD (2012) </a:t>
            </a:r>
            <a:r>
              <a:rPr lang="en-US" i="1" dirty="0"/>
              <a:t>Equity and Quality in Education: Supporting Disadvantaged Students and Schools,</a:t>
            </a:r>
            <a:r>
              <a:rPr lang="en-US" dirty="0"/>
              <a:t> OECD Publishing.</a:t>
            </a:r>
          </a:p>
          <a:p>
            <a:pPr marL="0" indent="-457200">
              <a:spcBef>
                <a:spcPts val="0"/>
              </a:spcBef>
              <a:spcAft>
                <a:spcPts val="300"/>
              </a:spcAft>
              <a:buNone/>
            </a:pPr>
            <a:endParaRPr lang="en-GB" dirty="0"/>
          </a:p>
          <a:p>
            <a:pPr marL="0" indent="-457200">
              <a:spcBef>
                <a:spcPts val="0"/>
              </a:spcBef>
              <a:spcAft>
                <a:spcPts val="300"/>
              </a:spcAft>
              <a:buNone/>
            </a:pPr>
            <a:r>
              <a:rPr lang="en-US" dirty="0"/>
              <a:t>Peacock, A. &amp; Marks, R. (2015) </a:t>
            </a:r>
            <a:r>
              <a:rPr lang="en-GB" dirty="0"/>
              <a:t>How can we move beyond ‘fixed-ability thinking’ to create learning without limits in schools?  Seminar at the University of Brighton.  </a:t>
            </a:r>
            <a:r>
              <a:rPr lang="en-US" u="sng" dirty="0">
                <a:hlinkClick r:id="rId2"/>
              </a:rPr>
              <a:t>https://www.brighton.ac.uk/_pdf/research/education/moving-beyond-fixed-ability-thinking-brighton-2015.pdf</a:t>
            </a:r>
            <a:endParaRPr lang="en-GB" dirty="0"/>
          </a:p>
        </p:txBody>
      </p:sp>
    </p:spTree>
    <p:extLst>
      <p:ext uri="{BB962C8B-B14F-4D97-AF65-F5344CB8AC3E}">
        <p14:creationId xmlns:p14="http://schemas.microsoft.com/office/powerpoint/2010/main" val="248291500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1308</TotalTime>
  <Words>533</Words>
  <Application>Microsoft Office PowerPoint</Application>
  <PresentationFormat>On-screen Show (4:3)</PresentationFormat>
  <Paragraphs>62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Blank</vt:lpstr>
      <vt:lpstr>Change in an era of hope</vt:lpstr>
      <vt:lpstr>PowerPoint Presentation</vt:lpstr>
      <vt:lpstr>PowerPoint Presentation</vt:lpstr>
      <vt:lpstr>Some of the keys to success</vt:lpstr>
      <vt:lpstr>PowerPoint Presentation</vt:lpstr>
      <vt:lpstr>Change in an era of hope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Povey</dc:creator>
  <cp:lastModifiedBy>Helen Hindle</cp:lastModifiedBy>
  <cp:revision>69</cp:revision>
  <cp:lastPrinted>2017-06-16T16:57:20Z</cp:lastPrinted>
  <dcterms:created xsi:type="dcterms:W3CDTF">2015-06-14T10:42:23Z</dcterms:created>
  <dcterms:modified xsi:type="dcterms:W3CDTF">2017-06-24T10:50:32Z</dcterms:modified>
</cp:coreProperties>
</file>