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handoutMasterIdLst>
    <p:handoutMasterId r:id="rId49"/>
  </p:handoutMasterIdLst>
  <p:sldIdLst>
    <p:sldId id="256" r:id="rId2"/>
    <p:sldId id="257" r:id="rId3"/>
    <p:sldId id="433" r:id="rId4"/>
    <p:sldId id="452" r:id="rId5"/>
    <p:sldId id="448" r:id="rId6"/>
    <p:sldId id="435" r:id="rId7"/>
    <p:sldId id="352" r:id="rId8"/>
    <p:sldId id="370" r:id="rId9"/>
    <p:sldId id="438" r:id="rId10"/>
    <p:sldId id="453" r:id="rId11"/>
    <p:sldId id="269" r:id="rId12"/>
    <p:sldId id="270" r:id="rId13"/>
    <p:sldId id="334" r:id="rId14"/>
    <p:sldId id="272" r:id="rId15"/>
    <p:sldId id="445" r:id="rId16"/>
    <p:sldId id="403" r:id="rId17"/>
    <p:sldId id="274" r:id="rId18"/>
    <p:sldId id="275" r:id="rId19"/>
    <p:sldId id="276" r:id="rId20"/>
    <p:sldId id="277" r:id="rId21"/>
    <p:sldId id="362" r:id="rId22"/>
    <p:sldId id="446" r:id="rId23"/>
    <p:sldId id="427" r:id="rId24"/>
    <p:sldId id="297" r:id="rId25"/>
    <p:sldId id="414" r:id="rId26"/>
    <p:sldId id="415" r:id="rId27"/>
    <p:sldId id="441" r:id="rId28"/>
    <p:sldId id="449" r:id="rId29"/>
    <p:sldId id="301" r:id="rId30"/>
    <p:sldId id="302" r:id="rId31"/>
    <p:sldId id="278" r:id="rId32"/>
    <p:sldId id="404" r:id="rId33"/>
    <p:sldId id="396" r:id="rId34"/>
    <p:sldId id="397" r:id="rId35"/>
    <p:sldId id="398" r:id="rId36"/>
    <p:sldId id="423" r:id="rId37"/>
    <p:sldId id="424" r:id="rId38"/>
    <p:sldId id="399" r:id="rId39"/>
    <p:sldId id="400" r:id="rId40"/>
    <p:sldId id="401" r:id="rId41"/>
    <p:sldId id="429" r:id="rId42"/>
    <p:sldId id="455" r:id="rId43"/>
    <p:sldId id="454" r:id="rId44"/>
    <p:sldId id="456" r:id="rId45"/>
    <p:sldId id="353" r:id="rId46"/>
    <p:sldId id="440" r:id="rId47"/>
  </p:sldIdLst>
  <p:sldSz cx="9144000" cy="6858000" type="screen4x3"/>
  <p:notesSz cx="6797675" cy="9928225"/>
  <p:defaultTextStyle>
    <a:defPPr>
      <a:defRPr lang="en-GB" alt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E1A"/>
    <a:srgbClr val="0000FF"/>
    <a:srgbClr val="669900"/>
    <a:srgbClr val="0099CC"/>
    <a:srgbClr val="3366CC"/>
    <a:srgbClr val="0066CC"/>
    <a:srgbClr val="B9B9B9"/>
    <a:srgbClr val="006600"/>
    <a:srgbClr val="00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1" autoAdjust="0"/>
    <p:restoredTop sz="86188" autoAdjust="0"/>
  </p:normalViewPr>
  <p:slideViewPr>
    <p:cSldViewPr>
      <p:cViewPr varScale="1">
        <p:scale>
          <a:sx n="61" d="100"/>
          <a:sy n="61" d="100"/>
        </p:scale>
        <p:origin x="936"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xfrm>
            <a:off x="0" y="1"/>
            <a:ext cx="2945659" cy="49641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b="0"/>
            </a:lvl1pPr>
          </a:lstStyle>
          <a:p>
            <a:pPr>
              <a:defRPr/>
            </a:pPr>
            <a:endParaRPr lang="en-GB" altLang="en-GB"/>
          </a:p>
        </p:txBody>
      </p:sp>
      <p:sp>
        <p:nvSpPr>
          <p:cNvPr id="90115" name="Rectangle 3"/>
          <p:cNvSpPr>
            <a:spLocks noGrp="1" noChangeArrowheads="1"/>
          </p:cNvSpPr>
          <p:nvPr>
            <p:ph type="dt" sz="quarter" idx="1"/>
          </p:nvPr>
        </p:nvSpPr>
        <p:spPr>
          <a:xfrm>
            <a:off x="3850443" y="1"/>
            <a:ext cx="2945659" cy="49641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b="0"/>
            </a:lvl1pPr>
          </a:lstStyle>
          <a:p>
            <a:pPr>
              <a:defRPr/>
            </a:pPr>
            <a:endParaRPr lang="en-GB" altLang="en-GB"/>
          </a:p>
        </p:txBody>
      </p:sp>
      <p:sp>
        <p:nvSpPr>
          <p:cNvPr id="90116" name="Rectangle 4"/>
          <p:cNvSpPr>
            <a:spLocks noGrp="1" noChangeArrowheads="1"/>
          </p:cNvSpPr>
          <p:nvPr>
            <p:ph type="ftr" sz="quarter" idx="2"/>
          </p:nvPr>
        </p:nvSpPr>
        <p:spPr>
          <a:xfrm>
            <a:off x="0" y="9430092"/>
            <a:ext cx="2945659" cy="49641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b="0"/>
            </a:lvl1pPr>
          </a:lstStyle>
          <a:p>
            <a:pPr>
              <a:defRPr/>
            </a:pPr>
            <a:endParaRPr lang="en-GB" altLang="en-GB"/>
          </a:p>
        </p:txBody>
      </p:sp>
      <p:sp>
        <p:nvSpPr>
          <p:cNvPr id="90117" name="Rectangle 5"/>
          <p:cNvSpPr>
            <a:spLocks noGrp="1" noChangeArrowheads="1"/>
          </p:cNvSpPr>
          <p:nvPr>
            <p:ph type="sldNum" sz="quarter" idx="3"/>
          </p:nvPr>
        </p:nvSpPr>
        <p:spPr>
          <a:xfrm>
            <a:off x="3850443" y="9430092"/>
            <a:ext cx="2945659" cy="49641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b="0"/>
            </a:lvl1pPr>
          </a:lstStyle>
          <a:p>
            <a:pPr>
              <a:defRPr/>
            </a:pPr>
            <a:fld id="{72646F70-F88C-4F50-AAA9-2C3CF50B89F2}" type="slidenum">
              <a:rPr lang="en-GB" altLang="en-GB"/>
              <a:pPr>
                <a:defRPr/>
              </a:pPr>
              <a:t>‹#›</a:t>
            </a:fld>
            <a:endParaRPr lang="en-GB" altLang="en-GB"/>
          </a:p>
        </p:txBody>
      </p:sp>
    </p:spTree>
    <p:extLst>
      <p:ext uri="{BB962C8B-B14F-4D97-AF65-F5344CB8AC3E}">
        <p14:creationId xmlns:p14="http://schemas.microsoft.com/office/powerpoint/2010/main" val="86126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2117" tIns="46058" rIns="92117" bIns="46058" numCol="1" rtlCol="0"/>
          <a:lstStyle>
            <a:lvl1pPr algn="l">
              <a:defRPr sz="1200"/>
            </a:lvl1pPr>
          </a:lstStyle>
          <a:p>
            <a:pPr>
              <a:defRPr/>
            </a:pPr>
            <a:endParaRPr lang="en-GB" altLang="en-GB"/>
          </a:p>
        </p:txBody>
      </p:sp>
      <p:sp>
        <p:nvSpPr>
          <p:cNvPr id="3" name="Date Placeholder 2"/>
          <p:cNvSpPr>
            <a:spLocks noGrp="1"/>
          </p:cNvSpPr>
          <p:nvPr>
            <p:ph type="dt" idx="1"/>
          </p:nvPr>
        </p:nvSpPr>
        <p:spPr>
          <a:xfrm>
            <a:off x="3850443" y="1"/>
            <a:ext cx="2945659" cy="496411"/>
          </a:xfrm>
          <a:prstGeom prst="rect">
            <a:avLst/>
          </a:prstGeom>
        </p:spPr>
        <p:txBody>
          <a:bodyPr vert="horz" lIns="92117" tIns="46058" rIns="92117" bIns="46058" numCol="1" rtlCol="0"/>
          <a:lstStyle>
            <a:lvl1pPr algn="r">
              <a:defRPr sz="1200"/>
            </a:lvl1pPr>
          </a:lstStyle>
          <a:p>
            <a:pPr>
              <a:defRPr/>
            </a:pPr>
            <a:fld id="{8C70FFF1-7623-4306-9F52-647D75E11978}" type="datetimeFigureOut">
              <a:rPr lang="en-GB" altLang="en-GB"/>
              <a:pPr>
                <a:defRPr/>
              </a:pPr>
              <a:t>03/07/2022</a:t>
            </a:fld>
            <a:endParaRPr lang="en-GB" alt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17" tIns="46058" rIns="92117" bIns="46058" numCol="1" rtlCol="0" anchor="ctr"/>
          <a:lstStyle/>
          <a:p>
            <a:pPr lvl="0"/>
            <a:endParaRPr lang="en-GB" altLang="en-GB" noProof="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117" tIns="46058" rIns="92117" bIns="46058" numCol="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a:p>
        </p:txBody>
      </p:sp>
      <p:sp>
        <p:nvSpPr>
          <p:cNvPr id="6" name="Footer Placeholder 5"/>
          <p:cNvSpPr>
            <a:spLocks noGrp="1"/>
          </p:cNvSpPr>
          <p:nvPr>
            <p:ph type="ftr" sz="quarter" idx="4"/>
          </p:nvPr>
        </p:nvSpPr>
        <p:spPr>
          <a:xfrm>
            <a:off x="0" y="9430092"/>
            <a:ext cx="2945659" cy="496411"/>
          </a:xfrm>
          <a:prstGeom prst="rect">
            <a:avLst/>
          </a:prstGeom>
        </p:spPr>
        <p:txBody>
          <a:bodyPr vert="horz" lIns="92117" tIns="46058" rIns="92117" bIns="46058" numCol="1" rtlCol="0" anchor="b"/>
          <a:lstStyle>
            <a:lvl1pPr algn="l">
              <a:defRPr sz="1200"/>
            </a:lvl1pPr>
          </a:lstStyle>
          <a:p>
            <a:pPr>
              <a:defRPr/>
            </a:pPr>
            <a:endParaRPr lang="en-GB" altLang="en-GB"/>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2117" tIns="46058" rIns="92117" bIns="46058" numCol="1" rtlCol="0" anchor="b"/>
          <a:lstStyle>
            <a:lvl1pPr algn="r">
              <a:defRPr sz="1200"/>
            </a:lvl1pPr>
          </a:lstStyle>
          <a:p>
            <a:pPr>
              <a:defRPr/>
            </a:pPr>
            <a:fld id="{0C1E3842-A1CF-4224-AF1B-124E037DB89C}" type="slidenum">
              <a:rPr lang="en-GB" altLang="en-GB"/>
              <a:pPr>
                <a:defRPr/>
              </a:pPr>
              <a:t>‹#›</a:t>
            </a:fld>
            <a:endParaRPr lang="en-GB" altLang="en-GB"/>
          </a:p>
        </p:txBody>
      </p:sp>
    </p:spTree>
    <p:extLst>
      <p:ext uri="{BB962C8B-B14F-4D97-AF65-F5344CB8AC3E}">
        <p14:creationId xmlns:p14="http://schemas.microsoft.com/office/powerpoint/2010/main" val="2964369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buFont typeface="Arial" pitchFamily="34" charset="0"/>
              <a:buNone/>
            </a:pPr>
            <a:endParaRPr lang="en-GB" altLang="en-GB" sz="1000"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a:t>
            </a:fld>
            <a:endParaRPr lang="en-GB" altLang="en-GB"/>
          </a:p>
        </p:txBody>
      </p:sp>
    </p:spTree>
    <p:extLst>
      <p:ext uri="{BB962C8B-B14F-4D97-AF65-F5344CB8AC3E}">
        <p14:creationId xmlns:p14="http://schemas.microsoft.com/office/powerpoint/2010/main" val="4677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r>
              <a:rPr lang="en-GB" altLang="en-GB" dirty="0"/>
              <a:t>IM prompt is a diagram, statement or equation. Stripped</a:t>
            </a:r>
            <a:r>
              <a:rPr lang="en-GB" altLang="en-GB" baseline="0" dirty="0"/>
              <a:t> back to a minimum, piques students’ curiosity (a property that is intriguing) and loaded with the potential for open inquiry. As a </a:t>
            </a:r>
            <a:r>
              <a:rPr lang="en-GB" altLang="en-GB" baseline="0" dirty="0" err="1"/>
              <a:t>HoM</a:t>
            </a:r>
            <a:r>
              <a:rPr lang="en-GB" altLang="en-GB" baseline="0" dirty="0"/>
              <a:t> said when describing a prompt, “less to it and more in it.”</a:t>
            </a:r>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12</a:t>
            </a:fld>
            <a:endParaRPr lang="en-GB" alt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r>
              <a:rPr lang="en-GB" altLang="en-GB" b="1" dirty="0"/>
              <a:t>JUST ABOVE</a:t>
            </a:r>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13</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r>
              <a:rPr lang="en-GB" altLang="en-GB" dirty="0"/>
              <a:t>Stands ‘just above’ the level of the class to</a:t>
            </a:r>
            <a:r>
              <a:rPr lang="en-GB" altLang="en-GB" baseline="0" dirty="0"/>
              <a:t> draw students up to require/demand new knowledge </a:t>
            </a:r>
            <a:endParaRPr lang="en-GB" altLang="en-GB" dirty="0"/>
          </a:p>
          <a:p>
            <a:endParaRPr lang="en-GB" altLang="en-GB" dirty="0"/>
          </a:p>
          <a:p>
            <a:r>
              <a:rPr lang="en-GB" altLang="en-GB" dirty="0"/>
              <a:t>Choosing a prompt, a teacher</a:t>
            </a:r>
            <a:r>
              <a:rPr lang="en-GB" altLang="en-GB" baseline="0" dirty="0"/>
              <a:t> cannot just take one ‘off the shelf’ from the website. Should think about setting the prompt JUST ABOVE level of class, so involves a feature that is FAMILIAR (gives students confidence to question and observe) and UNFAMILIAR (intriguing). Example, one department with sets in year 8 changed the percentages prompt on the website to present the right balance of familiarity and intrigue for classes with different levels of attainment.</a:t>
            </a:r>
          </a:p>
          <a:p>
            <a:endParaRPr lang="en-GB" altLang="en-GB" baseline="0" dirty="0"/>
          </a:p>
          <a:p>
            <a:r>
              <a:rPr lang="en-GB" altLang="en-GB" baseline="0" dirty="0"/>
              <a:t>NOT ‘low threshold, high ceiling’.</a:t>
            </a:r>
          </a:p>
          <a:p>
            <a:endParaRPr lang="en-GB" altLang="en-GB" baseline="0" dirty="0"/>
          </a:p>
          <a:p>
            <a:r>
              <a:rPr lang="en-GB" altLang="en-GB" baseline="0" dirty="0"/>
              <a:t>Judge level of prompt = skill of inquiry teacher; argument could be made that more difficult in a </a:t>
            </a:r>
            <a:r>
              <a:rPr lang="en-GB" altLang="en-GB" b="1" baseline="0" dirty="0"/>
              <a:t>mixed attainment </a:t>
            </a:r>
            <a:r>
              <a:rPr lang="en-GB" altLang="en-GB" baseline="0" dirty="0"/>
              <a:t>class.</a:t>
            </a:r>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14</a:t>
            </a:fld>
            <a:endParaRPr lang="en-GB"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15</a:t>
            </a:fld>
            <a:endParaRPr lang="en-GB" altLang="en-GB"/>
          </a:p>
        </p:txBody>
      </p:sp>
    </p:spTree>
    <p:extLst>
      <p:ext uri="{BB962C8B-B14F-4D97-AF65-F5344CB8AC3E}">
        <p14:creationId xmlns:p14="http://schemas.microsoft.com/office/powerpoint/2010/main" val="379541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noFill/>
          <a:ln>
            <a:solidFill>
              <a:srgbClr val="000000"/>
            </a:solidFill>
            <a:miter lim="800000"/>
            <a:headEnd/>
            <a:tailEnd/>
          </a:ln>
        </p:spPr>
      </p:sp>
      <p:sp>
        <p:nvSpPr>
          <p:cNvPr id="44035"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fld id="{4626F29B-3663-418D-ACEA-2DF384893EF7}" type="slidenum">
              <a:rPr lang="en-GB" altLang="en-GB" smtClean="0"/>
              <a:pPr/>
              <a:t>16</a:t>
            </a:fld>
            <a:endParaRPr lang="en-GB" altLang="en-GB"/>
          </a:p>
        </p:txBody>
      </p:sp>
    </p:spTree>
    <p:extLst>
      <p:ext uri="{BB962C8B-B14F-4D97-AF65-F5344CB8AC3E}">
        <p14:creationId xmlns:p14="http://schemas.microsoft.com/office/powerpoint/2010/main" val="340960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17</a:t>
            </a:fld>
            <a:endParaRPr lang="en-GB" alt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18</a:t>
            </a:fld>
            <a:endParaRPr lang="en-GB" alt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After</a:t>
            </a:r>
            <a:r>
              <a:rPr lang="en-GB" altLang="en-GB" baseline="0" dirty="0"/>
              <a:t> posing questions / making observation, students invited to participate in structuring / directing lesson. At same time cards suggest types of activities that are consistent with the discipline of mathematics (induction and deduction). Also includes ‘social’ cards on how to inquire. Change sets of cards depending on experience of class with inquiry (e.g. use the pack of 6 cards for less experienced inquirers).</a:t>
            </a:r>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19</a:t>
            </a:fld>
            <a:endParaRPr lang="en-GB" altLang="en-GB"/>
          </a:p>
        </p:txBody>
      </p:sp>
    </p:spTree>
    <p:extLst>
      <p:ext uri="{BB962C8B-B14F-4D97-AF65-F5344CB8AC3E}">
        <p14:creationId xmlns:p14="http://schemas.microsoft.com/office/powerpoint/2010/main" val="122876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a:t>After</a:t>
            </a:r>
            <a:r>
              <a:rPr lang="en-GB" altLang="en-GB" baseline="0"/>
              <a:t> posing questions / making observation, students invited to participate in structuring / directing lesson. At same time cards suggest types of activities that are consistent with the discipline of mathematics (induction and deduction). Also include s ‘social’ cards on how to inquire. Change sets of cards depending on experience of class with inquiry (e.g. use the pack of 6 cards for less experienced inquirers).</a:t>
            </a:r>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20</a:t>
            </a:fld>
            <a:endParaRPr lang="en-GB" altLang="en-GB"/>
          </a:p>
        </p:txBody>
      </p:sp>
    </p:spTree>
    <p:extLst>
      <p:ext uri="{BB962C8B-B14F-4D97-AF65-F5344CB8AC3E}">
        <p14:creationId xmlns:p14="http://schemas.microsoft.com/office/powerpoint/2010/main" val="122876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21</a:t>
            </a:fld>
            <a:endParaRPr lang="en-GB" altLang="en-GB"/>
          </a:p>
        </p:txBody>
      </p:sp>
    </p:spTree>
    <p:extLst>
      <p:ext uri="{BB962C8B-B14F-4D97-AF65-F5344CB8AC3E}">
        <p14:creationId xmlns:p14="http://schemas.microsoft.com/office/powerpoint/2010/main" val="59564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a:t>
            </a:fld>
            <a:endParaRPr lang="en-GB" altLang="en-GB"/>
          </a:p>
        </p:txBody>
      </p:sp>
    </p:spTree>
    <p:extLst>
      <p:ext uri="{BB962C8B-B14F-4D97-AF65-F5344CB8AC3E}">
        <p14:creationId xmlns:p14="http://schemas.microsoft.com/office/powerpoint/2010/main" val="4041302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altLang="en-GB" smtClean="0"/>
              <a:pPr>
                <a:defRPr/>
              </a:pPr>
              <a:t>22</a:t>
            </a:fld>
            <a:endParaRPr lang="en-GB" altLang="en-GB"/>
          </a:p>
        </p:txBody>
      </p:sp>
    </p:spTree>
    <p:extLst>
      <p:ext uri="{BB962C8B-B14F-4D97-AF65-F5344CB8AC3E}">
        <p14:creationId xmlns:p14="http://schemas.microsoft.com/office/powerpoint/2010/main" val="162827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defTabSz="921167">
              <a:defRPr/>
            </a:pPr>
            <a:r>
              <a:rPr lang="en-GB" dirty="0">
                <a:latin typeface="Calibri" panose="020F0502020204030204" pitchFamily="34" charset="0"/>
              </a:rPr>
              <a:t>(Dave Hewitt)</a:t>
            </a:r>
          </a:p>
          <a:p>
            <a:endParaRPr lang="en-GB" altLang="en-GB" baseline="0"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23</a:t>
            </a:fld>
            <a:endParaRPr lang="en-GB" altLang="en-GB"/>
          </a:p>
        </p:txBody>
      </p:sp>
    </p:spTree>
    <p:extLst>
      <p:ext uri="{BB962C8B-B14F-4D97-AF65-F5344CB8AC3E}">
        <p14:creationId xmlns:p14="http://schemas.microsoft.com/office/powerpoint/2010/main" val="1143416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Hand out sheet with slides 34 and 35 and ask participants to:</a:t>
            </a:r>
          </a:p>
          <a:p>
            <a:pPr marL="230292" indent="-230292">
              <a:buAutoNum type="arabicParenBoth"/>
            </a:pPr>
            <a:r>
              <a:rPr lang="en-GB" altLang="en-GB" dirty="0"/>
              <a:t>Suggest what type of class came up with the</a:t>
            </a:r>
            <a:r>
              <a:rPr lang="en-GB" altLang="en-GB" baseline="0" dirty="0"/>
              <a:t> responses and card selections; and</a:t>
            </a:r>
          </a:p>
          <a:p>
            <a:pPr marL="230292" indent="-230292">
              <a:buAutoNum type="arabicParenBoth"/>
            </a:pPr>
            <a:r>
              <a:rPr lang="en-GB" altLang="en-GB" dirty="0"/>
              <a:t>Decide how they,</a:t>
            </a:r>
            <a:r>
              <a:rPr lang="en-GB" altLang="en-GB" baseline="0" dirty="0"/>
              <a:t> </a:t>
            </a:r>
            <a:r>
              <a:rPr lang="en-GB" altLang="en-GB" dirty="0"/>
              <a:t>as the teacher, would organise the</a:t>
            </a:r>
            <a:r>
              <a:rPr lang="en-GB" altLang="en-GB" baseline="0" dirty="0"/>
              <a:t> class / structure the inquiry.</a:t>
            </a:r>
          </a:p>
          <a:p>
            <a:pPr marL="230292" indent="-230292">
              <a:buAutoNum type="arabicParenBoth"/>
            </a:pPr>
            <a:endParaRPr lang="en-GB" altLang="en-GB" baseline="0" dirty="0"/>
          </a:p>
          <a:p>
            <a:r>
              <a:rPr lang="en-GB" altLang="en-GB" b="1" baseline="0" dirty="0"/>
              <a:t>Slide 26 </a:t>
            </a:r>
            <a:r>
              <a:rPr lang="en-GB" altLang="en-GB" baseline="0" dirty="0"/>
              <a:t>year 8 mixed attainment class with some behaviour issues; had carried out inquiries but not experienced; offered set of 12 cards</a:t>
            </a:r>
          </a:p>
          <a:p>
            <a:endParaRPr lang="en-GB" altLang="en-GB" baseline="0" dirty="0"/>
          </a:p>
          <a:p>
            <a:r>
              <a:rPr lang="en-GB" altLang="en-GB" b="1" baseline="0" dirty="0"/>
              <a:t>Slide 27</a:t>
            </a:r>
            <a:r>
              <a:rPr lang="en-GB" altLang="en-GB" baseline="0" dirty="0"/>
              <a:t> Year 10 high-attaining class, had carried out inquiries for over a year. [Initial responses not that different, but levels of independence and initiative very different.]</a:t>
            </a:r>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24</a:t>
            </a:fld>
            <a:endParaRPr lang="en-GB" altLang="en-GB"/>
          </a:p>
        </p:txBody>
      </p:sp>
    </p:spTree>
    <p:extLst>
      <p:ext uri="{BB962C8B-B14F-4D97-AF65-F5344CB8AC3E}">
        <p14:creationId xmlns:p14="http://schemas.microsoft.com/office/powerpoint/2010/main" val="112009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25</a:t>
            </a:fld>
            <a:endParaRPr lang="en-GB" altLang="en-GB"/>
          </a:p>
        </p:txBody>
      </p:sp>
    </p:spTree>
    <p:extLst>
      <p:ext uri="{BB962C8B-B14F-4D97-AF65-F5344CB8AC3E}">
        <p14:creationId xmlns:p14="http://schemas.microsoft.com/office/powerpoint/2010/main" val="194423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26</a:t>
            </a:fld>
            <a:endParaRPr lang="en-GB" altLang="en-GB"/>
          </a:p>
        </p:txBody>
      </p:sp>
    </p:spTree>
    <p:extLst>
      <p:ext uri="{BB962C8B-B14F-4D97-AF65-F5344CB8AC3E}">
        <p14:creationId xmlns:p14="http://schemas.microsoft.com/office/powerpoint/2010/main" val="2334613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defTabSz="921167">
              <a:defRPr/>
            </a:pPr>
            <a:endParaRPr lang="en-GB" altLang="en-GB" baseline="0"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27</a:t>
            </a:fld>
            <a:endParaRPr lang="en-GB" altLang="en-GB"/>
          </a:p>
        </p:txBody>
      </p:sp>
    </p:spTree>
    <p:extLst>
      <p:ext uri="{BB962C8B-B14F-4D97-AF65-F5344CB8AC3E}">
        <p14:creationId xmlns:p14="http://schemas.microsoft.com/office/powerpoint/2010/main" val="1383215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defTabSz="921167">
              <a:defRPr/>
            </a:pPr>
            <a:endParaRPr lang="en-GB" altLang="en-GB" baseline="0"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28</a:t>
            </a:fld>
            <a:endParaRPr lang="en-GB" altLang="en-GB"/>
          </a:p>
        </p:txBody>
      </p:sp>
    </p:spTree>
    <p:extLst>
      <p:ext uri="{BB962C8B-B14F-4D97-AF65-F5344CB8AC3E}">
        <p14:creationId xmlns:p14="http://schemas.microsoft.com/office/powerpoint/2010/main" val="2496154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b="1" dirty="0"/>
              <a:t>Can all be used in a mixed-attainment class – </a:t>
            </a:r>
            <a:r>
              <a:rPr lang="en-GB" altLang="en-GB" b="0" dirty="0"/>
              <a:t>simultaneously different levels of inquiry based on initiative and independence,</a:t>
            </a:r>
            <a:r>
              <a:rPr lang="en-GB" altLang="en-GB" b="0" baseline="0" dirty="0"/>
              <a:t> not prior attainment.</a:t>
            </a:r>
            <a:endParaRPr lang="en-GB" altLang="en-GB" b="0"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29</a:t>
            </a:fld>
            <a:endParaRPr lang="en-GB" altLang="en-GB"/>
          </a:p>
        </p:txBody>
      </p:sp>
    </p:spTree>
    <p:extLst>
      <p:ext uri="{BB962C8B-B14F-4D97-AF65-F5344CB8AC3E}">
        <p14:creationId xmlns:p14="http://schemas.microsoft.com/office/powerpoint/2010/main" val="374350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Decide on the level of structure / openness based on the independence and initiative</a:t>
            </a:r>
            <a:r>
              <a:rPr lang="en-GB" altLang="en-GB" baseline="0" dirty="0"/>
              <a:t> of class. </a:t>
            </a:r>
            <a:r>
              <a:rPr lang="en-GB" altLang="en-GB" b="1" baseline="0" dirty="0"/>
              <a:t>Not</a:t>
            </a:r>
            <a:r>
              <a:rPr lang="en-GB" altLang="en-GB" baseline="0" dirty="0"/>
              <a:t> based on level of attainment: high-attaining classes can become just as anxious and “not know what to do” as students with low prior attainment. Normally inquiry has to be structured or guided; only at the end of perhaps years of developing inquiry skills can the teacher leave the inquiry open.</a:t>
            </a:r>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30</a:t>
            </a:fld>
            <a:endParaRPr lang="en-GB" altLang="en-GB"/>
          </a:p>
        </p:txBody>
      </p:sp>
    </p:spTree>
    <p:extLst>
      <p:ext uri="{BB962C8B-B14F-4D97-AF65-F5344CB8AC3E}">
        <p14:creationId xmlns:p14="http://schemas.microsoft.com/office/powerpoint/2010/main" val="163229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31</a:t>
            </a:fld>
            <a:endParaRPr lang="en-GB" altLang="en-GB"/>
          </a:p>
        </p:txBody>
      </p:sp>
    </p:spTree>
    <p:extLst>
      <p:ext uri="{BB962C8B-B14F-4D97-AF65-F5344CB8AC3E}">
        <p14:creationId xmlns:p14="http://schemas.microsoft.com/office/powerpoint/2010/main" val="259551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panose="020F0502020204030204" pitchFamily="34" charset="0"/>
                <a:ea typeface="Lato"/>
                <a:cs typeface="Lato"/>
              </a:rPr>
              <a:t>The inequality is compounded by the mechanistic teaching of the lower sets, which is often simplified to a sequence of small steps and focuses on the repetition of procedural algorithms. As students are not expected to think through challenging tasks, </a:t>
            </a:r>
            <a:r>
              <a:rPr lang="en-GB" dirty="0">
                <a:solidFill>
                  <a:srgbClr val="000000"/>
                </a:solidFill>
                <a:latin typeface="Calibri" panose="020F0502020204030204" pitchFamily="34" charset="0"/>
                <a:ea typeface="Arial" panose="020B0604020202020204" pitchFamily="34" charset="0"/>
                <a:cs typeface="Times New Roman" panose="02020603050405020304" pitchFamily="18" charset="0"/>
              </a:rPr>
              <a:t>some potentially powerful mathematical talents go unrecognized and unused (Watson et al., 2003).</a:t>
            </a:r>
            <a:endParaRPr lang="en-GB" dirty="0"/>
          </a:p>
        </p:txBody>
      </p:sp>
      <p:sp>
        <p:nvSpPr>
          <p:cNvPr id="4" name="Slide Number Placeholder 3"/>
          <p:cNvSpPr>
            <a:spLocks noGrp="1"/>
          </p:cNvSpPr>
          <p:nvPr>
            <p:ph type="sldNum" sz="quarter" idx="5"/>
          </p:nvPr>
        </p:nvSpPr>
        <p:spPr/>
        <p:txBody>
          <a:bodyPr/>
          <a:lstStyle/>
          <a:p>
            <a:pPr>
              <a:defRPr/>
            </a:pPr>
            <a:fld id="{0C1E3842-A1CF-4224-AF1B-124E037DB89C}" type="slidenum">
              <a:rPr lang="en-GB" altLang="en-GB" smtClean="0"/>
              <a:pPr>
                <a:defRPr/>
              </a:pPr>
              <a:t>5</a:t>
            </a:fld>
            <a:endParaRPr lang="en-GB" altLang="en-GB"/>
          </a:p>
        </p:txBody>
      </p:sp>
    </p:spTree>
    <p:extLst>
      <p:ext uri="{BB962C8B-B14F-4D97-AF65-F5344CB8AC3E}">
        <p14:creationId xmlns:p14="http://schemas.microsoft.com/office/powerpoint/2010/main" val="180059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noFill/>
          <a:ln>
            <a:solidFill>
              <a:srgbClr val="000000"/>
            </a:solidFill>
            <a:miter lim="800000"/>
            <a:headEnd/>
            <a:tailEnd/>
          </a:ln>
        </p:spPr>
      </p:sp>
      <p:sp>
        <p:nvSpPr>
          <p:cNvPr id="44035"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fld id="{4626F29B-3663-418D-ACEA-2DF384893EF7}" type="slidenum">
              <a:rPr lang="en-GB" altLang="en-GB" smtClean="0"/>
              <a:pPr/>
              <a:t>32</a:t>
            </a:fld>
            <a:endParaRPr lang="en-GB" altLang="en-GB"/>
          </a:p>
        </p:txBody>
      </p:sp>
    </p:spTree>
    <p:extLst>
      <p:ext uri="{BB962C8B-B14F-4D97-AF65-F5344CB8AC3E}">
        <p14:creationId xmlns:p14="http://schemas.microsoft.com/office/powerpoint/2010/main" val="2752780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33</a:t>
            </a:fld>
            <a:endParaRPr lang="en-GB" altLang="en-GB"/>
          </a:p>
        </p:txBody>
      </p:sp>
    </p:spTree>
    <p:extLst>
      <p:ext uri="{BB962C8B-B14F-4D97-AF65-F5344CB8AC3E}">
        <p14:creationId xmlns:p14="http://schemas.microsoft.com/office/powerpoint/2010/main" val="1868805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34</a:t>
            </a:fld>
            <a:endParaRPr lang="en-GB" altLang="en-GB"/>
          </a:p>
        </p:txBody>
      </p:sp>
    </p:spTree>
    <p:extLst>
      <p:ext uri="{BB962C8B-B14F-4D97-AF65-F5344CB8AC3E}">
        <p14:creationId xmlns:p14="http://schemas.microsoft.com/office/powerpoint/2010/main" val="2034442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35</a:t>
            </a:fld>
            <a:endParaRPr lang="en-GB" altLang="en-GB"/>
          </a:p>
        </p:txBody>
      </p:sp>
    </p:spTree>
    <p:extLst>
      <p:ext uri="{BB962C8B-B14F-4D97-AF65-F5344CB8AC3E}">
        <p14:creationId xmlns:p14="http://schemas.microsoft.com/office/powerpoint/2010/main" val="4092454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36</a:t>
            </a:fld>
            <a:endParaRPr lang="en-GB" altLang="en-GB"/>
          </a:p>
        </p:txBody>
      </p:sp>
    </p:spTree>
    <p:extLst>
      <p:ext uri="{BB962C8B-B14F-4D97-AF65-F5344CB8AC3E}">
        <p14:creationId xmlns:p14="http://schemas.microsoft.com/office/powerpoint/2010/main" val="2699430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37</a:t>
            </a:fld>
            <a:endParaRPr lang="en-GB" altLang="en-GB"/>
          </a:p>
        </p:txBody>
      </p:sp>
    </p:spTree>
    <p:extLst>
      <p:ext uri="{BB962C8B-B14F-4D97-AF65-F5344CB8AC3E}">
        <p14:creationId xmlns:p14="http://schemas.microsoft.com/office/powerpoint/2010/main" val="979395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38</a:t>
            </a:fld>
            <a:endParaRPr lang="en-GB" altLang="en-GB"/>
          </a:p>
        </p:txBody>
      </p:sp>
    </p:spTree>
    <p:extLst>
      <p:ext uri="{BB962C8B-B14F-4D97-AF65-F5344CB8AC3E}">
        <p14:creationId xmlns:p14="http://schemas.microsoft.com/office/powerpoint/2010/main" val="851822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39</a:t>
            </a:fld>
            <a:endParaRPr lang="en-GB" altLang="en-GB"/>
          </a:p>
        </p:txBody>
      </p:sp>
    </p:spTree>
    <p:extLst>
      <p:ext uri="{BB962C8B-B14F-4D97-AF65-F5344CB8AC3E}">
        <p14:creationId xmlns:p14="http://schemas.microsoft.com/office/powerpoint/2010/main" val="3897771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40</a:t>
            </a:fld>
            <a:endParaRPr lang="en-GB" altLang="en-GB"/>
          </a:p>
        </p:txBody>
      </p:sp>
    </p:spTree>
    <p:extLst>
      <p:ext uri="{BB962C8B-B14F-4D97-AF65-F5344CB8AC3E}">
        <p14:creationId xmlns:p14="http://schemas.microsoft.com/office/powerpoint/2010/main" val="3928785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41</a:t>
            </a:fld>
            <a:endParaRPr lang="en-GB" altLang="en-GB"/>
          </a:p>
        </p:txBody>
      </p:sp>
    </p:spTree>
    <p:extLst>
      <p:ext uri="{BB962C8B-B14F-4D97-AF65-F5344CB8AC3E}">
        <p14:creationId xmlns:p14="http://schemas.microsoft.com/office/powerpoint/2010/main" val="222648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6</a:t>
            </a:fld>
            <a:endParaRPr lang="en-GB" altLang="en-GB"/>
          </a:p>
        </p:txBody>
      </p:sp>
    </p:spTree>
    <p:extLst>
      <p:ext uri="{BB962C8B-B14F-4D97-AF65-F5344CB8AC3E}">
        <p14:creationId xmlns:p14="http://schemas.microsoft.com/office/powerpoint/2010/main" val="3336193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42</a:t>
            </a:fld>
            <a:endParaRPr lang="en-GB" altLang="en-GB"/>
          </a:p>
        </p:txBody>
      </p:sp>
    </p:spTree>
    <p:extLst>
      <p:ext uri="{BB962C8B-B14F-4D97-AF65-F5344CB8AC3E}">
        <p14:creationId xmlns:p14="http://schemas.microsoft.com/office/powerpoint/2010/main" val="3675237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43</a:t>
            </a:fld>
            <a:endParaRPr lang="en-GB" altLang="en-GB"/>
          </a:p>
        </p:txBody>
      </p:sp>
    </p:spTree>
    <p:extLst>
      <p:ext uri="{BB962C8B-B14F-4D97-AF65-F5344CB8AC3E}">
        <p14:creationId xmlns:p14="http://schemas.microsoft.com/office/powerpoint/2010/main" val="3747652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44</a:t>
            </a:fld>
            <a:endParaRPr lang="en-GB" altLang="en-GB"/>
          </a:p>
        </p:txBody>
      </p:sp>
    </p:spTree>
    <p:extLst>
      <p:ext uri="{BB962C8B-B14F-4D97-AF65-F5344CB8AC3E}">
        <p14:creationId xmlns:p14="http://schemas.microsoft.com/office/powerpoint/2010/main" val="2094520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26F29B-3663-418D-ACEA-2DF384893EF7}" type="slidenum">
              <a:rPr lang="en-GB" smtClean="0"/>
              <a:pPr/>
              <a:t>45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noFill/>
          <a:ln>
            <a:solidFill>
              <a:srgbClr val="000000"/>
            </a:solidFill>
            <a:miter lim="800000"/>
            <a:headEnd/>
            <a:tailEnd/>
          </a:ln>
        </p:spPr>
      </p:sp>
      <p:sp>
        <p:nvSpPr>
          <p:cNvPr id="44035"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en-US" dirty="0" err="1"/>
              <a:t>Ofsted</a:t>
            </a:r>
            <a:r>
              <a:rPr lang="en-US" baseline="0" dirty="0"/>
              <a:t> reports; nature of </a:t>
            </a:r>
            <a:r>
              <a:rPr lang="en-US" baseline="0" dirty="0" err="1"/>
              <a:t>maths</a:t>
            </a:r>
            <a:r>
              <a:rPr lang="en-US" baseline="0" dirty="0"/>
              <a:t> teaching not changed in ‘mastery’ classrooms. (Only those who have mastered concept/procedure move onto reasoning/problem-solving.)</a:t>
            </a:r>
          </a:p>
          <a:p>
            <a:pPr eaLnBrk="1" hangingPunct="1">
              <a:spcBef>
                <a:spcPct val="0"/>
              </a:spcBef>
            </a:pPr>
            <a:endParaRPr lang="en-US" baseline="0" dirty="0"/>
          </a:p>
          <a:p>
            <a:pPr eaLnBrk="1" hangingPunct="1">
              <a:spcBef>
                <a:spcPct val="0"/>
              </a:spcBef>
            </a:pPr>
            <a:r>
              <a:rPr lang="en-US" baseline="0" dirty="0"/>
              <a:t>Even if you don’t use the whole IM model, any one of these worth having in lessons. </a:t>
            </a:r>
            <a:endParaRPr lang="en-US" dirty="0"/>
          </a:p>
        </p:txBody>
      </p:sp>
      <p:sp>
        <p:nvSpPr>
          <p:cNvPr id="44036"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fld id="{4626F29B-3663-418D-ACEA-2DF384893EF7}" type="slidenum">
              <a:rPr lang="en-GB" altLang="en-GB" smtClean="0"/>
              <a:pPr/>
              <a:t>7</a:t>
            </a:fld>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buFont typeface="Arial" pitchFamily="34" charset="0"/>
              <a:buNone/>
            </a:pPr>
            <a:r>
              <a:rPr lang="en-GB" altLang="en-GB" b="1" dirty="0" err="1"/>
              <a:t>Hamdi</a:t>
            </a:r>
            <a:r>
              <a:rPr lang="en-GB" altLang="en-GB" b="1" dirty="0"/>
              <a:t> Ahmed</a:t>
            </a:r>
            <a:r>
              <a:rPr lang="en-GB" altLang="en-GB" b="0" dirty="0"/>
              <a:t> PGCE trainee last year,</a:t>
            </a:r>
            <a:r>
              <a:rPr lang="en-GB" altLang="en-GB" b="0" baseline="0" dirty="0"/>
              <a:t> now working north London</a:t>
            </a:r>
          </a:p>
          <a:p>
            <a:pPr>
              <a:buFont typeface="Arial" pitchFamily="34" charset="0"/>
              <a:buNone/>
            </a:pPr>
            <a:endParaRPr lang="en-GB" altLang="en-GB" b="0" i="1" baseline="0" dirty="0"/>
          </a:p>
          <a:p>
            <a:pPr>
              <a:buFont typeface="Arial" pitchFamily="34" charset="0"/>
              <a:buNone/>
            </a:pPr>
            <a:r>
              <a:rPr lang="en-GB" altLang="en-GB" b="0" i="1" baseline="0" dirty="0"/>
              <a:t>Habits of Mind </a:t>
            </a:r>
            <a:r>
              <a:rPr lang="en-GB" altLang="en-GB" b="0" baseline="0" dirty="0"/>
              <a:t>assignment linked to IM</a:t>
            </a:r>
            <a:endParaRPr lang="en-GB" altLang="en-GB" b="1" dirty="0"/>
          </a:p>
        </p:txBody>
      </p:sp>
      <p:sp>
        <p:nvSpPr>
          <p:cNvPr id="4" name="Slide Number Placeholder 3"/>
          <p:cNvSpPr>
            <a:spLocks noGrp="1"/>
          </p:cNvSpPr>
          <p:nvPr>
            <p:ph type="sldNum" sz="quarter" idx="10"/>
          </p:nvPr>
        </p:nvSpPr>
        <p:spPr/>
        <p:txBody>
          <a:bodyPr numCol="1"/>
          <a:lstStyle/>
          <a:p>
            <a:pPr>
              <a:defRPr/>
            </a:pPr>
            <a:fld id="{0C1E3842-A1CF-4224-AF1B-124E037DB89C}" type="slidenum">
              <a:rPr lang="en-GB" altLang="en-GB" smtClean="0"/>
              <a:pPr>
                <a:defRPr/>
              </a:pPr>
              <a:t>8</a:t>
            </a:fld>
            <a:endParaRPr lang="en-GB" altLang="en-GB"/>
          </a:p>
        </p:txBody>
      </p:sp>
    </p:spTree>
    <p:extLst>
      <p:ext uri="{BB962C8B-B14F-4D97-AF65-F5344CB8AC3E}">
        <p14:creationId xmlns:p14="http://schemas.microsoft.com/office/powerpoint/2010/main" val="188779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C1E3842-A1CF-4224-AF1B-124E037DB89C}" type="slidenum">
              <a:rPr lang="en-GB" altLang="en-GB" smtClean="0"/>
              <a:pPr>
                <a:defRPr/>
              </a:pPr>
              <a:t>9</a:t>
            </a:fld>
            <a:endParaRPr lang="en-GB" altLang="en-GB"/>
          </a:p>
        </p:txBody>
      </p:sp>
    </p:spTree>
    <p:extLst>
      <p:ext uri="{BB962C8B-B14F-4D97-AF65-F5344CB8AC3E}">
        <p14:creationId xmlns:p14="http://schemas.microsoft.com/office/powerpoint/2010/main" val="145201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C1E3842-A1CF-4224-AF1B-124E037DB89C}" type="slidenum">
              <a:rPr lang="en-GB" altLang="en-GB" smtClean="0"/>
              <a:pPr>
                <a:defRPr/>
              </a:pPr>
              <a:t>10</a:t>
            </a:fld>
            <a:endParaRPr lang="en-GB" altLang="en-GB"/>
          </a:p>
        </p:txBody>
      </p:sp>
    </p:spTree>
    <p:extLst>
      <p:ext uri="{BB962C8B-B14F-4D97-AF65-F5344CB8AC3E}">
        <p14:creationId xmlns:p14="http://schemas.microsoft.com/office/powerpoint/2010/main" val="141121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SHOULD THE TEA</a:t>
            </a:r>
          </a:p>
        </p:txBody>
      </p:sp>
      <p:sp>
        <p:nvSpPr>
          <p:cNvPr id="4" name="Slide Number Placeholder 3"/>
          <p:cNvSpPr>
            <a:spLocks noGrp="1"/>
          </p:cNvSpPr>
          <p:nvPr>
            <p:ph type="sldNum" sz="quarter" idx="10"/>
          </p:nvPr>
        </p:nvSpPr>
        <p:spPr/>
        <p:txBody>
          <a:bodyPr/>
          <a:lstStyle/>
          <a:p>
            <a:pPr>
              <a:defRPr/>
            </a:pPr>
            <a:fld id="{0C1E3842-A1CF-4224-AF1B-124E037DB89C}" type="slidenum">
              <a:rPr lang="en-GB" altLang="en-GB" smtClean="0"/>
              <a:pPr>
                <a:defRPr/>
              </a:pPr>
              <a:t>11</a:t>
            </a:fld>
            <a:endParaRPr lang="en-GB" altLang="en-GB"/>
          </a:p>
        </p:txBody>
      </p:sp>
    </p:spTree>
    <p:extLst>
      <p:ext uri="{BB962C8B-B14F-4D97-AF65-F5344CB8AC3E}">
        <p14:creationId xmlns:p14="http://schemas.microsoft.com/office/powerpoint/2010/main" val="8222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a:t>Click to edit Master title style</a:t>
            </a:r>
            <a:endParaRPr lang="en-GB" altLang="en-GB"/>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ltLang="en-GB"/>
          </a:p>
        </p:txBody>
      </p:sp>
      <p:sp>
        <p:nvSpPr>
          <p:cNvPr id="4"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6" name="Rectangle 6"/>
          <p:cNvSpPr>
            <a:spLocks noGrp="1" noChangeArrowheads="1"/>
          </p:cNvSpPr>
          <p:nvPr>
            <p:ph type="sldNum" sz="quarter" idx="12"/>
          </p:nvPr>
        </p:nvSpPr>
        <p:spPr>
          <a:ln/>
        </p:spPr>
        <p:txBody>
          <a:bodyPr numCol="1"/>
          <a:lstStyle>
            <a:lvl1pPr>
              <a:defRPr/>
            </a:lvl1pPr>
          </a:lstStyle>
          <a:p>
            <a:pPr>
              <a:defRPr/>
            </a:pPr>
            <a:fld id="{2A6DFD8A-9F12-4AB7-AAB3-20415F91FC18}" type="slidenum">
              <a:rPr lang="en-GB" altLang="en-GB"/>
              <a:pPr>
                <a:defRPr/>
              </a:pPr>
              <a:t>‹#›</a:t>
            </a:fld>
            <a:endParaRPr lang="en-GB" altLang="en-GB"/>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GB" altLang="en-GB"/>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4"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6" name="Rectangle 6"/>
          <p:cNvSpPr>
            <a:spLocks noGrp="1" noChangeArrowheads="1"/>
          </p:cNvSpPr>
          <p:nvPr>
            <p:ph type="sldNum" sz="quarter" idx="12"/>
          </p:nvPr>
        </p:nvSpPr>
        <p:spPr>
          <a:ln/>
        </p:spPr>
        <p:txBody>
          <a:bodyPr numCol="1"/>
          <a:lstStyle>
            <a:lvl1pPr>
              <a:defRPr/>
            </a:lvl1pPr>
          </a:lstStyle>
          <a:p>
            <a:pPr>
              <a:defRPr/>
            </a:pPr>
            <a:fld id="{D06C1ED2-417D-41AE-96D7-97071861B787}" type="slidenum">
              <a:rPr lang="en-GB" altLang="en-GB"/>
              <a:pPr>
                <a:defRPr/>
              </a:pPr>
              <a:t>‹#›</a:t>
            </a:fld>
            <a:endParaRPr lang="en-GB" altLang="en-GB"/>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a:t>Click to edit Master title style</a:t>
            </a:r>
            <a:endParaRPr lang="en-GB" altLang="en-GB"/>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4"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6" name="Rectangle 6"/>
          <p:cNvSpPr>
            <a:spLocks noGrp="1" noChangeArrowheads="1"/>
          </p:cNvSpPr>
          <p:nvPr>
            <p:ph type="sldNum" sz="quarter" idx="12"/>
          </p:nvPr>
        </p:nvSpPr>
        <p:spPr>
          <a:ln/>
        </p:spPr>
        <p:txBody>
          <a:bodyPr numCol="1"/>
          <a:lstStyle>
            <a:lvl1pPr>
              <a:defRPr/>
            </a:lvl1pPr>
          </a:lstStyle>
          <a:p>
            <a:pPr>
              <a:defRPr/>
            </a:pPr>
            <a:fld id="{4A172B29-DE47-467B-870F-0D34048A62AA}" type="slidenum">
              <a:rPr lang="en-GB" altLang="en-GB"/>
              <a:pPr>
                <a:defRPr/>
              </a:pPr>
              <a:t>‹#›</a:t>
            </a:fld>
            <a:endParaRPr lang="en-GB" altLang="en-GB"/>
          </a:p>
        </p:txBody>
      </p:sp>
    </p:spTree>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a:t>Click to edit Master title style</a:t>
            </a:r>
            <a:endParaRPr lang="en-GB" altLang="en-GB"/>
          </a:p>
        </p:txBody>
      </p:sp>
      <p:sp>
        <p:nvSpPr>
          <p:cNvPr id="3" name="Text Placeholder 2"/>
          <p:cNvSpPr>
            <a:spLocks noGrp="1"/>
          </p:cNvSpPr>
          <p:nvPr>
            <p:ph type="body" sz="half" idx="1"/>
          </p:nvPr>
        </p:nvSpPr>
        <p:spPr>
          <a:xfrm>
            <a:off x="457200" y="1600200"/>
            <a:ext cx="4038600" cy="4525963"/>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4" name="Content Placeholder 3"/>
          <p:cNvSpPr>
            <a:spLocks noGrp="1"/>
          </p:cNvSpPr>
          <p:nvPr>
            <p:ph sz="half" idx="2"/>
          </p:nvPr>
        </p:nvSpPr>
        <p:spPr>
          <a:xfrm>
            <a:off x="4648200" y="1600200"/>
            <a:ext cx="4038600" cy="4525963"/>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5"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7" name="Rectangle 6"/>
          <p:cNvSpPr>
            <a:spLocks noGrp="1" noChangeArrowheads="1"/>
          </p:cNvSpPr>
          <p:nvPr>
            <p:ph type="sldNum" sz="quarter" idx="12"/>
          </p:nvPr>
        </p:nvSpPr>
        <p:spPr>
          <a:ln/>
        </p:spPr>
        <p:txBody>
          <a:bodyPr numCol="1"/>
          <a:lstStyle>
            <a:lvl1pPr>
              <a:defRPr/>
            </a:lvl1pPr>
          </a:lstStyle>
          <a:p>
            <a:pPr>
              <a:defRPr/>
            </a:pPr>
            <a:fld id="{B69C84A5-F749-4612-801F-67E08495F427}" type="slidenum">
              <a:rPr lang="en-GB" altLang="en-GB"/>
              <a:pPr>
                <a:defRPr/>
              </a:pPr>
              <a:t>‹#›</a:t>
            </a:fld>
            <a:endParaRPr lang="en-GB" altLang="en-GB"/>
          </a:p>
        </p:txBody>
      </p:sp>
    </p:spTree>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3"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5" name="Rectangle 6"/>
          <p:cNvSpPr>
            <a:spLocks noGrp="1" noChangeArrowheads="1"/>
          </p:cNvSpPr>
          <p:nvPr>
            <p:ph type="sldNum" sz="quarter" idx="12"/>
          </p:nvPr>
        </p:nvSpPr>
        <p:spPr>
          <a:ln/>
        </p:spPr>
        <p:txBody>
          <a:bodyPr numCol="1"/>
          <a:lstStyle>
            <a:lvl1pPr>
              <a:defRPr/>
            </a:lvl1pPr>
          </a:lstStyle>
          <a:p>
            <a:pPr>
              <a:defRPr/>
            </a:pPr>
            <a:fld id="{0E7A90D9-C245-4F86-ABAF-C7C1D7E95AAB}" type="slidenum">
              <a:rPr lang="en-GB" altLang="en-GB"/>
              <a:pPr>
                <a:defRPr/>
              </a:pPr>
              <a:t>‹#›</a:t>
            </a:fld>
            <a:endParaRPr lang="en-GB" altLang="en-GB"/>
          </a:p>
        </p:txBody>
      </p:sp>
    </p:spTree>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a:t>Click to edit Master title style</a:t>
            </a:r>
            <a:endParaRPr lang="en-GB" altLang="en-GB"/>
          </a:p>
        </p:txBody>
      </p:sp>
      <p:sp>
        <p:nvSpPr>
          <p:cNvPr id="3" name="Table Placeholder 2"/>
          <p:cNvSpPr>
            <a:spLocks noGrp="1"/>
          </p:cNvSpPr>
          <p:nvPr>
            <p:ph type="tbl" idx="1"/>
          </p:nvPr>
        </p:nvSpPr>
        <p:spPr>
          <a:xfrm>
            <a:off x="457200" y="1600200"/>
            <a:ext cx="8229600" cy="4525963"/>
          </a:xfrm>
        </p:spPr>
        <p:txBody>
          <a:bodyPr numCol="1"/>
          <a:lstStyle/>
          <a:p>
            <a:pPr lvl="0"/>
            <a:endParaRPr lang="en-GB" altLang="en-GB" noProof="0"/>
          </a:p>
        </p:txBody>
      </p:sp>
      <p:sp>
        <p:nvSpPr>
          <p:cNvPr id="4"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6" name="Rectangle 6"/>
          <p:cNvSpPr>
            <a:spLocks noGrp="1" noChangeArrowheads="1"/>
          </p:cNvSpPr>
          <p:nvPr>
            <p:ph type="sldNum" sz="quarter" idx="12"/>
          </p:nvPr>
        </p:nvSpPr>
        <p:spPr>
          <a:ln/>
        </p:spPr>
        <p:txBody>
          <a:bodyPr numCol="1"/>
          <a:lstStyle>
            <a:lvl1pPr>
              <a:defRPr/>
            </a:lvl1pPr>
          </a:lstStyle>
          <a:p>
            <a:pPr>
              <a:defRPr/>
            </a:pPr>
            <a:fld id="{23361C10-1C17-4523-B6CF-E4D17C968B42}" type="slidenum">
              <a:rPr lang="en-GB" altLang="en-GB"/>
              <a:pPr>
                <a:defRPr/>
              </a:pPr>
              <a:t>‹#›</a:t>
            </a:fld>
            <a:endParaRPr lang="en-GB" altLang="en-GB"/>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GB" altLang="en-GB"/>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4"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6" name="Rectangle 6"/>
          <p:cNvSpPr>
            <a:spLocks noGrp="1" noChangeArrowheads="1"/>
          </p:cNvSpPr>
          <p:nvPr>
            <p:ph type="sldNum" sz="quarter" idx="12"/>
          </p:nvPr>
        </p:nvSpPr>
        <p:spPr>
          <a:ln/>
        </p:spPr>
        <p:txBody>
          <a:bodyPr numCol="1"/>
          <a:lstStyle>
            <a:lvl1pPr>
              <a:defRPr/>
            </a:lvl1pPr>
          </a:lstStyle>
          <a:p>
            <a:pPr>
              <a:defRPr/>
            </a:pPr>
            <a:fld id="{19BB9014-FBA0-4563-A95A-833D07E26A2A}" type="slidenum">
              <a:rPr lang="en-GB" altLang="en-GB"/>
              <a:pPr>
                <a:defRPr/>
              </a:pPr>
              <a:t>‹#›</a:t>
            </a:fld>
            <a:endParaRPr lang="en-GB" altLang="en-GB"/>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endParaRPr lang="en-GB" altLang="en-GB"/>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6" name="Rectangle 6"/>
          <p:cNvSpPr>
            <a:spLocks noGrp="1" noChangeArrowheads="1"/>
          </p:cNvSpPr>
          <p:nvPr>
            <p:ph type="sldNum" sz="quarter" idx="12"/>
          </p:nvPr>
        </p:nvSpPr>
        <p:spPr>
          <a:ln/>
        </p:spPr>
        <p:txBody>
          <a:bodyPr numCol="1"/>
          <a:lstStyle>
            <a:lvl1pPr>
              <a:defRPr/>
            </a:lvl1pPr>
          </a:lstStyle>
          <a:p>
            <a:pPr>
              <a:defRPr/>
            </a:pPr>
            <a:fld id="{DE52C3D6-7B75-4050-B650-45DBAC46D63F}" type="slidenum">
              <a:rPr lang="en-GB" altLang="en-GB"/>
              <a:pPr>
                <a:defRPr/>
              </a:pPr>
              <a:t>‹#›</a:t>
            </a:fld>
            <a:endParaRPr lang="en-GB" altLang="en-GB"/>
          </a:p>
        </p:txBody>
      </p:sp>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GB" altLang="en-GB"/>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5"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7" name="Rectangle 6"/>
          <p:cNvSpPr>
            <a:spLocks noGrp="1" noChangeArrowheads="1"/>
          </p:cNvSpPr>
          <p:nvPr>
            <p:ph type="sldNum" sz="quarter" idx="12"/>
          </p:nvPr>
        </p:nvSpPr>
        <p:spPr>
          <a:ln/>
        </p:spPr>
        <p:txBody>
          <a:bodyPr numCol="1"/>
          <a:lstStyle>
            <a:lvl1pPr>
              <a:defRPr/>
            </a:lvl1pPr>
          </a:lstStyle>
          <a:p>
            <a:pPr>
              <a:defRPr/>
            </a:pPr>
            <a:fld id="{50852EEC-CF00-48DA-B327-AF9EB58AC4C4}" type="slidenum">
              <a:rPr lang="en-GB" altLang="en-GB"/>
              <a:pPr>
                <a:defRPr/>
              </a:pPr>
              <a:t>‹#›</a:t>
            </a:fld>
            <a:endParaRPr lang="en-GB" altLang="en-GB"/>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lang="en-GB" altLang="en-GB"/>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7"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9" name="Rectangle 6"/>
          <p:cNvSpPr>
            <a:spLocks noGrp="1" noChangeArrowheads="1"/>
          </p:cNvSpPr>
          <p:nvPr>
            <p:ph type="sldNum" sz="quarter" idx="12"/>
          </p:nvPr>
        </p:nvSpPr>
        <p:spPr>
          <a:ln/>
        </p:spPr>
        <p:txBody>
          <a:bodyPr numCol="1"/>
          <a:lstStyle>
            <a:lvl1pPr>
              <a:defRPr/>
            </a:lvl1pPr>
          </a:lstStyle>
          <a:p>
            <a:pPr>
              <a:defRPr/>
            </a:pPr>
            <a:fld id="{AB75C6E6-E39C-450A-B87B-BDCB90141C7F}" type="slidenum">
              <a:rPr lang="en-GB" altLang="en-GB"/>
              <a:pPr>
                <a:defRPr/>
              </a:pPr>
              <a:t>‹#›</a:t>
            </a:fld>
            <a:endParaRPr lang="en-GB" altLang="en-GB"/>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GB" altLang="en-GB"/>
          </a:p>
        </p:txBody>
      </p:sp>
      <p:sp>
        <p:nvSpPr>
          <p:cNvPr id="3"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5" name="Rectangle 6"/>
          <p:cNvSpPr>
            <a:spLocks noGrp="1" noChangeArrowheads="1"/>
          </p:cNvSpPr>
          <p:nvPr>
            <p:ph type="sldNum" sz="quarter" idx="12"/>
          </p:nvPr>
        </p:nvSpPr>
        <p:spPr>
          <a:ln/>
        </p:spPr>
        <p:txBody>
          <a:bodyPr numCol="1"/>
          <a:lstStyle>
            <a:lvl1pPr>
              <a:defRPr/>
            </a:lvl1pPr>
          </a:lstStyle>
          <a:p>
            <a:pPr>
              <a:defRPr/>
            </a:pPr>
            <a:fld id="{C13D41D7-D311-4BC9-9C86-A3347C288415}" type="slidenum">
              <a:rPr lang="en-GB" altLang="en-GB"/>
              <a:pPr>
                <a:defRPr/>
              </a:pPr>
              <a:t>‹#›</a:t>
            </a:fld>
            <a:endParaRPr lang="en-GB" altLang="en-GB"/>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4" name="Rectangle 6"/>
          <p:cNvSpPr>
            <a:spLocks noGrp="1" noChangeArrowheads="1"/>
          </p:cNvSpPr>
          <p:nvPr>
            <p:ph type="sldNum" sz="quarter" idx="12"/>
          </p:nvPr>
        </p:nvSpPr>
        <p:spPr>
          <a:ln/>
        </p:spPr>
        <p:txBody>
          <a:bodyPr numCol="1"/>
          <a:lstStyle>
            <a:lvl1pPr>
              <a:defRPr/>
            </a:lvl1pPr>
          </a:lstStyle>
          <a:p>
            <a:pPr>
              <a:defRPr/>
            </a:pPr>
            <a:fld id="{AE960925-07AB-4BE4-BF90-910C2AF80467}" type="slidenum">
              <a:rPr lang="en-GB" altLang="en-GB"/>
              <a:pPr>
                <a:defRPr/>
              </a:pPr>
              <a:t>‹#›</a:t>
            </a:fld>
            <a:endParaRPr lang="en-GB" altLang="en-GB"/>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a:t>Click to edit Master title style</a:t>
            </a:r>
            <a:endParaRPr lang="en-GB" altLang="en-GB"/>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7" name="Rectangle 6"/>
          <p:cNvSpPr>
            <a:spLocks noGrp="1" noChangeArrowheads="1"/>
          </p:cNvSpPr>
          <p:nvPr>
            <p:ph type="sldNum" sz="quarter" idx="12"/>
          </p:nvPr>
        </p:nvSpPr>
        <p:spPr>
          <a:ln/>
        </p:spPr>
        <p:txBody>
          <a:bodyPr numCol="1"/>
          <a:lstStyle>
            <a:lvl1pPr>
              <a:defRPr/>
            </a:lvl1pPr>
          </a:lstStyle>
          <a:p>
            <a:pPr>
              <a:defRPr/>
            </a:pPr>
            <a:fld id="{D3F60E50-6C40-4763-AAC1-5F315335ED48}" type="slidenum">
              <a:rPr lang="en-GB" altLang="en-GB"/>
              <a:pPr>
                <a:defRPr/>
              </a:pPr>
              <a:t>‹#›</a:t>
            </a:fld>
            <a:endParaRPr lang="en-GB" altLang="en-GB"/>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a:t>Click to edit Master title style</a:t>
            </a:r>
            <a:endParaRPr lang="en-GB" altLang="en-GB"/>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altLang="en-GB" noProof="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GB" altLang="en-GB"/>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GB" altLang="en-GB"/>
          </a:p>
        </p:txBody>
      </p:sp>
      <p:sp>
        <p:nvSpPr>
          <p:cNvPr id="7" name="Rectangle 6"/>
          <p:cNvSpPr>
            <a:spLocks noGrp="1" noChangeArrowheads="1"/>
          </p:cNvSpPr>
          <p:nvPr>
            <p:ph type="sldNum" sz="quarter" idx="12"/>
          </p:nvPr>
        </p:nvSpPr>
        <p:spPr>
          <a:ln/>
        </p:spPr>
        <p:txBody>
          <a:bodyPr numCol="1"/>
          <a:lstStyle>
            <a:lvl1pPr>
              <a:defRPr/>
            </a:lvl1pPr>
          </a:lstStyle>
          <a:p>
            <a:pPr>
              <a:defRPr/>
            </a:pPr>
            <a:fld id="{A2067BF5-A6A8-4962-8A0B-BE09531FA7D8}" type="slidenum">
              <a:rPr lang="en-GB" altLang="en-GB"/>
              <a:pPr>
                <a:defRPr/>
              </a:pPr>
              <a:t>‹#›</a:t>
            </a:fld>
            <a:endParaRPr lang="en-GB" altLang="en-GB"/>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GB"/>
              <a:t>Click to edit Master title style</a:t>
            </a:r>
          </a:p>
        </p:txBody>
      </p:sp>
      <p:sp>
        <p:nvSpPr>
          <p:cNvPr id="4099" name="Rectangle 3"/>
          <p:cNvSpPr>
            <a:spLocks noGrp="1" noChangeArrowheads="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102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ltLang="en-GB"/>
          </a:p>
        </p:txBody>
      </p:sp>
      <p:sp>
        <p:nvSpPr>
          <p:cNvPr id="102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ltLang="en-GB"/>
          </a:p>
        </p:txBody>
      </p:sp>
      <p:sp>
        <p:nvSpPr>
          <p:cNvPr id="103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F22F071-401A-44C9-B90E-73BCB3D15FC9}" type="slidenum">
              <a:rPr lang="en-GB" altLang="en-GB"/>
              <a:pPr>
                <a:defRPr/>
              </a:pPr>
              <a:t>‹#›</a:t>
            </a:fld>
            <a:endParaRPr lang="en-GB" altLang="en-GB"/>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PuurE-J_ZAhUJNxQKHa10DuMQjRx6BAgAEAY&amp;url=http://www.vygotsky-symposium2018.ukw.edu.pl/jednostka/kultura_edukacji/the_symposium&amp;psig=AOvVaw2gW_dhLc2AldfhrFH9-7iX&amp;ust=151850995420928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a:xfrm>
            <a:off x="251520" y="457795"/>
            <a:ext cx="8568952" cy="5170646"/>
          </a:xfrm>
          <a:prstGeom prst="rect">
            <a:avLst/>
          </a:prstGeom>
          <a:noFill/>
          <a:ln w="9525">
            <a:noFill/>
            <a:miter lim="800000"/>
            <a:headEnd/>
            <a:tailEnd/>
          </a:ln>
          <a:effectLst/>
        </p:spPr>
        <p:txBody>
          <a:bodyPr wrap="square" numCol="1">
            <a:spAutoFit/>
          </a:bodyPr>
          <a:lstStyle/>
          <a:p>
            <a:pPr>
              <a:defRPr/>
            </a:pPr>
            <a:r>
              <a:rPr lang="en-GB" altLang="en-GB" sz="7500" b="0" dirty="0">
                <a:solidFill>
                  <a:srgbClr val="0000FF"/>
                </a:solidFill>
                <a:latin typeface="Calibri" pitchFamily="34" charset="0"/>
              </a:rPr>
              <a:t>Building an inclusive </a:t>
            </a:r>
          </a:p>
          <a:p>
            <a:pPr>
              <a:defRPr/>
            </a:pPr>
            <a:r>
              <a:rPr lang="en-GB" altLang="en-GB" sz="7500" b="0" dirty="0">
                <a:solidFill>
                  <a:srgbClr val="0000FF"/>
                </a:solidFill>
                <a:latin typeface="Calibri" pitchFamily="34" charset="0"/>
              </a:rPr>
              <a:t>community of inquiry</a:t>
            </a:r>
          </a:p>
          <a:p>
            <a:pPr>
              <a:defRPr/>
            </a:pPr>
            <a:endParaRPr lang="en-GB" altLang="en-GB" sz="3200" b="0" dirty="0">
              <a:latin typeface="Calibri" pitchFamily="34" charset="0"/>
            </a:endParaRPr>
          </a:p>
          <a:p>
            <a:pPr>
              <a:defRPr/>
            </a:pPr>
            <a:endParaRPr lang="en-GB" altLang="en-GB" sz="2800" b="0" dirty="0">
              <a:latin typeface="Calibri" pitchFamily="34" charset="0"/>
            </a:endParaRPr>
          </a:p>
          <a:p>
            <a:pPr>
              <a:defRPr/>
            </a:pPr>
            <a:r>
              <a:rPr lang="en-GB" altLang="en-GB" sz="3600" b="0" dirty="0">
                <a:latin typeface="Calibri" pitchFamily="34" charset="0"/>
              </a:rPr>
              <a:t>Hollie Walton</a:t>
            </a:r>
          </a:p>
          <a:p>
            <a:pPr>
              <a:defRPr/>
            </a:pPr>
            <a:r>
              <a:rPr lang="en-GB" altLang="en-GB" sz="2400" b="0" dirty="0">
                <a:latin typeface="Calibri" pitchFamily="34" charset="0"/>
              </a:rPr>
              <a:t>Teacher of mathematics, Cambridge</a:t>
            </a:r>
          </a:p>
          <a:p>
            <a:pPr>
              <a:defRPr/>
            </a:pPr>
            <a:r>
              <a:rPr lang="en-GB" altLang="en-GB" sz="3600" b="0" dirty="0">
                <a:latin typeface="Calibri" pitchFamily="34" charset="0"/>
              </a:rPr>
              <a:t>Andrew Blair</a:t>
            </a:r>
          </a:p>
          <a:p>
            <a:pPr>
              <a:defRPr/>
            </a:pPr>
            <a:r>
              <a:rPr lang="en-GB" altLang="en-GB" sz="2400" b="0" dirty="0">
                <a:latin typeface="Calibri" pitchFamily="34" charset="0"/>
              </a:rPr>
              <a:t>Head of mathematics, Ealing, London</a:t>
            </a:r>
          </a:p>
        </p:txBody>
      </p:sp>
      <p:pic>
        <p:nvPicPr>
          <p:cNvPr id="5" name="Picture 10" descr="C:\Users\Andrew\Pictures\Number prompts\24 x 21 = 42 x 12\24x21=42x12a.png"/>
          <p:cNvPicPr>
            <a:picLocks noChangeAspect="1" noChangeArrowheads="1"/>
          </p:cNvPicPr>
          <p:nvPr/>
        </p:nvPicPr>
        <p:blipFill>
          <a:blip r:embed="rId3" cstate="print"/>
          <a:srcRect/>
          <a:stretch>
            <a:fillRect/>
          </a:stretch>
        </p:blipFill>
        <p:spPr>
          <a:xfrm>
            <a:off x="5364088" y="2996952"/>
            <a:ext cx="3528392" cy="2469875"/>
          </a:xfrm>
          <a:prstGeom prst="rect">
            <a:avLst/>
          </a:prstGeom>
          <a:noFill/>
        </p:spPr>
      </p:pic>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42A3-318D-4A22-BE40-8D6207718275}"/>
              </a:ext>
            </a:extLst>
          </p:cNvPr>
          <p:cNvSpPr>
            <a:spLocks noGrp="1"/>
          </p:cNvSpPr>
          <p:nvPr>
            <p:ph type="title"/>
          </p:nvPr>
        </p:nvSpPr>
        <p:spPr>
          <a:ln w="12700">
            <a:solidFill>
              <a:srgbClr val="0000FF"/>
            </a:solidFill>
          </a:ln>
        </p:spPr>
        <p:style>
          <a:lnRef idx="2">
            <a:schemeClr val="accent2"/>
          </a:lnRef>
          <a:fillRef idx="1">
            <a:schemeClr val="lt1"/>
          </a:fillRef>
          <a:effectRef idx="0">
            <a:schemeClr val="accent2"/>
          </a:effectRef>
          <a:fontRef idx="minor">
            <a:schemeClr val="dk1"/>
          </a:fontRef>
        </p:style>
        <p:txBody>
          <a:bodyPr/>
          <a:lstStyle/>
          <a:p>
            <a:r>
              <a:rPr lang="en-GB" b="1" dirty="0">
                <a:solidFill>
                  <a:srgbClr val="0000FF"/>
                </a:solidFill>
                <a:latin typeface="Calibri" panose="020F0502020204030204" pitchFamily="34" charset="0"/>
              </a:rPr>
              <a:t>Benefits</a:t>
            </a:r>
            <a:r>
              <a:rPr lang="en-GB" dirty="0">
                <a:solidFill>
                  <a:srgbClr val="0000FF"/>
                </a:solidFill>
                <a:latin typeface="Calibri" panose="020F0502020204030204" pitchFamily="34" charset="0"/>
              </a:rPr>
              <a:t> of inquiry-based learning</a:t>
            </a:r>
          </a:p>
        </p:txBody>
      </p:sp>
      <p:sp>
        <p:nvSpPr>
          <p:cNvPr id="4" name="TextBox 3">
            <a:extLst>
              <a:ext uri="{FF2B5EF4-FFF2-40B4-BE49-F238E27FC236}">
                <a16:creationId xmlns:a16="http://schemas.microsoft.com/office/drawing/2014/main" id="{638AA134-0D3C-4A72-88A9-D4FB06D39A58}"/>
              </a:ext>
            </a:extLst>
          </p:cNvPr>
          <p:cNvSpPr txBox="1"/>
          <p:nvPr/>
        </p:nvSpPr>
        <p:spPr>
          <a:xfrm>
            <a:off x="457200" y="1988840"/>
            <a:ext cx="8229600" cy="2246769"/>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GB" sz="4000" b="0" dirty="0">
                <a:latin typeface="Calibri" panose="020F0502020204030204" pitchFamily="34" charset="0"/>
                <a:cs typeface="Calibri" panose="020F0502020204030204" pitchFamily="34" charset="0"/>
              </a:rPr>
              <a:t>Behaving like a mathematician.</a:t>
            </a:r>
          </a:p>
          <a:p>
            <a:pPr marL="571500" indent="-571500">
              <a:spcAft>
                <a:spcPts val="1200"/>
              </a:spcAft>
              <a:buFont typeface="Arial" panose="020B0604020202020204" pitchFamily="34" charset="0"/>
              <a:buChar char="•"/>
            </a:pPr>
            <a:r>
              <a:rPr lang="en-GB" sz="4000" b="0" dirty="0">
                <a:latin typeface="Calibri" panose="020F0502020204030204" pitchFamily="34" charset="0"/>
                <a:cs typeface="Calibri" panose="020F0502020204030204" pitchFamily="34" charset="0"/>
              </a:rPr>
              <a:t>Transferable skills.</a:t>
            </a:r>
          </a:p>
          <a:p>
            <a:pPr marL="571500" indent="-571500">
              <a:spcAft>
                <a:spcPts val="1200"/>
              </a:spcAft>
              <a:buFont typeface="Arial" panose="020B0604020202020204" pitchFamily="34" charset="0"/>
              <a:buChar char="•"/>
            </a:pPr>
            <a:r>
              <a:rPr lang="en-GB" sz="4000" b="0" dirty="0">
                <a:latin typeface="Calibri" panose="020F0502020204030204" pitchFamily="34" charset="0"/>
                <a:cs typeface="Calibri" panose="020F0502020204030204" pitchFamily="34" charset="0"/>
              </a:rPr>
              <a:t>Greater independence of learners.</a:t>
            </a:r>
            <a:endParaRPr lang="en-GB"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685446"/>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86E1A"/>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9816" y="692696"/>
            <a:ext cx="7884368" cy="1143000"/>
          </a:xfrm>
        </p:spPr>
        <p:txBody>
          <a:bodyPr numCol="1"/>
          <a:lstStyle/>
          <a:p>
            <a:pPr algn="l" eaLnBrk="1" hangingPunct="1"/>
            <a:r>
              <a:rPr lang="en-GB" altLang="en-GB" sz="7200" b="1" dirty="0">
                <a:solidFill>
                  <a:schemeClr val="bg1"/>
                </a:solidFill>
                <a:latin typeface="Calibri" panose="020F0502020204030204" pitchFamily="34" charset="0"/>
              </a:rPr>
              <a:t>Starting</a:t>
            </a:r>
            <a:r>
              <a:rPr lang="en-GB" altLang="en-GB" sz="7200" dirty="0">
                <a:solidFill>
                  <a:schemeClr val="bg1"/>
                </a:solidFill>
                <a:latin typeface="Calibri" panose="020F0502020204030204" pitchFamily="34" charset="0"/>
              </a:rPr>
              <a:t> an inquiry</a:t>
            </a:r>
          </a:p>
        </p:txBody>
      </p:sp>
      <p:sp>
        <p:nvSpPr>
          <p:cNvPr id="4" name="Rectangle 3">
            <a:extLst>
              <a:ext uri="{FF2B5EF4-FFF2-40B4-BE49-F238E27FC236}">
                <a16:creationId xmlns:a16="http://schemas.microsoft.com/office/drawing/2014/main" id="{449D5FD5-97D7-4021-B703-45CE61263EE3}"/>
              </a:ext>
            </a:extLst>
          </p:cNvPr>
          <p:cNvSpPr txBox="1">
            <a:spLocks noChangeArrowheads="1"/>
          </p:cNvSpPr>
          <p:nvPr/>
        </p:nvSpPr>
        <p:spPr>
          <a:xfrm>
            <a:off x="6696075" y="2737967"/>
            <a:ext cx="2447925" cy="4120033"/>
          </a:xfrm>
          <a:prstGeom prst="rect">
            <a:avLst/>
          </a:prstGeom>
          <a:noFill/>
          <a:ln w="9525">
            <a:noFill/>
            <a:miter lim="800000"/>
            <a:headEnd/>
            <a:tailEnd/>
          </a:ln>
        </p:spPr>
        <p:txBody>
          <a:bodyPr numCol="1"/>
          <a:lstStyle/>
          <a:p>
            <a:pPr marL="342900" indent="-342900" algn="ctr">
              <a:spcBef>
                <a:spcPct val="20000"/>
              </a:spcBef>
              <a:defRPr/>
            </a:pPr>
            <a:r>
              <a:rPr lang="en-GB" altLang="en-GB" sz="31500" b="0" kern="0" dirty="0">
                <a:solidFill>
                  <a:schemeClr val="bg1"/>
                </a:solidFill>
                <a:latin typeface="Calibri" pitchFamily="34" charset="0"/>
              </a:rPr>
              <a:t>3</a:t>
            </a:r>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260350"/>
            <a:ext cx="8496622" cy="1143000"/>
          </a:xfrm>
          <a:prstGeom prst="rect">
            <a:avLst/>
          </a:prstGeom>
          <a:noFill/>
          <a:ln w="9525">
            <a:solidFill>
              <a:srgbClr val="0000FF"/>
            </a:solidFill>
            <a:miter lim="800000"/>
            <a:headEnd/>
            <a:tailEnd/>
          </a:ln>
        </p:spPr>
        <p:txBody>
          <a:bodyPr numCol="1" anchor="ctr"/>
          <a:lstStyle/>
          <a:p>
            <a:pPr algn="ctr" eaLnBrk="0" hangingPunct="0">
              <a:defRPr/>
            </a:pPr>
            <a:r>
              <a:rPr lang="en-GB" altLang="en-GB" sz="5400" b="0" kern="0" dirty="0">
                <a:solidFill>
                  <a:srgbClr val="0000FF"/>
                </a:solidFill>
                <a:latin typeface="Calibri" pitchFamily="34" charset="0"/>
                <a:ea typeface="+mj-ea"/>
                <a:cs typeface="+mj-cs"/>
              </a:rPr>
              <a:t>Inquiry Maths </a:t>
            </a:r>
            <a:r>
              <a:rPr lang="en-GB" altLang="en-GB" sz="5400" kern="0" dirty="0">
                <a:solidFill>
                  <a:srgbClr val="0000FF"/>
                </a:solidFill>
                <a:latin typeface="Calibri" pitchFamily="34" charset="0"/>
                <a:ea typeface="+mj-ea"/>
                <a:cs typeface="+mj-cs"/>
              </a:rPr>
              <a:t>prompt</a:t>
            </a:r>
          </a:p>
        </p:txBody>
      </p:sp>
      <p:sp>
        <p:nvSpPr>
          <p:cNvPr id="14340" name="Rectangle 6"/>
          <p:cNvSpPr>
            <a:spLocks noChangeArrowheads="1"/>
          </p:cNvSpPr>
          <p:nvPr/>
        </p:nvSpPr>
        <p:spPr>
          <a:xfrm>
            <a:off x="323528" y="1700808"/>
            <a:ext cx="8496944" cy="4524315"/>
          </a:xfrm>
          <a:prstGeom prst="rect">
            <a:avLst/>
          </a:prstGeom>
          <a:noFill/>
          <a:ln w="9525">
            <a:noFill/>
            <a:miter lim="800000"/>
            <a:headEnd/>
            <a:tailEnd/>
          </a:ln>
        </p:spPr>
        <p:txBody>
          <a:bodyPr wrap="square" numCol="1">
            <a:spAutoFit/>
          </a:bodyPr>
          <a:lstStyle/>
          <a:p>
            <a:r>
              <a:rPr lang="en-GB" altLang="en-GB" sz="4000" dirty="0">
                <a:solidFill>
                  <a:srgbClr val="669900"/>
                </a:solidFill>
                <a:latin typeface="Calibri" pitchFamily="34" charset="0"/>
              </a:rPr>
              <a:t>Diagram</a:t>
            </a:r>
            <a:r>
              <a:rPr lang="en-GB" altLang="en-GB" sz="3600" dirty="0">
                <a:latin typeface="Calibri" pitchFamily="34" charset="0"/>
              </a:rPr>
              <a:t>  </a:t>
            </a:r>
          </a:p>
          <a:p>
            <a:endParaRPr lang="en-GB" altLang="en-GB" sz="3600" b="0" dirty="0">
              <a:latin typeface="Calibri" pitchFamily="34" charset="0"/>
            </a:endParaRPr>
          </a:p>
          <a:p>
            <a:r>
              <a:rPr lang="en-GB" altLang="en-GB" sz="3600" dirty="0">
                <a:latin typeface="Calibri" pitchFamily="34" charset="0"/>
              </a:rPr>
              <a:t> </a:t>
            </a:r>
            <a:r>
              <a:rPr lang="en-GB" altLang="en-GB" sz="3800" dirty="0">
                <a:latin typeface="Calibri" pitchFamily="34" charset="0"/>
              </a:rPr>
              <a:t>  </a:t>
            </a:r>
          </a:p>
          <a:p>
            <a:r>
              <a:rPr lang="en-GB" altLang="en-GB" sz="4000" dirty="0">
                <a:solidFill>
                  <a:srgbClr val="669900"/>
                </a:solidFill>
                <a:latin typeface="Calibri" pitchFamily="34" charset="0"/>
              </a:rPr>
              <a:t>Statement</a:t>
            </a:r>
            <a:endParaRPr lang="en-GB" altLang="en-GB" sz="4000" b="0" dirty="0">
              <a:latin typeface="Calibri" pitchFamily="34" charset="0"/>
            </a:endParaRPr>
          </a:p>
          <a:p>
            <a:r>
              <a:rPr lang="en-GB" altLang="en-GB" sz="4000" b="0" dirty="0">
                <a:latin typeface="Calibri" pitchFamily="34" charset="0"/>
              </a:rPr>
              <a:t>                          </a:t>
            </a:r>
          </a:p>
          <a:p>
            <a:r>
              <a:rPr lang="en-GB" altLang="en-GB" sz="1600" b="0" dirty="0">
                <a:latin typeface="Calibri" pitchFamily="34" charset="0"/>
              </a:rPr>
              <a:t>   </a:t>
            </a:r>
          </a:p>
          <a:p>
            <a:r>
              <a:rPr lang="en-GB" altLang="en-GB" sz="4000" dirty="0">
                <a:solidFill>
                  <a:srgbClr val="669900"/>
                </a:solidFill>
                <a:latin typeface="Calibri" pitchFamily="34" charset="0"/>
              </a:rPr>
              <a:t>Equation</a:t>
            </a:r>
            <a:endParaRPr lang="en-GB" altLang="en-GB" sz="4000" b="0" dirty="0">
              <a:latin typeface="Calibri" pitchFamily="34" charset="0"/>
            </a:endParaRPr>
          </a:p>
          <a:p>
            <a:endParaRPr lang="en-GB" altLang="en-GB" sz="4000" b="0" dirty="0">
              <a:latin typeface="Calibri" pitchFamily="34" charset="0"/>
            </a:endParaRPr>
          </a:p>
        </p:txBody>
      </p:sp>
      <p:pic>
        <p:nvPicPr>
          <p:cNvPr id="14341" name="Picture 10" descr="4 tris.png"/>
          <p:cNvPicPr>
            <a:picLocks noChangeAspect="1"/>
          </p:cNvPicPr>
          <p:nvPr/>
        </p:nvPicPr>
        <p:blipFill>
          <a:blip r:embed="rId3" cstate="print"/>
          <a:srcRect l="1249" t="3318" r="1249" b="3318"/>
          <a:stretch>
            <a:fillRect/>
          </a:stretch>
        </p:blipFill>
        <p:spPr>
          <a:xfrm>
            <a:off x="3419872" y="1772816"/>
            <a:ext cx="4250786" cy="1531135"/>
          </a:xfrm>
          <a:prstGeom prst="rect">
            <a:avLst/>
          </a:prstGeom>
          <a:noFill/>
          <a:ln w="9525">
            <a:solidFill>
              <a:schemeClr val="bg1">
                <a:lumMod val="75000"/>
              </a:schemeClr>
            </a:solidFill>
            <a:miter lim="800000"/>
            <a:headEnd/>
            <a:tailEnd/>
          </a:ln>
        </p:spPr>
      </p:pic>
      <p:sp>
        <p:nvSpPr>
          <p:cNvPr id="7"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
        <p:nvSpPr>
          <p:cNvPr id="8" name="Rectangle 7"/>
          <p:cNvSpPr/>
          <p:nvPr/>
        </p:nvSpPr>
        <p:spPr>
          <a:xfrm>
            <a:off x="3347864" y="3429000"/>
            <a:ext cx="5472608" cy="2308324"/>
          </a:xfrm>
          <a:prstGeom prst="rect">
            <a:avLst/>
          </a:prstGeom>
        </p:spPr>
        <p:txBody>
          <a:bodyPr wrap="square" numCol="1">
            <a:spAutoFit/>
          </a:bodyPr>
          <a:lstStyle/>
          <a:p>
            <a:pPr lvl="0"/>
            <a:r>
              <a:rPr lang="en-GB" altLang="en-GB" sz="4000" b="0" dirty="0">
                <a:solidFill>
                  <a:srgbClr val="000000"/>
                </a:solidFill>
                <a:latin typeface="Calibri" pitchFamily="34" charset="0"/>
              </a:rPr>
              <a:t>The sum of two fractions                equals their product.</a:t>
            </a:r>
          </a:p>
          <a:p>
            <a:pPr lvl="0"/>
            <a:r>
              <a:rPr lang="en-GB" altLang="en-GB" sz="1100" b="0" dirty="0">
                <a:solidFill>
                  <a:srgbClr val="000000"/>
                </a:solidFill>
                <a:latin typeface="Calibri" pitchFamily="34" charset="0"/>
              </a:rPr>
              <a:t>   </a:t>
            </a:r>
          </a:p>
          <a:p>
            <a:pPr lvl="0"/>
            <a:r>
              <a:rPr lang="en-GB" altLang="en-GB" sz="4800" b="0" dirty="0">
                <a:solidFill>
                  <a:srgbClr val="000000"/>
                </a:solidFill>
                <a:latin typeface="Calibri" panose="020F0502020204030204" pitchFamily="34" charset="0"/>
                <a:cs typeface="Calibri" panose="020F0502020204030204" pitchFamily="34" charset="0"/>
              </a:rPr>
              <a:t>24 x 21 = 42 x 12</a:t>
            </a: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
        <p:nvSpPr>
          <p:cNvPr id="120833" name="Rectangle 1"/>
          <p:cNvSpPr>
            <a:spLocks noChangeArrowheads="1"/>
          </p:cNvSpPr>
          <p:nvPr/>
        </p:nvSpPr>
        <p:spPr>
          <a:xfrm>
            <a:off x="4153557" y="2602539"/>
            <a:ext cx="4680520"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0" dirty="0">
                <a:solidFill>
                  <a:schemeClr val="tx1">
                    <a:lumMod val="95000"/>
                    <a:lumOff val="5000"/>
                  </a:schemeClr>
                </a:solidFill>
                <a:latin typeface="Calibri" pitchFamily="34" charset="0"/>
                <a:ea typeface="Arial" pitchFamily="34" charset="0"/>
                <a:cs typeface="Arial" pitchFamily="34" charset="0"/>
              </a:rPr>
              <a:t>P</a:t>
            </a:r>
            <a:r>
              <a:rPr kumimoji="0" lang="en-US" sz="2000" b="0" i="0" u="none" strike="noStrike" cap="none" normalizeH="0" baseline="0" dirty="0">
                <a:ln>
                  <a:noFill/>
                </a:ln>
                <a:solidFill>
                  <a:schemeClr val="tx1">
                    <a:lumMod val="95000"/>
                    <a:lumOff val="5000"/>
                  </a:schemeClr>
                </a:solidFill>
                <a:effectLst/>
                <a:latin typeface="Calibri" pitchFamily="34" charset="0"/>
                <a:ea typeface="Arial" pitchFamily="34" charset="0"/>
                <a:cs typeface="Arial" pitchFamily="34" charset="0"/>
              </a:rPr>
              <a:t>romotes curiosity and questioning of the sort "Is it true that ...?" or "I've noticed ...". </a:t>
            </a:r>
            <a:r>
              <a:rPr lang="en-US" sz="2000" b="0" dirty="0">
                <a:solidFill>
                  <a:schemeClr val="tx1">
                    <a:lumMod val="95000"/>
                    <a:lumOff val="5000"/>
                  </a:schemeClr>
                </a:solidFill>
                <a:latin typeface="Calibri" pitchFamily="34" charset="0"/>
                <a:ea typeface="Arial" pitchFamily="34" charset="0"/>
                <a:cs typeface="Arial" pitchFamily="34" charset="0"/>
              </a:rPr>
              <a:t>R</a:t>
            </a:r>
            <a:r>
              <a:rPr kumimoji="0" lang="en-US" sz="2000" b="0" i="0" u="none" strike="noStrike" cap="none" normalizeH="0" baseline="0" dirty="0">
                <a:ln>
                  <a:noFill/>
                </a:ln>
                <a:solidFill>
                  <a:schemeClr val="tx1">
                    <a:lumMod val="95000"/>
                    <a:lumOff val="5000"/>
                  </a:schemeClr>
                </a:solidFill>
                <a:effectLst/>
                <a:latin typeface="Calibri" pitchFamily="34" charset="0"/>
                <a:ea typeface="Arial" pitchFamily="34" charset="0"/>
                <a:cs typeface="Arial" pitchFamily="34" charset="0"/>
              </a:rPr>
              <a:t>ipe for speculation or conjecture. </a:t>
            </a:r>
            <a:r>
              <a:rPr lang="en-US" sz="2000" dirty="0">
                <a:solidFill>
                  <a:schemeClr val="tx1">
                    <a:lumMod val="95000"/>
                    <a:lumOff val="5000"/>
                  </a:schemeClr>
                </a:solidFill>
                <a:latin typeface="Calibri" pitchFamily="34" charset="0"/>
                <a:ea typeface="Arial" pitchFamily="34" charset="0"/>
                <a:cs typeface="Arial" pitchFamily="34" charset="0"/>
              </a:rPr>
              <a:t>Stands </a:t>
            </a:r>
            <a:r>
              <a:rPr lang="en-US" sz="2000" i="1" dirty="0">
                <a:solidFill>
                  <a:schemeClr val="tx1">
                    <a:lumMod val="95000"/>
                    <a:lumOff val="5000"/>
                  </a:schemeClr>
                </a:solidFill>
                <a:latin typeface="Calibri" pitchFamily="34" charset="0"/>
                <a:ea typeface="Arial" pitchFamily="34" charset="0"/>
                <a:cs typeface="Arial" pitchFamily="34" charset="0"/>
              </a:rPr>
              <a:t>just above </a:t>
            </a:r>
            <a:r>
              <a:rPr lang="en-US" sz="2000" dirty="0">
                <a:solidFill>
                  <a:schemeClr val="tx1">
                    <a:lumMod val="95000"/>
                    <a:lumOff val="5000"/>
                  </a:schemeClr>
                </a:solidFill>
                <a:latin typeface="Calibri" pitchFamily="34" charset="0"/>
                <a:ea typeface="Arial" pitchFamily="34" charset="0"/>
                <a:cs typeface="Arial" pitchFamily="34" charset="0"/>
              </a:rPr>
              <a:t>the understanding of the class. A</a:t>
            </a:r>
            <a:r>
              <a:rPr kumimoji="0" lang="en-US" sz="2000" i="0" u="none" strike="noStrike" cap="none" normalizeH="0" baseline="0" dirty="0">
                <a:ln>
                  <a:noFill/>
                </a:ln>
                <a:solidFill>
                  <a:schemeClr val="tx1">
                    <a:lumMod val="95000"/>
                    <a:lumOff val="5000"/>
                  </a:schemeClr>
                </a:solidFill>
                <a:effectLst/>
                <a:latin typeface="Calibri" pitchFamily="34" charset="0"/>
                <a:ea typeface="Arial" pitchFamily="34" charset="0"/>
                <a:cs typeface="Arial" pitchFamily="34" charset="0"/>
              </a:rPr>
              <a:t>imed at students' </a:t>
            </a:r>
            <a:r>
              <a:rPr kumimoji="0" lang="en-US" sz="2000" i="1" u="none" strike="noStrike" cap="none" normalizeH="0" baseline="0" dirty="0">
                <a:ln>
                  <a:noFill/>
                </a:ln>
                <a:solidFill>
                  <a:schemeClr val="tx1">
                    <a:lumMod val="95000"/>
                    <a:lumOff val="5000"/>
                  </a:schemeClr>
                </a:solidFill>
                <a:effectLst/>
                <a:latin typeface="Calibri" pitchFamily="34" charset="0"/>
                <a:ea typeface="Arial" pitchFamily="34" charset="0"/>
                <a:cs typeface="Arial" pitchFamily="34" charset="0"/>
              </a:rPr>
              <a:t>developing </a:t>
            </a:r>
            <a:r>
              <a:rPr kumimoji="0" lang="en-US" sz="2000" i="0" u="none" strike="noStrike" cap="none" normalizeH="0" baseline="0" dirty="0">
                <a:ln>
                  <a:noFill/>
                </a:ln>
                <a:solidFill>
                  <a:schemeClr val="tx1">
                    <a:lumMod val="95000"/>
                    <a:lumOff val="5000"/>
                  </a:schemeClr>
                </a:solidFill>
                <a:effectLst/>
                <a:latin typeface="Calibri" pitchFamily="34" charset="0"/>
                <a:ea typeface="Arial" pitchFamily="34" charset="0"/>
                <a:cs typeface="Arial" pitchFamily="34" charset="0"/>
              </a:rPr>
              <a:t>knowledge.</a:t>
            </a:r>
            <a:endParaRPr kumimoji="0" lang="en-GB" altLang="en-GB" sz="2000" i="0" u="none" strike="noStrike" cap="none" normalizeH="0" baseline="0" dirty="0">
              <a:ln>
                <a:noFill/>
              </a:ln>
              <a:solidFill>
                <a:schemeClr val="tx1">
                  <a:lumMod val="95000"/>
                  <a:lumOff val="5000"/>
                </a:schemeClr>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444444"/>
                </a:solidFill>
                <a:effectLst/>
                <a:latin typeface="Arial" pitchFamily="34" charset="0"/>
                <a:ea typeface="Arial" pitchFamily="34" charset="0"/>
                <a:cs typeface="Arial" pitchFamily="34" charset="0"/>
              </a:rPr>
              <a:t>  </a:t>
            </a:r>
          </a:p>
        </p:txBody>
      </p:sp>
      <p:sp>
        <p:nvSpPr>
          <p:cNvPr id="9" name="Rectangle 11"/>
          <p:cNvSpPr>
            <a:spLocks noChangeArrowheads="1"/>
          </p:cNvSpPr>
          <p:nvPr/>
        </p:nvSpPr>
        <p:spPr>
          <a:xfrm>
            <a:off x="328426" y="4735103"/>
            <a:ext cx="3600400" cy="984885"/>
          </a:xfrm>
          <a:prstGeom prst="rect">
            <a:avLst/>
          </a:prstGeom>
          <a:solidFill>
            <a:schemeClr val="bg1">
              <a:lumMod val="75000"/>
            </a:schemeClr>
          </a:solidFill>
          <a:ln w="9525">
            <a:noFill/>
            <a:miter lim="800000"/>
            <a:headEnd/>
            <a:tailEnd/>
          </a:ln>
        </p:spPr>
        <p:txBody>
          <a:bodyPr wrap="square" numCol="1">
            <a:spAutoFit/>
          </a:bodyPr>
          <a:lstStyle/>
          <a:p>
            <a:pPr algn="ctr" eaLnBrk="0" hangingPunct="0">
              <a:spcBef>
                <a:spcPts val="600"/>
              </a:spcBef>
              <a:spcAft>
                <a:spcPts val="600"/>
              </a:spcAft>
            </a:pPr>
            <a:r>
              <a:rPr lang="en-US" sz="2400" b="0" dirty="0">
                <a:latin typeface="Calibri" pitchFamily="34" charset="0"/>
                <a:cs typeface="Browallia New" pitchFamily="34" charset="-34"/>
              </a:rPr>
              <a:t>Fixed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changeable</a:t>
            </a:r>
          </a:p>
          <a:p>
            <a:pPr lvl="0" algn="ctr" eaLnBrk="0" hangingPunct="0">
              <a:spcBef>
                <a:spcPts val="600"/>
              </a:spcBef>
              <a:spcAft>
                <a:spcPts val="600"/>
              </a:spcAft>
            </a:pPr>
            <a:r>
              <a:rPr lang="en-US" sz="2400" b="0" dirty="0">
                <a:latin typeface="Calibri" pitchFamily="34" charset="0"/>
                <a:cs typeface="Browallia New" pitchFamily="34" charset="-34"/>
              </a:rPr>
              <a:t>Closed</a:t>
            </a:r>
            <a:r>
              <a:rPr lang="en-US" sz="2400" b="0" i="1" dirty="0">
                <a:latin typeface="Calibri" pitchFamily="34" charset="0"/>
                <a:cs typeface="Browallia New" pitchFamily="34" charset="-34"/>
              </a:rPr>
              <a:t> and </a:t>
            </a:r>
            <a:r>
              <a:rPr lang="en-US" sz="2400" b="0" dirty="0">
                <a:latin typeface="Calibri" pitchFamily="34" charset="0"/>
                <a:cs typeface="Browallia New" pitchFamily="34" charset="-34"/>
              </a:rPr>
              <a:t>open</a:t>
            </a:r>
          </a:p>
        </p:txBody>
      </p:sp>
      <p:sp>
        <p:nvSpPr>
          <p:cNvPr id="6" name="Rectangle 5"/>
          <p:cNvSpPr/>
          <p:nvPr/>
        </p:nvSpPr>
        <p:spPr>
          <a:xfrm>
            <a:off x="4170798" y="4411937"/>
            <a:ext cx="4860032" cy="1631216"/>
          </a:xfrm>
          <a:prstGeom prst="rect">
            <a:avLst/>
          </a:prstGeom>
        </p:spPr>
        <p:txBody>
          <a:bodyPr wrap="square" numCol="1">
            <a:spAutoFit/>
          </a:bodyPr>
          <a:lstStyle/>
          <a:p>
            <a:pPr lvl="0" eaLnBrk="0" hangingPunct="0"/>
            <a:r>
              <a:rPr lang="en-GB" sz="2000" b="0" dirty="0">
                <a:latin typeface="Calibri" panose="020F0502020204030204" pitchFamily="34" charset="0"/>
              </a:rPr>
              <a:t>Students must feel confident enough to manipulate and change the prompt; not intimidated by the prompt</a:t>
            </a:r>
            <a:r>
              <a:rPr lang="en-US" sz="2000" b="0" dirty="0">
                <a:solidFill>
                  <a:schemeClr val="tx1">
                    <a:lumMod val="95000"/>
                    <a:lumOff val="5000"/>
                  </a:schemeClr>
                </a:solidFill>
                <a:latin typeface="Calibri" panose="020F0502020204030204" pitchFamily="34" charset="0"/>
                <a:ea typeface="Arial" pitchFamily="34" charset="0"/>
                <a:cs typeface="Arial" pitchFamily="34" charset="0"/>
              </a:rPr>
              <a:t>. Open enough to offer students the opportunity to regulate their own activity. </a:t>
            </a:r>
            <a:endParaRPr lang="en-GB" altLang="en-GB" sz="2000" b="0" dirty="0">
              <a:solidFill>
                <a:schemeClr val="tx1">
                  <a:lumMod val="95000"/>
                  <a:lumOff val="5000"/>
                </a:schemeClr>
              </a:solidFill>
              <a:latin typeface="Calibri" panose="020F0502020204030204" pitchFamily="34" charset="0"/>
              <a:cs typeface="Arial" pitchFamily="34" charset="0"/>
            </a:endParaRPr>
          </a:p>
        </p:txBody>
      </p:sp>
      <p:sp>
        <p:nvSpPr>
          <p:cNvPr id="8" name="Rectangle 11"/>
          <p:cNvSpPr>
            <a:spLocks noChangeArrowheads="1"/>
          </p:cNvSpPr>
          <p:nvPr/>
        </p:nvSpPr>
        <p:spPr>
          <a:xfrm>
            <a:off x="324099" y="1689774"/>
            <a:ext cx="3600400" cy="461665"/>
          </a:xfrm>
          <a:prstGeom prst="rect">
            <a:avLst/>
          </a:prstGeom>
          <a:solidFill>
            <a:schemeClr val="bg1">
              <a:lumMod val="75000"/>
            </a:schemeClr>
          </a:solidFill>
          <a:ln w="9525">
            <a:noFill/>
            <a:miter lim="800000"/>
            <a:headEnd/>
            <a:tailEnd/>
          </a:ln>
        </p:spPr>
        <p:txBody>
          <a:bodyPr wrap="square" numCol="1">
            <a:spAutoFit/>
          </a:bodyPr>
          <a:lstStyle/>
          <a:p>
            <a:pPr algn="ctr" eaLnBrk="0" hangingPunct="0">
              <a:spcBef>
                <a:spcPts val="600"/>
              </a:spcBef>
              <a:spcAft>
                <a:spcPts val="600"/>
              </a:spcAft>
            </a:pPr>
            <a:r>
              <a:rPr lang="en-GB" altLang="en-GB" sz="2400" b="0" dirty="0">
                <a:latin typeface="Calibri" pitchFamily="34" charset="0"/>
                <a:cs typeface="Browallia New" pitchFamily="34" charset="-34"/>
              </a:rPr>
              <a:t>“Less to it </a:t>
            </a:r>
            <a:r>
              <a:rPr lang="en-GB" altLang="en-GB" sz="2400" b="0" i="1" dirty="0">
                <a:latin typeface="Calibri" pitchFamily="34" charset="0"/>
                <a:cs typeface="Browallia New" pitchFamily="34" charset="-34"/>
              </a:rPr>
              <a:t>and</a:t>
            </a:r>
            <a:r>
              <a:rPr lang="en-GB" altLang="en-GB" sz="2400" b="0" dirty="0">
                <a:latin typeface="Calibri" pitchFamily="34" charset="0"/>
                <a:cs typeface="Browallia New" pitchFamily="34" charset="-34"/>
              </a:rPr>
              <a:t> more in it”</a:t>
            </a:r>
          </a:p>
        </p:txBody>
      </p:sp>
      <p:sp>
        <p:nvSpPr>
          <p:cNvPr id="10" name="Rectangle 9"/>
          <p:cNvSpPr/>
          <p:nvPr/>
        </p:nvSpPr>
        <p:spPr>
          <a:xfrm>
            <a:off x="4153557" y="1467848"/>
            <a:ext cx="4536504" cy="1015663"/>
          </a:xfrm>
          <a:prstGeom prst="rect">
            <a:avLst/>
          </a:prstGeom>
        </p:spPr>
        <p:txBody>
          <a:bodyPr wrap="square" numCol="1">
            <a:spAutoFit/>
          </a:bodyPr>
          <a:lstStyle/>
          <a:p>
            <a:pPr lvl="0"/>
            <a:r>
              <a:rPr lang="en-US" sz="2000" b="0" dirty="0">
                <a:solidFill>
                  <a:schemeClr val="tx1">
                    <a:lumMod val="95000"/>
                    <a:lumOff val="5000"/>
                  </a:schemeClr>
                </a:solidFill>
                <a:latin typeface="Calibri" pitchFamily="34" charset="0"/>
                <a:ea typeface="Arial" pitchFamily="34" charset="0"/>
                <a:cs typeface="Arial" pitchFamily="34" charset="0"/>
              </a:rPr>
              <a:t>Stripped back to the minimum, while simultaneously loaded with the potential for exploration.</a:t>
            </a:r>
            <a:endParaRPr lang="en-GB" altLang="en-GB" sz="2000" b="0" dirty="0">
              <a:solidFill>
                <a:schemeClr val="tx1">
                  <a:lumMod val="95000"/>
                  <a:lumOff val="5000"/>
                </a:schemeClr>
              </a:solidFill>
              <a:latin typeface="Calibri" pitchFamily="34" charset="0"/>
              <a:cs typeface="Arial" pitchFamily="34" charset="0"/>
            </a:endParaRPr>
          </a:p>
        </p:txBody>
      </p:sp>
      <p:sp>
        <p:nvSpPr>
          <p:cNvPr id="11" name="Rectangle 11"/>
          <p:cNvSpPr>
            <a:spLocks noChangeArrowheads="1"/>
          </p:cNvSpPr>
          <p:nvPr/>
        </p:nvSpPr>
        <p:spPr>
          <a:xfrm>
            <a:off x="324099" y="2674947"/>
            <a:ext cx="3600400" cy="1508105"/>
          </a:xfrm>
          <a:prstGeom prst="rect">
            <a:avLst/>
          </a:prstGeom>
          <a:solidFill>
            <a:schemeClr val="bg1">
              <a:lumMod val="75000"/>
            </a:schemeClr>
          </a:solidFill>
          <a:ln w="9525">
            <a:noFill/>
            <a:miter lim="800000"/>
            <a:headEnd/>
            <a:tailEnd/>
          </a:ln>
        </p:spPr>
        <p:txBody>
          <a:bodyPr wrap="square" numCol="1">
            <a:spAutoFit/>
          </a:bodyPr>
          <a:lstStyle/>
          <a:p>
            <a:pPr lvl="0" algn="ctr" eaLnBrk="0" hangingPunct="0">
              <a:spcBef>
                <a:spcPts val="600"/>
              </a:spcBef>
              <a:spcAft>
                <a:spcPts val="600"/>
              </a:spcAft>
            </a:pPr>
            <a:r>
              <a:rPr lang="en-US" sz="2400" b="0" dirty="0">
                <a:latin typeface="Calibri" pitchFamily="34" charset="0"/>
                <a:cs typeface="Browallia New" pitchFamily="34" charset="-34"/>
              </a:rPr>
              <a:t>Familiar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unfamiliar</a:t>
            </a:r>
            <a:endParaRPr lang="en-GB" altLang="en-GB" sz="2400" b="0" dirty="0">
              <a:latin typeface="Calibri" pitchFamily="34" charset="0"/>
              <a:cs typeface="Browallia New" pitchFamily="34" charset="-34"/>
            </a:endParaRPr>
          </a:p>
          <a:p>
            <a:pPr lvl="0" algn="ctr" eaLnBrk="0" hangingPunct="0">
              <a:spcBef>
                <a:spcPts val="600"/>
              </a:spcBef>
              <a:spcAft>
                <a:spcPts val="600"/>
              </a:spcAft>
            </a:pPr>
            <a:r>
              <a:rPr lang="en-US" sz="2400" b="0" dirty="0">
                <a:latin typeface="Calibri" pitchFamily="34" charset="0"/>
                <a:cs typeface="Browallia New" pitchFamily="34" charset="-34"/>
              </a:rPr>
              <a:t>Accessible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inaccessible</a:t>
            </a:r>
            <a:endParaRPr lang="en-GB" altLang="en-GB" sz="2400" b="0" dirty="0">
              <a:latin typeface="Calibri" pitchFamily="34" charset="0"/>
              <a:cs typeface="Browallia New" pitchFamily="34" charset="-34"/>
            </a:endParaRPr>
          </a:p>
          <a:p>
            <a:pPr lvl="0" algn="ctr" eaLnBrk="0" hangingPunct="0">
              <a:spcBef>
                <a:spcPts val="600"/>
              </a:spcBef>
              <a:spcAft>
                <a:spcPts val="600"/>
              </a:spcAft>
            </a:pPr>
            <a:r>
              <a:rPr lang="en-US" sz="2400" b="0" dirty="0">
                <a:latin typeface="Calibri" pitchFamily="34" charset="0"/>
                <a:cs typeface="Browallia New" pitchFamily="34" charset="-34"/>
              </a:rPr>
              <a:t>Obvious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intriguing</a:t>
            </a:r>
            <a:endParaRPr lang="en-GB" altLang="en-GB" sz="2400" b="0" dirty="0">
              <a:latin typeface="Calibri" pitchFamily="34" charset="0"/>
              <a:cs typeface="Browallia New" pitchFamily="34" charset="-34"/>
            </a:endParaRPr>
          </a:p>
        </p:txBody>
      </p:sp>
      <p:sp>
        <p:nvSpPr>
          <p:cNvPr id="12" name="Title 1"/>
          <p:cNvSpPr txBox="1">
            <a:spLocks/>
          </p:cNvSpPr>
          <p:nvPr/>
        </p:nvSpPr>
        <p:spPr>
          <a:xfrm>
            <a:off x="324099" y="269776"/>
            <a:ext cx="8496622" cy="1143000"/>
          </a:xfrm>
          <a:prstGeom prst="rect">
            <a:avLst/>
          </a:prstGeom>
          <a:noFill/>
          <a:ln w="9525">
            <a:solidFill>
              <a:srgbClr val="0000FF"/>
            </a:solidFill>
            <a:miter lim="800000"/>
            <a:headEnd/>
            <a:tailEnd/>
          </a:ln>
        </p:spPr>
        <p:txBody>
          <a:bodyPr numCol="1" anchor="ctr"/>
          <a:lstStyle/>
          <a:p>
            <a:pPr algn="ctr" eaLnBrk="0" hangingPunct="0">
              <a:defRPr/>
            </a:pPr>
            <a:r>
              <a:rPr lang="en-GB" altLang="en-GB" sz="5400" b="0" kern="0" dirty="0">
                <a:solidFill>
                  <a:srgbClr val="0000FF"/>
                </a:solidFill>
                <a:latin typeface="Calibri" pitchFamily="34" charset="0"/>
                <a:ea typeface="+mj-ea"/>
                <a:cs typeface="+mj-cs"/>
              </a:rPr>
              <a:t>Inquiry Maths </a:t>
            </a:r>
            <a:r>
              <a:rPr lang="en-GB" altLang="en-GB" sz="5400" kern="0" dirty="0">
                <a:solidFill>
                  <a:srgbClr val="0000FF"/>
                </a:solidFill>
                <a:latin typeface="Calibri" pitchFamily="34" charset="0"/>
                <a:ea typeface="+mj-ea"/>
                <a:cs typeface="+mj-cs"/>
              </a:rPr>
              <a:t>prompt</a:t>
            </a:r>
          </a:p>
        </p:txBody>
      </p:sp>
    </p:spTree>
    <p:extLst>
      <p:ext uri="{BB962C8B-B14F-4D97-AF65-F5344CB8AC3E}">
        <p14:creationId xmlns:p14="http://schemas.microsoft.com/office/powerpoint/2010/main" val="3049348872"/>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260350"/>
            <a:ext cx="8496622" cy="1143000"/>
          </a:xfrm>
          <a:prstGeom prst="rect">
            <a:avLst/>
          </a:prstGeom>
          <a:noFill/>
          <a:ln w="9525">
            <a:solidFill>
              <a:srgbClr val="0000FF"/>
            </a:solidFill>
            <a:miter lim="800000"/>
            <a:headEnd/>
            <a:tailEnd/>
          </a:ln>
        </p:spPr>
        <p:txBody>
          <a:bodyPr numCol="1" anchor="ctr"/>
          <a:lstStyle/>
          <a:p>
            <a:pPr algn="ctr" eaLnBrk="0" hangingPunct="0">
              <a:defRPr/>
            </a:pPr>
            <a:r>
              <a:rPr lang="en-GB" altLang="en-GB" sz="5400" b="0" kern="0" dirty="0">
                <a:solidFill>
                  <a:srgbClr val="0000FF"/>
                </a:solidFill>
                <a:latin typeface="Calibri" pitchFamily="34" charset="0"/>
                <a:ea typeface="+mj-ea"/>
                <a:cs typeface="+mj-cs"/>
              </a:rPr>
              <a:t>Inquiry Maths </a:t>
            </a:r>
            <a:r>
              <a:rPr lang="en-GB" altLang="en-GB" sz="5400" kern="0" dirty="0">
                <a:solidFill>
                  <a:srgbClr val="0000FF"/>
                </a:solidFill>
                <a:latin typeface="Calibri" pitchFamily="34" charset="0"/>
                <a:ea typeface="+mj-ea"/>
                <a:cs typeface="+mj-cs"/>
              </a:rPr>
              <a:t>prompt</a:t>
            </a:r>
          </a:p>
        </p:txBody>
      </p:sp>
      <p:sp>
        <p:nvSpPr>
          <p:cNvPr id="7" name="TextBox 1"/>
          <p:cNvSpPr txBox="1">
            <a:spLocks noChangeArrowheads="1"/>
          </p:cNvSpPr>
          <p:nvPr/>
        </p:nvSpPr>
        <p:spPr>
          <a:xfrm>
            <a:off x="323528" y="2852936"/>
            <a:ext cx="8496944" cy="3231654"/>
          </a:xfrm>
          <a:prstGeom prst="rect">
            <a:avLst/>
          </a:prstGeom>
          <a:noFill/>
          <a:ln w="9525">
            <a:solidFill>
              <a:schemeClr val="bg1">
                <a:lumMod val="75000"/>
              </a:schemeClr>
            </a:solidFill>
            <a:miter lim="800000"/>
            <a:headEnd/>
            <a:tailEnd/>
          </a:ln>
        </p:spPr>
        <p:txBody>
          <a:bodyPr wrap="square" numCol="1">
            <a:spAutoFit/>
          </a:bodyPr>
          <a:lstStyle/>
          <a:p>
            <a:pPr algn="ctr">
              <a:spcBef>
                <a:spcPts val="0"/>
              </a:spcBef>
              <a:defRPr/>
            </a:pPr>
            <a:r>
              <a:rPr lang="en-GB" sz="3600" dirty="0">
                <a:solidFill>
                  <a:srgbClr val="586E1A"/>
                </a:solidFill>
                <a:latin typeface="Calibri" pitchFamily="34" charset="0"/>
              </a:rPr>
              <a:t>40% of 70 = 70% of 40</a:t>
            </a:r>
          </a:p>
          <a:p>
            <a:pPr algn="ctr">
              <a:spcBef>
                <a:spcPts val="0"/>
              </a:spcBef>
              <a:defRPr/>
            </a:pPr>
            <a:r>
              <a:rPr lang="en-GB" sz="1000" dirty="0">
                <a:solidFill>
                  <a:srgbClr val="669900"/>
                </a:solidFill>
                <a:latin typeface="+mj-lt"/>
              </a:rPr>
              <a:t> </a:t>
            </a:r>
          </a:p>
          <a:p>
            <a:pPr algn="ctr">
              <a:spcBef>
                <a:spcPts val="0"/>
              </a:spcBef>
              <a:defRPr/>
            </a:pPr>
            <a:endParaRPr lang="en-GB" sz="1000" dirty="0">
              <a:solidFill>
                <a:srgbClr val="669900"/>
              </a:solidFill>
              <a:latin typeface="+mj-lt"/>
            </a:endParaRPr>
          </a:p>
          <a:p>
            <a:pPr algn="ctr">
              <a:spcBef>
                <a:spcPts val="0"/>
              </a:spcBef>
              <a:defRPr/>
            </a:pPr>
            <a:endParaRPr lang="en-GB" sz="1000" dirty="0">
              <a:solidFill>
                <a:srgbClr val="669900"/>
              </a:solidFill>
              <a:latin typeface="+mj-lt"/>
            </a:endParaRPr>
          </a:p>
          <a:p>
            <a:pPr algn="ctr">
              <a:spcBef>
                <a:spcPts val="0"/>
              </a:spcBef>
              <a:defRPr/>
            </a:pPr>
            <a:r>
              <a:rPr lang="en-GB" sz="1000" dirty="0">
                <a:solidFill>
                  <a:srgbClr val="008B60"/>
                </a:solidFill>
                <a:latin typeface="+mj-lt"/>
              </a:rPr>
              <a:t>   </a:t>
            </a:r>
          </a:p>
          <a:p>
            <a:pPr algn="ctr">
              <a:spcBef>
                <a:spcPts val="0"/>
              </a:spcBef>
              <a:defRPr/>
            </a:pPr>
            <a:r>
              <a:rPr lang="en-GB" sz="2000" b="0" dirty="0">
                <a:latin typeface="Calibri" pitchFamily="34" charset="0"/>
              </a:rPr>
              <a:t>  </a:t>
            </a:r>
          </a:p>
          <a:p>
            <a:pPr algn="ctr">
              <a:spcBef>
                <a:spcPts val="0"/>
              </a:spcBef>
              <a:defRPr/>
            </a:pPr>
            <a:r>
              <a:rPr lang="en-GB" sz="3600" b="0" dirty="0">
                <a:latin typeface="Calibri" pitchFamily="34" charset="0"/>
              </a:rPr>
              <a:t>50% of 10 = 10% of 50</a:t>
            </a:r>
          </a:p>
          <a:p>
            <a:pPr algn="ctr">
              <a:spcBef>
                <a:spcPts val="0"/>
              </a:spcBef>
              <a:defRPr/>
            </a:pPr>
            <a:r>
              <a:rPr lang="en-GB" sz="3600" b="0" dirty="0">
                <a:latin typeface="Calibri" pitchFamily="34" charset="0"/>
              </a:rPr>
              <a:t>47% of 74 = 74% of 47</a:t>
            </a:r>
          </a:p>
          <a:p>
            <a:pPr algn="ctr">
              <a:spcBef>
                <a:spcPts val="0"/>
              </a:spcBef>
              <a:defRPr/>
            </a:pPr>
            <a:r>
              <a:rPr lang="en-GB" sz="3600" b="0" dirty="0">
                <a:latin typeface="Calibri" pitchFamily="34" charset="0"/>
              </a:rPr>
              <a:t>40% of 30% of 20 = 20% of 30% of 40</a:t>
            </a:r>
          </a:p>
        </p:txBody>
      </p:sp>
      <p:sp>
        <p:nvSpPr>
          <p:cNvPr id="6"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
        <p:nvSpPr>
          <p:cNvPr id="8" name="Rectangle 7"/>
          <p:cNvSpPr/>
          <p:nvPr/>
        </p:nvSpPr>
        <p:spPr>
          <a:xfrm>
            <a:off x="611560" y="3573016"/>
            <a:ext cx="7848872" cy="707886"/>
          </a:xfrm>
          <a:prstGeom prst="rect">
            <a:avLst/>
          </a:prstGeom>
          <a:solidFill>
            <a:schemeClr val="bg1">
              <a:lumMod val="75000"/>
            </a:schemeClr>
          </a:solidFill>
        </p:spPr>
        <p:txBody>
          <a:bodyPr wrap="square" numCol="1">
            <a:spAutoFit/>
          </a:bodyPr>
          <a:lstStyle/>
          <a:p>
            <a:pPr lvl="0" algn="ctr">
              <a:spcBef>
                <a:spcPts val="0"/>
              </a:spcBef>
              <a:defRPr/>
            </a:pPr>
            <a:r>
              <a:rPr lang="en-GB" sz="4000" b="0" dirty="0">
                <a:latin typeface="Calibri" pitchFamily="34" charset="0"/>
              </a:rPr>
              <a:t>Alternatives</a:t>
            </a:r>
          </a:p>
        </p:txBody>
      </p:sp>
      <p:sp>
        <p:nvSpPr>
          <p:cNvPr id="9" name="Rectangle 8"/>
          <p:cNvSpPr/>
          <p:nvPr/>
        </p:nvSpPr>
        <p:spPr>
          <a:xfrm>
            <a:off x="323528" y="1556792"/>
            <a:ext cx="8496944" cy="1077218"/>
          </a:xfrm>
          <a:prstGeom prst="rect">
            <a:avLst/>
          </a:prstGeom>
        </p:spPr>
        <p:txBody>
          <a:bodyPr wrap="square" numCol="1">
            <a:spAutoFit/>
          </a:bodyPr>
          <a:lstStyle/>
          <a:p>
            <a:r>
              <a:rPr lang="en-US" sz="3200" b="0" dirty="0">
                <a:solidFill>
                  <a:schemeClr val="tx1">
                    <a:lumMod val="95000"/>
                    <a:lumOff val="5000"/>
                  </a:schemeClr>
                </a:solidFill>
                <a:latin typeface="Calibri" pitchFamily="34" charset="0"/>
                <a:ea typeface="Arial" pitchFamily="34" charset="0"/>
                <a:cs typeface="Arial" pitchFamily="34" charset="0"/>
              </a:rPr>
              <a:t>Stands </a:t>
            </a:r>
            <a:r>
              <a:rPr lang="en-US" sz="3200" b="0" i="1" dirty="0">
                <a:solidFill>
                  <a:schemeClr val="tx1">
                    <a:lumMod val="95000"/>
                    <a:lumOff val="5000"/>
                  </a:schemeClr>
                </a:solidFill>
                <a:latin typeface="Calibri" pitchFamily="34" charset="0"/>
                <a:ea typeface="Arial" pitchFamily="34" charset="0"/>
                <a:cs typeface="Arial" pitchFamily="34" charset="0"/>
              </a:rPr>
              <a:t>just above </a:t>
            </a:r>
            <a:r>
              <a:rPr lang="en-US" sz="3200" b="0" dirty="0">
                <a:solidFill>
                  <a:schemeClr val="tx1">
                    <a:lumMod val="95000"/>
                    <a:lumOff val="5000"/>
                  </a:schemeClr>
                </a:solidFill>
                <a:latin typeface="Calibri" pitchFamily="34" charset="0"/>
                <a:ea typeface="Arial" pitchFamily="34" charset="0"/>
                <a:cs typeface="Arial" pitchFamily="34" charset="0"/>
              </a:rPr>
              <a:t>the understanding of the class; aimed at students' </a:t>
            </a:r>
            <a:r>
              <a:rPr lang="en-US" sz="3200" b="0" i="1" dirty="0">
                <a:solidFill>
                  <a:schemeClr val="tx1">
                    <a:lumMod val="95000"/>
                    <a:lumOff val="5000"/>
                  </a:schemeClr>
                </a:solidFill>
                <a:latin typeface="Calibri" pitchFamily="34" charset="0"/>
                <a:ea typeface="Arial" pitchFamily="34" charset="0"/>
                <a:cs typeface="Arial" pitchFamily="34" charset="0"/>
              </a:rPr>
              <a:t>developing </a:t>
            </a:r>
            <a:r>
              <a:rPr lang="en-US" sz="3200" b="0" dirty="0">
                <a:solidFill>
                  <a:schemeClr val="tx1">
                    <a:lumMod val="95000"/>
                    <a:lumOff val="5000"/>
                  </a:schemeClr>
                </a:solidFill>
                <a:latin typeface="Calibri" pitchFamily="34" charset="0"/>
                <a:ea typeface="Arial" pitchFamily="34" charset="0"/>
                <a:cs typeface="Arial" pitchFamily="34" charset="0"/>
              </a:rPr>
              <a:t>knowledge.</a:t>
            </a:r>
            <a:endParaRPr lang="en-GB" altLang="en-GB" sz="3200" dirty="0">
              <a:solidFill>
                <a:schemeClr val="tx1">
                  <a:lumMod val="95000"/>
                  <a:lumOff val="5000"/>
                </a:schemeClr>
              </a:solidFill>
            </a:endParaRP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333375"/>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dirty="0">
                <a:solidFill>
                  <a:srgbClr val="0000FF"/>
                </a:solidFill>
                <a:latin typeface="Calibri" pitchFamily="34" charset="0"/>
              </a:rPr>
              <a:t>Starting </a:t>
            </a:r>
            <a:r>
              <a:rPr lang="en-US" sz="5400" b="0" dirty="0">
                <a:solidFill>
                  <a:srgbClr val="0000FF"/>
                </a:solidFill>
                <a:latin typeface="Calibri" pitchFamily="34" charset="0"/>
              </a:rPr>
              <a:t>an</a:t>
            </a:r>
            <a:r>
              <a:rPr lang="en-US" sz="5400" dirty="0">
                <a:solidFill>
                  <a:srgbClr val="0000FF"/>
                </a:solidFill>
                <a:latin typeface="Calibri" pitchFamily="34" charset="0"/>
              </a:rPr>
              <a:t> </a:t>
            </a:r>
            <a:r>
              <a:rPr lang="en-US" sz="5400" b="0" dirty="0">
                <a:solidFill>
                  <a:srgbClr val="0000FF"/>
                </a:solidFill>
                <a:latin typeface="Calibri" pitchFamily="34" charset="0"/>
              </a:rPr>
              <a:t>inquiry</a:t>
            </a:r>
            <a:endParaRPr lang="en-GB" sz="5400" b="0" kern="0" dirty="0">
              <a:solidFill>
                <a:srgbClr val="0000FF"/>
              </a:solidFill>
              <a:latin typeface="Calibri" pitchFamily="34" charset="0"/>
              <a:ea typeface="+mj-ea"/>
              <a:cs typeface="+mj-cs"/>
            </a:endParaRPr>
          </a:p>
        </p:txBody>
      </p:sp>
      <p:sp>
        <p:nvSpPr>
          <p:cNvPr id="29699" name="TextBox 2"/>
          <p:cNvSpPr txBox="1">
            <a:spLocks noChangeArrowheads="1"/>
          </p:cNvSpPr>
          <p:nvPr/>
        </p:nvSpPr>
        <p:spPr>
          <a:xfrm>
            <a:off x="323528" y="2060848"/>
            <a:ext cx="8496943" cy="2369880"/>
          </a:xfrm>
          <a:prstGeom prst="rect">
            <a:avLst/>
          </a:prstGeom>
          <a:noFill/>
          <a:ln w="9525">
            <a:noFill/>
            <a:miter lim="800000"/>
            <a:headEnd/>
            <a:tailEnd/>
          </a:ln>
        </p:spPr>
        <p:txBody>
          <a:bodyPr wrap="square" numCol="1">
            <a:spAutoFit/>
          </a:bodyPr>
          <a:lstStyle/>
          <a:p>
            <a:pPr>
              <a:spcBef>
                <a:spcPts val="600"/>
              </a:spcBef>
              <a:spcAft>
                <a:spcPts val="600"/>
              </a:spcAft>
            </a:pPr>
            <a:r>
              <a:rPr lang="en-GB" altLang="en-GB" sz="4000" dirty="0">
                <a:latin typeface="Calibri" pitchFamily="34" charset="0"/>
              </a:rPr>
              <a:t>Activity 1 </a:t>
            </a:r>
          </a:p>
          <a:p>
            <a:pPr>
              <a:spcBef>
                <a:spcPts val="600"/>
              </a:spcBef>
              <a:spcAft>
                <a:spcPts val="600"/>
              </a:spcAft>
            </a:pPr>
            <a:r>
              <a:rPr lang="en-GB" altLang="en-GB" sz="800" b="0" dirty="0">
                <a:latin typeface="Calibri" pitchFamily="34" charset="0"/>
              </a:rPr>
              <a:t>   </a:t>
            </a:r>
          </a:p>
          <a:p>
            <a:pPr>
              <a:spcBef>
                <a:spcPts val="600"/>
              </a:spcBef>
              <a:spcAft>
                <a:spcPts val="600"/>
              </a:spcAft>
            </a:pPr>
            <a:r>
              <a:rPr lang="en-GB" altLang="en-GB" sz="4000" b="0" dirty="0">
                <a:latin typeface="Calibri" pitchFamily="34" charset="0"/>
              </a:rPr>
              <a:t>Ask a question or make an observation about the prompt.</a:t>
            </a: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Tree>
    <p:extLst>
      <p:ext uri="{BB962C8B-B14F-4D97-AF65-F5344CB8AC3E}">
        <p14:creationId xmlns:p14="http://schemas.microsoft.com/office/powerpoint/2010/main" val="3387686864"/>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9" name="Title 1"/>
          <p:cNvSpPr>
            <a:spLocks noGrp="1"/>
          </p:cNvSpPr>
          <p:nvPr>
            <p:ph type="title"/>
          </p:nvPr>
        </p:nvSpPr>
        <p:spPr>
          <a:xfrm>
            <a:off x="323528" y="274638"/>
            <a:ext cx="8496944" cy="1143000"/>
          </a:xfrm>
          <a:ln>
            <a:solidFill>
              <a:srgbClr val="0000FF"/>
            </a:solidFill>
          </a:ln>
        </p:spPr>
        <p:txBody>
          <a:bodyPr numCol="1"/>
          <a:lstStyle/>
          <a:p>
            <a:r>
              <a:rPr lang="en-GB" altLang="en-GB" sz="5400" dirty="0">
                <a:solidFill>
                  <a:srgbClr val="0000FF"/>
                </a:solidFill>
                <a:latin typeface="Calibri" pitchFamily="34" charset="0"/>
              </a:rPr>
              <a:t>Inquiry Maths </a:t>
            </a:r>
            <a:r>
              <a:rPr lang="en-GB" altLang="en-GB" sz="5400" b="1" dirty="0">
                <a:solidFill>
                  <a:srgbClr val="0000FF"/>
                </a:solidFill>
                <a:latin typeface="Calibri" pitchFamily="34" charset="0"/>
              </a:rPr>
              <a:t>prompt</a:t>
            </a:r>
          </a:p>
        </p:txBody>
      </p:sp>
      <p:sp>
        <p:nvSpPr>
          <p:cNvPr id="6"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3" name="Picture 2">
            <a:extLst>
              <a:ext uri="{FF2B5EF4-FFF2-40B4-BE49-F238E27FC236}">
                <a16:creationId xmlns:a16="http://schemas.microsoft.com/office/drawing/2014/main" id="{083B7980-BAFD-47A7-A7B0-D1B2D60F0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64392"/>
            <a:ext cx="8485477" cy="3652839"/>
          </a:xfrm>
          <a:prstGeom prst="rect">
            <a:avLst/>
          </a:prstGeom>
        </p:spPr>
      </p:pic>
    </p:spTree>
    <p:extLst>
      <p:ext uri="{BB962C8B-B14F-4D97-AF65-F5344CB8AC3E}">
        <p14:creationId xmlns:p14="http://schemas.microsoft.com/office/powerpoint/2010/main" val="3462889691"/>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Orientation</a:t>
            </a:r>
            <a:r>
              <a:rPr lang="en-US" dirty="0">
                <a:latin typeface="Calibri" pitchFamily="34" charset="0"/>
              </a:rPr>
              <a:t> </a:t>
            </a:r>
            <a:r>
              <a:rPr lang="en-US" sz="3600" dirty="0">
                <a:solidFill>
                  <a:srgbClr val="0000FF"/>
                </a:solidFill>
                <a:latin typeface="Calibri" pitchFamily="34" charset="0"/>
              </a:rPr>
              <a:t>questioning and noticing</a:t>
            </a:r>
          </a:p>
        </p:txBody>
      </p:sp>
      <p:pic>
        <p:nvPicPr>
          <p:cNvPr id="17412" name="Picture 4"/>
          <p:cNvPicPr>
            <a:picLocks noGrp="1" noChangeAspect="1" noChangeArrowheads="1"/>
          </p:cNvPicPr>
          <p:nvPr>
            <p:ph idx="1"/>
          </p:nvPr>
        </p:nvPicPr>
        <p:blipFill rotWithShape="1">
          <a:blip r:embed="rId3" cstate="print"/>
          <a:srcRect l="15218" t="23622" r="16577" b="10335"/>
          <a:stretch/>
        </p:blipFill>
        <p:spPr>
          <a:xfrm>
            <a:off x="323528" y="1484784"/>
            <a:ext cx="8496944" cy="4625186"/>
          </a:xfrm>
          <a:noFill/>
        </p:spPr>
      </p:pic>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numCol="1"/>
          <a:lstStyle/>
          <a:p>
            <a:r>
              <a:rPr lang="en-GB" altLang="en-GB" sz="5400" dirty="0">
                <a:solidFill>
                  <a:srgbClr val="0000FF"/>
                </a:solidFill>
                <a:latin typeface="Calibri" pitchFamily="34" charset="0"/>
              </a:rPr>
              <a:t>Inquiry Maths </a:t>
            </a:r>
            <a:r>
              <a:rPr lang="en-GB" altLang="en-GB" sz="5400" b="1" dirty="0">
                <a:solidFill>
                  <a:srgbClr val="0000FF"/>
                </a:solidFill>
                <a:latin typeface="Calibri" pitchFamily="34" charset="0"/>
              </a:rPr>
              <a:t>model</a:t>
            </a:r>
          </a:p>
        </p:txBody>
      </p:sp>
      <p:sp>
        <p:nvSpPr>
          <p:cNvPr id="8"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
        <p:nvSpPr>
          <p:cNvPr id="13" name="Rectangle 12"/>
          <p:cNvSpPr/>
          <p:nvPr/>
        </p:nvSpPr>
        <p:spPr>
          <a:xfrm>
            <a:off x="2627784" y="1628800"/>
            <a:ext cx="6192687" cy="707886"/>
          </a:xfrm>
          <a:prstGeom prst="rect">
            <a:avLst/>
          </a:prstGeom>
          <a:solidFill>
            <a:schemeClr val="bg1">
              <a:lumMod val="75000"/>
            </a:schemeClr>
          </a:solidFill>
        </p:spPr>
        <p:txBody>
          <a:bodyPr wrap="square" numCol="1">
            <a:spAutoFit/>
          </a:bodyPr>
          <a:lstStyle/>
          <a:p>
            <a:pPr lvl="0"/>
            <a:r>
              <a:rPr lang="en-GB" altLang="en-GB" sz="4000" dirty="0">
                <a:solidFill>
                  <a:srgbClr val="000000"/>
                </a:solidFill>
                <a:latin typeface="Calibri" pitchFamily="34" charset="0"/>
              </a:rPr>
              <a:t>Zuckerman</a:t>
            </a:r>
            <a:r>
              <a:rPr lang="en-GB" altLang="en-GB" sz="4000" b="0" dirty="0">
                <a:solidFill>
                  <a:srgbClr val="000000"/>
                </a:solidFill>
                <a:latin typeface="Calibri" pitchFamily="34" charset="0"/>
              </a:rPr>
              <a:t>: slow down </a:t>
            </a:r>
          </a:p>
        </p:txBody>
      </p:sp>
      <p:sp>
        <p:nvSpPr>
          <p:cNvPr id="2" name="Rectangle 1"/>
          <p:cNvSpPr/>
          <p:nvPr/>
        </p:nvSpPr>
        <p:spPr>
          <a:xfrm>
            <a:off x="2627784" y="2348880"/>
            <a:ext cx="6192687" cy="4216539"/>
          </a:xfrm>
          <a:prstGeom prst="rect">
            <a:avLst/>
          </a:prstGeom>
        </p:spPr>
        <p:txBody>
          <a:bodyPr wrap="square" numCol="1">
            <a:spAutoFit/>
          </a:bodyPr>
          <a:lstStyle/>
          <a:p>
            <a:r>
              <a:rPr lang="en-GB" altLang="en-GB" sz="2400" b="0" dirty="0">
                <a:latin typeface="Calibri" panose="020F0502020204030204" pitchFamily="34" charset="0"/>
                <a:cs typeface="Calibri" panose="020F0502020204030204" pitchFamily="34" charset="0"/>
              </a:rPr>
              <a:t>“Now the teacher must ‘slow down’ these sparks of curiosity and imagination so that they are registered and identified by other children, and other students become involved in the process of inquiry.</a:t>
            </a:r>
            <a:br>
              <a:rPr lang="en-GB" altLang="en-GB" sz="2400" b="0" dirty="0">
                <a:latin typeface="Calibri" panose="020F0502020204030204" pitchFamily="34" charset="0"/>
                <a:cs typeface="Calibri" panose="020F0502020204030204" pitchFamily="34" charset="0"/>
              </a:rPr>
            </a:br>
            <a:r>
              <a:rPr lang="en-GB" altLang="en-GB" sz="400" b="0" dirty="0">
                <a:latin typeface="Calibri" panose="020F0502020204030204" pitchFamily="34" charset="0"/>
                <a:cs typeface="Calibri" panose="020F0502020204030204" pitchFamily="34" charset="0"/>
              </a:rPr>
              <a:t>    </a:t>
            </a:r>
            <a:br>
              <a:rPr lang="en-GB" altLang="en-GB" sz="2400" b="0" dirty="0">
                <a:latin typeface="Calibri" panose="020F0502020204030204" pitchFamily="34" charset="0"/>
                <a:cs typeface="Calibri" panose="020F0502020204030204" pitchFamily="34" charset="0"/>
              </a:rPr>
            </a:br>
            <a:r>
              <a:rPr lang="en-GB" altLang="en-GB" sz="2400" b="0" dirty="0">
                <a:latin typeface="Calibri" panose="020F0502020204030204" pitchFamily="34" charset="0"/>
                <a:cs typeface="Calibri" panose="020F0502020204030204" pitchFamily="34" charset="0"/>
              </a:rPr>
              <a:t>Like thermal neutrons in a nuclear pile, this slowdown must provide for a self-perpetuating chain reaction of interactions in the class, propagating new questions that lead from the initial chaotic question to hypotheses that can be verified.”</a:t>
            </a:r>
          </a:p>
        </p:txBody>
      </p:sp>
      <p:pic>
        <p:nvPicPr>
          <p:cNvPr id="87044" name="Picture 4" descr="Image result for galina tsukerman symposium vygotsky march 2018 poland">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394"/>
          <a:stretch/>
        </p:blipFill>
        <p:spPr>
          <a:xfrm>
            <a:off x="323529" y="1628800"/>
            <a:ext cx="2132544" cy="223703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Regulatory cards</a:t>
            </a:r>
            <a:r>
              <a:rPr lang="en-US" dirty="0">
                <a:latin typeface="Calibri" pitchFamily="34" charset="0"/>
              </a:rPr>
              <a:t> </a:t>
            </a:r>
            <a:endParaRPr lang="en-US" sz="2400" dirty="0">
              <a:solidFill>
                <a:srgbClr val="0000FF"/>
              </a:solidFill>
              <a:latin typeface="Calibri" pitchFamily="34" charset="0"/>
            </a:endParaRPr>
          </a:p>
        </p:txBody>
      </p:sp>
      <p:pic>
        <p:nvPicPr>
          <p:cNvPr id="32769" name="Picture 1" descr="C:\Users\Andrew\Pictures\regulatory cards.png"/>
          <p:cNvPicPr>
            <a:picLocks noChangeAspect="1" noChangeArrowheads="1"/>
          </p:cNvPicPr>
          <p:nvPr/>
        </p:nvPicPr>
        <p:blipFill>
          <a:blip r:embed="rId3" cstate="print"/>
          <a:srcRect/>
          <a:stretch>
            <a:fillRect/>
          </a:stretch>
        </p:blipFill>
        <p:spPr>
          <a:xfrm>
            <a:off x="1043608" y="1556792"/>
            <a:ext cx="7102536" cy="4536504"/>
          </a:xfrm>
          <a:prstGeom prst="rect">
            <a:avLst/>
          </a:prstGeom>
          <a:noFill/>
        </p:spPr>
      </p:pic>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6E1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576" y="132209"/>
            <a:ext cx="7776864" cy="3456384"/>
          </a:xfrm>
        </p:spPr>
        <p:txBody>
          <a:bodyPr numCol="1"/>
          <a:lstStyle/>
          <a:p>
            <a:pPr algn="l" eaLnBrk="1" hangingPunct="1"/>
            <a:r>
              <a:rPr lang="en-GB" altLang="en-GB" sz="7200" b="1" dirty="0">
                <a:solidFill>
                  <a:schemeClr val="bg1"/>
                </a:solidFill>
                <a:latin typeface="Calibri" pitchFamily="34" charset="0"/>
              </a:rPr>
              <a:t>Inequalities</a:t>
            </a:r>
            <a:r>
              <a:rPr lang="en-GB" altLang="en-GB" sz="7200" dirty="0">
                <a:solidFill>
                  <a:schemeClr val="bg1"/>
                </a:solidFill>
                <a:latin typeface="Calibri" pitchFamily="34" charset="0"/>
              </a:rPr>
              <a:t> in mathematics classrooms</a:t>
            </a:r>
            <a:endParaRPr lang="en-GB" altLang="en-GB" sz="7200" dirty="0">
              <a:solidFill>
                <a:schemeClr val="tx1"/>
              </a:solidFill>
            </a:endParaRPr>
          </a:p>
        </p:txBody>
      </p:sp>
      <p:sp>
        <p:nvSpPr>
          <p:cNvPr id="8" name="Rectangle 3"/>
          <p:cNvSpPr txBox="1">
            <a:spLocks noChangeArrowheads="1"/>
          </p:cNvSpPr>
          <p:nvPr/>
        </p:nvSpPr>
        <p:spPr>
          <a:xfrm>
            <a:off x="6696075" y="2719982"/>
            <a:ext cx="2447925" cy="4120033"/>
          </a:xfrm>
          <a:prstGeom prst="rect">
            <a:avLst/>
          </a:prstGeom>
          <a:noFill/>
          <a:ln w="9525">
            <a:noFill/>
            <a:miter lim="800000"/>
            <a:headEnd/>
            <a:tailEnd/>
          </a:ln>
        </p:spPr>
        <p:txBody>
          <a:bodyPr numCol="1"/>
          <a:lstStyle/>
          <a:p>
            <a:pPr marL="342900" indent="-342900" algn="ctr">
              <a:spcBef>
                <a:spcPct val="20000"/>
              </a:spcBef>
              <a:defRPr/>
            </a:pPr>
            <a:r>
              <a:rPr lang="en-GB" altLang="en-GB" sz="31500" b="0" kern="0" dirty="0">
                <a:solidFill>
                  <a:schemeClr val="bg1"/>
                </a:solidFill>
                <a:latin typeface="Calibri" pitchFamily="34" charset="0"/>
              </a:rPr>
              <a:t>1</a:t>
            </a:r>
          </a:p>
        </p:txBody>
      </p:sp>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Regulatory cards</a:t>
            </a:r>
            <a:r>
              <a:rPr lang="en-US" dirty="0">
                <a:latin typeface="Calibri" pitchFamily="34" charset="0"/>
              </a:rPr>
              <a:t> </a:t>
            </a:r>
            <a:endParaRPr lang="en-US" sz="2400"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6" name="Picture 5"/>
          <p:cNvPicPr/>
          <p:nvPr/>
        </p:nvPicPr>
        <p:blipFill>
          <a:blip r:embed="rId3" cstate="print"/>
          <a:srcRect l="29605" t="18701" r="31265" b="5413"/>
          <a:stretch>
            <a:fillRect/>
          </a:stretch>
        </p:blipFill>
        <p:spPr>
          <a:xfrm>
            <a:off x="2627784" y="1628800"/>
            <a:ext cx="4095022" cy="4400550"/>
          </a:xfrm>
          <a:prstGeom prst="rect">
            <a:avLst/>
          </a:prstGeom>
          <a:noFill/>
          <a:ln w="9525">
            <a:noFill/>
            <a:miter lim="800000"/>
            <a:headEnd/>
            <a:tailEnd/>
          </a:ln>
        </p:spPr>
      </p:pic>
    </p:spTree>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333375"/>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dirty="0">
                <a:solidFill>
                  <a:srgbClr val="0000FF"/>
                </a:solidFill>
                <a:latin typeface="Calibri" pitchFamily="34" charset="0"/>
              </a:rPr>
              <a:t>Agency</a:t>
            </a:r>
            <a:r>
              <a:rPr lang="en-US" sz="5400" b="0" dirty="0">
                <a:solidFill>
                  <a:srgbClr val="0000FF"/>
                </a:solidFill>
                <a:latin typeface="Calibri" pitchFamily="34" charset="0"/>
              </a:rPr>
              <a:t> Creating new cards</a:t>
            </a:r>
            <a:endParaRPr lang="en-GB"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6" name="Picture 5"/>
          <p:cNvPicPr/>
          <p:nvPr/>
        </p:nvPicPr>
        <p:blipFill rotWithShape="1">
          <a:blip r:embed="rId3" cstate="print"/>
          <a:srcRect b="66295"/>
          <a:stretch/>
        </p:blipFill>
        <p:spPr>
          <a:xfrm>
            <a:off x="2727655" y="4212743"/>
            <a:ext cx="2580874" cy="1864090"/>
          </a:xfrm>
          <a:prstGeom prst="rect">
            <a:avLst/>
          </a:prstGeom>
          <a:noFill/>
          <a:ln w="9525">
            <a:noFill/>
            <a:miter lim="800000"/>
            <a:headEnd/>
            <a:tailEnd/>
          </a:ln>
        </p:spPr>
      </p:pic>
      <p:pic>
        <p:nvPicPr>
          <p:cNvPr id="11" name="Picture 10"/>
          <p:cNvPicPr/>
          <p:nvPr/>
        </p:nvPicPr>
        <p:blipFill>
          <a:blip r:embed="rId4" cstate="print"/>
          <a:srcRect l="12062" t="69012" r="10417" b="225"/>
          <a:stretch>
            <a:fillRect/>
          </a:stretch>
        </p:blipFill>
        <p:spPr>
          <a:xfrm>
            <a:off x="323528" y="4212743"/>
            <a:ext cx="2248697" cy="1873914"/>
          </a:xfrm>
          <a:prstGeom prst="rect">
            <a:avLst/>
          </a:prstGeom>
          <a:noFill/>
          <a:ln w="9525">
            <a:noFill/>
            <a:miter lim="800000"/>
            <a:headEnd/>
            <a:tailEnd/>
          </a:ln>
        </p:spPr>
      </p:pic>
      <p:pic>
        <p:nvPicPr>
          <p:cNvPr id="8" name="Picture 2">
            <a:extLst>
              <a:ext uri="{FF2B5EF4-FFF2-40B4-BE49-F238E27FC236}">
                <a16:creationId xmlns:a16="http://schemas.microsoft.com/office/drawing/2014/main" id="{92DF5D67-1A45-4B1B-BB27-65B4037FD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52705"/>
            <a:ext cx="4150746" cy="2373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8C244CA-559F-40CC-B62B-2B84A7358135}"/>
              </a:ext>
            </a:extLst>
          </p:cNvPr>
          <p:cNvPicPr>
            <a:picLocks noChangeAspect="1"/>
          </p:cNvPicPr>
          <p:nvPr/>
        </p:nvPicPr>
        <p:blipFill rotWithShape="1">
          <a:blip r:embed="rId6">
            <a:extLst>
              <a:ext uri="{28A0092B-C50C-407E-A947-70E740481C1C}">
                <a14:useLocalDpi xmlns:a14="http://schemas.microsoft.com/office/drawing/2010/main" val="0"/>
              </a:ext>
            </a:extLst>
          </a:blip>
          <a:srcRect l="6486" r="6413"/>
          <a:stretch/>
        </p:blipFill>
        <p:spPr>
          <a:xfrm>
            <a:off x="4571999" y="1623543"/>
            <a:ext cx="4257872" cy="2428721"/>
          </a:xfrm>
          <a:prstGeom prst="rect">
            <a:avLst/>
          </a:prstGeom>
        </p:spPr>
      </p:pic>
      <p:pic>
        <p:nvPicPr>
          <p:cNvPr id="14" name="Picture 3">
            <a:extLst>
              <a:ext uri="{FF2B5EF4-FFF2-40B4-BE49-F238E27FC236}">
                <a16:creationId xmlns:a16="http://schemas.microsoft.com/office/drawing/2014/main" id="{492CEA0E-05C1-465E-A912-98290C985BC7}"/>
              </a:ext>
            </a:extLst>
          </p:cNvPr>
          <p:cNvPicPr>
            <a:picLocks noChangeAspect="1" noChangeArrowheads="1"/>
          </p:cNvPicPr>
          <p:nvPr/>
        </p:nvPicPr>
        <p:blipFill>
          <a:blip r:embed="rId7" cstate="print"/>
          <a:srcRect/>
          <a:stretch>
            <a:fillRect/>
          </a:stretch>
        </p:blipFill>
        <p:spPr>
          <a:xfrm>
            <a:off x="5463958" y="4212743"/>
            <a:ext cx="3382817" cy="1864090"/>
          </a:xfrm>
          <a:prstGeom prst="rect">
            <a:avLst/>
          </a:prstGeom>
          <a:noFill/>
          <a:ln w="9525">
            <a:noFill/>
            <a:miter lim="800000"/>
            <a:headEnd/>
            <a:tailEnd/>
          </a:ln>
          <a:effectLst/>
        </p:spPr>
      </p:pic>
    </p:spTree>
    <p:extLst>
      <p:ext uri="{BB962C8B-B14F-4D97-AF65-F5344CB8AC3E}">
        <p14:creationId xmlns:p14="http://schemas.microsoft.com/office/powerpoint/2010/main" val="658423558"/>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86E1A"/>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9816" y="577727"/>
            <a:ext cx="7884368" cy="2160240"/>
          </a:xfrm>
        </p:spPr>
        <p:txBody>
          <a:bodyPr numCol="1"/>
          <a:lstStyle/>
          <a:p>
            <a:pPr algn="l" eaLnBrk="1" hangingPunct="1"/>
            <a:r>
              <a:rPr lang="en-GB" altLang="en-GB" sz="7200" b="1" dirty="0">
                <a:solidFill>
                  <a:schemeClr val="bg1"/>
                </a:solidFill>
                <a:latin typeface="Calibri" panose="020F0502020204030204" pitchFamily="34" charset="0"/>
              </a:rPr>
              <a:t>Including</a:t>
            </a:r>
            <a:r>
              <a:rPr lang="en-GB" altLang="en-GB" sz="7200" dirty="0">
                <a:solidFill>
                  <a:schemeClr val="bg1"/>
                </a:solidFill>
                <a:latin typeface="Calibri" panose="020F0502020204030204" pitchFamily="34" charset="0"/>
              </a:rPr>
              <a:t> students’ ideas</a:t>
            </a:r>
          </a:p>
        </p:txBody>
      </p:sp>
      <p:sp>
        <p:nvSpPr>
          <p:cNvPr id="4" name="Rectangle 3">
            <a:extLst>
              <a:ext uri="{FF2B5EF4-FFF2-40B4-BE49-F238E27FC236}">
                <a16:creationId xmlns:a16="http://schemas.microsoft.com/office/drawing/2014/main" id="{449D5FD5-97D7-4021-B703-45CE61263EE3}"/>
              </a:ext>
            </a:extLst>
          </p:cNvPr>
          <p:cNvSpPr txBox="1">
            <a:spLocks noChangeArrowheads="1"/>
          </p:cNvSpPr>
          <p:nvPr/>
        </p:nvSpPr>
        <p:spPr>
          <a:xfrm>
            <a:off x="6696075" y="2737967"/>
            <a:ext cx="2447925" cy="4120033"/>
          </a:xfrm>
          <a:prstGeom prst="rect">
            <a:avLst/>
          </a:prstGeom>
          <a:noFill/>
          <a:ln w="9525">
            <a:noFill/>
            <a:miter lim="800000"/>
            <a:headEnd/>
            <a:tailEnd/>
          </a:ln>
        </p:spPr>
        <p:txBody>
          <a:bodyPr numCol="1"/>
          <a:lstStyle/>
          <a:p>
            <a:pPr marL="342900" indent="-342900" algn="ctr">
              <a:spcBef>
                <a:spcPct val="20000"/>
              </a:spcBef>
              <a:defRPr/>
            </a:pPr>
            <a:r>
              <a:rPr lang="en-GB" altLang="en-GB" sz="31500" b="0" kern="0" dirty="0">
                <a:solidFill>
                  <a:schemeClr val="bg1"/>
                </a:solidFill>
                <a:latin typeface="Calibri" pitchFamily="34" charset="0"/>
              </a:rPr>
              <a:t>4</a:t>
            </a:r>
          </a:p>
        </p:txBody>
      </p:sp>
    </p:spTree>
    <p:extLst>
      <p:ext uri="{BB962C8B-B14F-4D97-AF65-F5344CB8AC3E}">
        <p14:creationId xmlns:p14="http://schemas.microsoft.com/office/powerpoint/2010/main" val="3695531476"/>
      </p:ext>
    </p:ext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99AC6-CED6-40A1-B707-F0A6F4F462BC}"/>
              </a:ext>
            </a:extLst>
          </p:cNvPr>
          <p:cNvSpPr txBox="1"/>
          <p:nvPr/>
        </p:nvSpPr>
        <p:spPr>
          <a:xfrm>
            <a:off x="323528" y="2276872"/>
            <a:ext cx="8496943" cy="3662541"/>
          </a:xfrm>
          <a:prstGeom prst="rect">
            <a:avLst/>
          </a:prstGeom>
          <a:noFill/>
        </p:spPr>
        <p:txBody>
          <a:bodyPr wrap="square" rtlCol="0">
            <a:spAutoFit/>
          </a:bodyPr>
          <a:lstStyle/>
          <a:p>
            <a:pPr>
              <a:spcBef>
                <a:spcPts val="600"/>
              </a:spcBef>
              <a:spcAft>
                <a:spcPts val="600"/>
              </a:spcAft>
            </a:pPr>
            <a:r>
              <a:rPr lang="en-GB" sz="3200" dirty="0">
                <a:latin typeface="Calibri" panose="020F0502020204030204" pitchFamily="34" charset="0"/>
              </a:rPr>
              <a:t>To decide</a:t>
            </a:r>
          </a:p>
          <a:p>
            <a:pPr marL="342900" indent="-342900">
              <a:spcBef>
                <a:spcPts val="600"/>
              </a:spcBef>
              <a:spcAft>
                <a:spcPts val="600"/>
              </a:spcAft>
              <a:buFont typeface="Arial" panose="020B0604020202020204" pitchFamily="34" charset="0"/>
              <a:buChar char="•"/>
            </a:pPr>
            <a:r>
              <a:rPr lang="en-GB" sz="3200" b="0" dirty="0">
                <a:latin typeface="Calibri" panose="020F0502020204030204" pitchFamily="34" charset="0"/>
              </a:rPr>
              <a:t>What questions to answer directly </a:t>
            </a:r>
            <a:r>
              <a:rPr lang="en-GB" sz="2400" b="0" dirty="0">
                <a:latin typeface="Calibri" panose="020F0502020204030204" pitchFamily="34" charset="0"/>
              </a:rPr>
              <a:t>(‘arbitrary’ and ‘necessary’ knowledge)</a:t>
            </a:r>
          </a:p>
          <a:p>
            <a:pPr marL="342900" indent="-342900">
              <a:spcBef>
                <a:spcPts val="600"/>
              </a:spcBef>
              <a:spcAft>
                <a:spcPts val="600"/>
              </a:spcAft>
              <a:buFont typeface="Arial" panose="020B0604020202020204" pitchFamily="34" charset="0"/>
              <a:buChar char="•"/>
            </a:pPr>
            <a:r>
              <a:rPr lang="en-GB" sz="3200" b="0" dirty="0">
                <a:latin typeface="Calibri" panose="020F0502020204030204" pitchFamily="34" charset="0"/>
              </a:rPr>
              <a:t>What questions to keep open.</a:t>
            </a:r>
          </a:p>
          <a:p>
            <a:pPr marL="342900" indent="-342900">
              <a:spcBef>
                <a:spcPts val="600"/>
              </a:spcBef>
              <a:spcAft>
                <a:spcPts val="600"/>
              </a:spcAft>
              <a:buFont typeface="Arial" panose="020B0604020202020204" pitchFamily="34" charset="0"/>
              <a:buChar char="•"/>
            </a:pPr>
            <a:r>
              <a:rPr lang="en-GB" sz="3200" b="0" dirty="0">
                <a:latin typeface="Calibri" panose="020F0502020204030204" pitchFamily="34" charset="0"/>
              </a:rPr>
              <a:t>What to explore immediately.</a:t>
            </a:r>
          </a:p>
          <a:p>
            <a:pPr marL="342900" indent="-342900">
              <a:spcBef>
                <a:spcPts val="600"/>
              </a:spcBef>
              <a:spcAft>
                <a:spcPts val="600"/>
              </a:spcAft>
              <a:buFont typeface="Arial" panose="020B0604020202020204" pitchFamily="34" charset="0"/>
              <a:buChar char="•"/>
            </a:pPr>
            <a:r>
              <a:rPr lang="en-GB" sz="3200" b="0" dirty="0">
                <a:latin typeface="Calibri" panose="020F0502020204030204" pitchFamily="34" charset="0"/>
              </a:rPr>
              <a:t>What lines of inquiry to hold back.</a:t>
            </a:r>
          </a:p>
        </p:txBody>
      </p:sp>
      <p:sp>
        <p:nvSpPr>
          <p:cNvPr id="6" name="Title 1">
            <a:extLst>
              <a:ext uri="{FF2B5EF4-FFF2-40B4-BE49-F238E27FC236}">
                <a16:creationId xmlns:a16="http://schemas.microsoft.com/office/drawing/2014/main" id="{85226098-05BF-4CCF-8E45-A84C6CF6DD66}"/>
              </a:ext>
            </a:extLst>
          </p:cNvPr>
          <p:cNvSpPr txBox="1">
            <a:spLocks/>
          </p:cNvSpPr>
          <p:nvPr/>
        </p:nvSpPr>
        <p:spPr>
          <a:xfrm>
            <a:off x="323528" y="282134"/>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b="0" dirty="0">
                <a:solidFill>
                  <a:srgbClr val="0000FF"/>
                </a:solidFill>
                <a:latin typeface="Calibri" pitchFamily="34" charset="0"/>
              </a:rPr>
              <a:t>The teacher’s </a:t>
            </a:r>
            <a:r>
              <a:rPr lang="en-US" sz="5400" dirty="0">
                <a:solidFill>
                  <a:srgbClr val="0000FF"/>
                </a:solidFill>
                <a:latin typeface="Calibri" pitchFamily="34" charset="0"/>
              </a:rPr>
              <a:t>response</a:t>
            </a:r>
            <a:endParaRPr lang="en-GB" sz="5400" b="0" kern="0" dirty="0">
              <a:solidFill>
                <a:srgbClr val="0000FF"/>
              </a:solidFill>
              <a:latin typeface="Calibri" pitchFamily="34" charset="0"/>
              <a:ea typeface="+mj-ea"/>
              <a:cs typeface="+mj-cs"/>
            </a:endParaRPr>
          </a:p>
        </p:txBody>
      </p:sp>
    </p:spTree>
    <p:extLst>
      <p:ext uri="{BB962C8B-B14F-4D97-AF65-F5344CB8AC3E}">
        <p14:creationId xmlns:p14="http://schemas.microsoft.com/office/powerpoint/2010/main" val="1940015066"/>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333375"/>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dirty="0">
                <a:solidFill>
                  <a:srgbClr val="0000FF"/>
                </a:solidFill>
                <a:latin typeface="Calibri" pitchFamily="34" charset="0"/>
              </a:rPr>
              <a:t>Regulating </a:t>
            </a:r>
            <a:r>
              <a:rPr lang="en-US" sz="5400" b="0" dirty="0">
                <a:solidFill>
                  <a:srgbClr val="0000FF"/>
                </a:solidFill>
                <a:latin typeface="Calibri" pitchFamily="34" charset="0"/>
              </a:rPr>
              <a:t>inquiry</a:t>
            </a:r>
            <a:endParaRPr lang="en-GB" sz="5400" b="0" kern="0" dirty="0">
              <a:solidFill>
                <a:srgbClr val="0000FF"/>
              </a:solidFill>
              <a:latin typeface="Calibri" pitchFamily="34" charset="0"/>
              <a:ea typeface="+mj-ea"/>
              <a:cs typeface="+mj-cs"/>
            </a:endParaRPr>
          </a:p>
        </p:txBody>
      </p:sp>
      <p:sp>
        <p:nvSpPr>
          <p:cNvPr id="29699" name="TextBox 2"/>
          <p:cNvSpPr txBox="1">
            <a:spLocks noChangeArrowheads="1"/>
          </p:cNvSpPr>
          <p:nvPr/>
        </p:nvSpPr>
        <p:spPr>
          <a:xfrm>
            <a:off x="323528" y="2060848"/>
            <a:ext cx="8496943" cy="4093428"/>
          </a:xfrm>
          <a:prstGeom prst="rect">
            <a:avLst/>
          </a:prstGeom>
          <a:noFill/>
          <a:ln w="9525">
            <a:noFill/>
            <a:miter lim="800000"/>
            <a:headEnd/>
            <a:tailEnd/>
          </a:ln>
        </p:spPr>
        <p:txBody>
          <a:bodyPr wrap="square" numCol="1">
            <a:spAutoFit/>
          </a:bodyPr>
          <a:lstStyle/>
          <a:p>
            <a:pPr>
              <a:spcBef>
                <a:spcPts val="600"/>
              </a:spcBef>
              <a:spcAft>
                <a:spcPts val="600"/>
              </a:spcAft>
            </a:pPr>
            <a:r>
              <a:rPr lang="en-GB" altLang="en-GB" sz="4000" dirty="0">
                <a:latin typeface="Calibri" pitchFamily="34" charset="0"/>
              </a:rPr>
              <a:t>Activity 2 </a:t>
            </a:r>
            <a:endParaRPr lang="en-GB" altLang="en-GB" sz="800" b="0" dirty="0">
              <a:latin typeface="Calibri" pitchFamily="34" charset="0"/>
            </a:endParaRPr>
          </a:p>
          <a:p>
            <a:pPr marL="457200" indent="-457200">
              <a:spcBef>
                <a:spcPts val="600"/>
              </a:spcBef>
              <a:spcAft>
                <a:spcPts val="600"/>
              </a:spcAft>
              <a:buAutoNum type="arabicPeriod"/>
            </a:pPr>
            <a:r>
              <a:rPr lang="en-GB" altLang="en-GB" sz="4000" b="0" dirty="0">
                <a:latin typeface="Calibri" pitchFamily="34" charset="0"/>
              </a:rPr>
              <a:t>What is the profile of each class?</a:t>
            </a:r>
          </a:p>
          <a:p>
            <a:pPr>
              <a:spcBef>
                <a:spcPts val="600"/>
              </a:spcBef>
              <a:spcAft>
                <a:spcPts val="600"/>
              </a:spcAft>
            </a:pPr>
            <a:r>
              <a:rPr lang="en-GB" altLang="en-GB" sz="4000" b="0" dirty="0">
                <a:latin typeface="Calibri" pitchFamily="34" charset="0"/>
              </a:rPr>
              <a:t>2. If you were the teacher, how would you respond to the students’ questions, comments and choice of regulatory cards?</a:t>
            </a: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23528" y="333375"/>
            <a:ext cx="8496944"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dirty="0">
                <a:solidFill>
                  <a:srgbClr val="0000FF"/>
                </a:solidFill>
                <a:latin typeface="Calibri" pitchFamily="34" charset="0"/>
              </a:rPr>
              <a:t>Structured </a:t>
            </a:r>
            <a:r>
              <a:rPr lang="en-US" sz="5400" b="0" dirty="0">
                <a:solidFill>
                  <a:srgbClr val="0000FF"/>
                </a:solidFill>
                <a:latin typeface="Calibri" pitchFamily="34" charset="0"/>
              </a:rPr>
              <a:t>inquiry</a:t>
            </a:r>
            <a:endParaRPr lang="en-GB" sz="5400" b="0" kern="0" dirty="0">
              <a:solidFill>
                <a:srgbClr val="0000FF"/>
              </a:solidFill>
              <a:latin typeface="Calibri" pitchFamily="34" charset="0"/>
              <a:ea typeface="+mj-ea"/>
              <a:cs typeface="+mj-cs"/>
            </a:endParaRPr>
          </a:p>
        </p:txBody>
      </p:sp>
      <p:sp>
        <p:nvSpPr>
          <p:cNvPr id="6"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8" name="Picture 8" descr="intersecting sequences.png">
            <a:extLst>
              <a:ext uri="{FF2B5EF4-FFF2-40B4-BE49-F238E27FC236}">
                <a16:creationId xmlns:a16="http://schemas.microsoft.com/office/drawing/2014/main" id="{8476C840-00E9-4323-B6E3-CBB3CB218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98511"/>
            <a:ext cx="4176464" cy="331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AD2E40A6-46C3-4601-A05F-27E384C8E13C}"/>
              </a:ext>
            </a:extLst>
          </p:cNvPr>
          <p:cNvPicPr>
            <a:picLocks noChangeAspect="1"/>
          </p:cNvPicPr>
          <p:nvPr/>
        </p:nvPicPr>
        <p:blipFill rotWithShape="1">
          <a:blip r:embed="rId4">
            <a:extLst>
              <a:ext uri="{28A0092B-C50C-407E-A947-70E740481C1C}">
                <a14:useLocalDpi xmlns:a14="http://schemas.microsoft.com/office/drawing/2010/main" val="0"/>
              </a:ext>
            </a:extLst>
          </a:blip>
          <a:srcRect t="920" b="-880"/>
          <a:stretch/>
        </p:blipFill>
        <p:spPr>
          <a:xfrm>
            <a:off x="4572000" y="1798510"/>
            <a:ext cx="4248472" cy="3358682"/>
          </a:xfrm>
          <a:prstGeom prst="rect">
            <a:avLst/>
          </a:prstGeom>
        </p:spPr>
      </p:pic>
    </p:spTree>
    <p:extLst>
      <p:ext uri="{BB962C8B-B14F-4D97-AF65-F5344CB8AC3E}">
        <p14:creationId xmlns:p14="http://schemas.microsoft.com/office/powerpoint/2010/main" val="2708841079"/>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323528" y="333375"/>
            <a:ext cx="8496944"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dirty="0">
                <a:solidFill>
                  <a:srgbClr val="0000FF"/>
                </a:solidFill>
                <a:latin typeface="Calibri" pitchFamily="34" charset="0"/>
              </a:rPr>
              <a:t>Guided </a:t>
            </a:r>
            <a:r>
              <a:rPr lang="en-US" sz="5400" b="0" dirty="0">
                <a:solidFill>
                  <a:srgbClr val="0000FF"/>
                </a:solidFill>
                <a:latin typeface="Calibri" pitchFamily="34" charset="0"/>
              </a:rPr>
              <a:t>inquiry</a:t>
            </a:r>
            <a:endParaRPr lang="en-GB" sz="5400" b="0" kern="0" dirty="0">
              <a:solidFill>
                <a:srgbClr val="0000FF"/>
              </a:solidFill>
              <a:latin typeface="Calibri" pitchFamily="34" charset="0"/>
              <a:ea typeface="+mj-ea"/>
              <a:cs typeface="+mj-cs"/>
            </a:endParaRPr>
          </a:p>
        </p:txBody>
      </p:sp>
      <p:sp>
        <p:nvSpPr>
          <p:cNvPr id="7"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9" name="Picture 5" descr="7bA.png">
            <a:extLst>
              <a:ext uri="{FF2B5EF4-FFF2-40B4-BE49-F238E27FC236}">
                <a16:creationId xmlns:a16="http://schemas.microsoft.com/office/drawing/2014/main" id="{008585EC-AC73-4D8F-8ED4-17AA6EF05F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888432" cy="302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CFC12C0-947D-41E7-B69E-80B25091225C}"/>
              </a:ext>
            </a:extLst>
          </p:cNvPr>
          <p:cNvPicPr/>
          <p:nvPr/>
        </p:nvPicPr>
        <p:blipFill>
          <a:blip r:embed="rId4" cstate="print"/>
          <a:srcRect l="9635" t="14927" r="9197" b="12539"/>
          <a:stretch>
            <a:fillRect/>
          </a:stretch>
        </p:blipFill>
        <p:spPr bwMode="auto">
          <a:xfrm>
            <a:off x="4355977" y="1700808"/>
            <a:ext cx="4463712" cy="3026546"/>
          </a:xfrm>
          <a:prstGeom prst="rect">
            <a:avLst/>
          </a:prstGeom>
          <a:noFill/>
          <a:ln w="9525">
            <a:noFill/>
            <a:miter lim="800000"/>
            <a:headEnd/>
            <a:tailEnd/>
          </a:ln>
        </p:spPr>
      </p:pic>
      <p:sp>
        <p:nvSpPr>
          <p:cNvPr id="2" name="Rectangle 1">
            <a:extLst>
              <a:ext uri="{FF2B5EF4-FFF2-40B4-BE49-F238E27FC236}">
                <a16:creationId xmlns:a16="http://schemas.microsoft.com/office/drawing/2014/main" id="{C94C94F5-FE63-4C25-9891-96A478EBFE3F}"/>
              </a:ext>
            </a:extLst>
          </p:cNvPr>
          <p:cNvSpPr/>
          <p:nvPr/>
        </p:nvSpPr>
        <p:spPr>
          <a:xfrm>
            <a:off x="4355585" y="5589240"/>
            <a:ext cx="504447" cy="555986"/>
          </a:xfrm>
          <a:prstGeom prst="rect">
            <a:avLst/>
          </a:prstGeom>
        </p:spPr>
        <p:txBody>
          <a:bodyPr wrap="square">
            <a:spAutoFit/>
          </a:bodyPr>
          <a:lstStyle/>
          <a:p>
            <a:pPr>
              <a:lnSpc>
                <a:spcPct val="115000"/>
              </a:lnSpc>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728946"/>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23528" y="333375"/>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b="0" dirty="0">
                <a:solidFill>
                  <a:srgbClr val="0000FF"/>
                </a:solidFill>
                <a:latin typeface="Calibri" pitchFamily="34" charset="0"/>
              </a:rPr>
              <a:t>The teacher’s </a:t>
            </a:r>
            <a:r>
              <a:rPr lang="en-US" sz="5400" dirty="0">
                <a:solidFill>
                  <a:srgbClr val="0000FF"/>
                </a:solidFill>
                <a:latin typeface="Calibri" pitchFamily="34" charset="0"/>
              </a:rPr>
              <a:t>response</a:t>
            </a:r>
            <a:endParaRPr lang="en-GB" sz="5400" b="0" kern="0" dirty="0">
              <a:solidFill>
                <a:srgbClr val="0000FF"/>
              </a:solidFill>
              <a:latin typeface="Calibri" pitchFamily="34" charset="0"/>
              <a:ea typeface="+mj-ea"/>
              <a:cs typeface="+mj-cs"/>
            </a:endParaRPr>
          </a:p>
        </p:txBody>
      </p:sp>
      <p:sp>
        <p:nvSpPr>
          <p:cNvPr id="2" name="TextBox 1">
            <a:extLst>
              <a:ext uri="{FF2B5EF4-FFF2-40B4-BE49-F238E27FC236}">
                <a16:creationId xmlns:a16="http://schemas.microsoft.com/office/drawing/2014/main" id="{C5499AC6-CED6-40A1-B707-F0A6F4F462BC}"/>
              </a:ext>
            </a:extLst>
          </p:cNvPr>
          <p:cNvSpPr txBox="1"/>
          <p:nvPr/>
        </p:nvSpPr>
        <p:spPr>
          <a:xfrm>
            <a:off x="323528" y="1916832"/>
            <a:ext cx="8496943" cy="4170372"/>
          </a:xfrm>
          <a:prstGeom prst="rect">
            <a:avLst/>
          </a:prstGeom>
          <a:noFill/>
        </p:spPr>
        <p:txBody>
          <a:bodyPr wrap="square" rtlCol="0">
            <a:spAutoFit/>
          </a:bodyPr>
          <a:lstStyle/>
          <a:p>
            <a:pPr>
              <a:spcBef>
                <a:spcPts val="600"/>
              </a:spcBef>
              <a:spcAft>
                <a:spcPts val="600"/>
              </a:spcAft>
            </a:pPr>
            <a:r>
              <a:rPr lang="en-GB" sz="2800" dirty="0">
                <a:latin typeface="Calibri" panose="020F0502020204030204" pitchFamily="34" charset="0"/>
              </a:rPr>
              <a:t>Inoue and </a:t>
            </a:r>
            <a:r>
              <a:rPr lang="en-GB" sz="2800" dirty="0" err="1">
                <a:latin typeface="Calibri" panose="020F0502020204030204" pitchFamily="34" charset="0"/>
              </a:rPr>
              <a:t>Buczynski</a:t>
            </a:r>
            <a:r>
              <a:rPr lang="en-GB" sz="2800" dirty="0">
                <a:latin typeface="Calibri" panose="020F0502020204030204" pitchFamily="34" charset="0"/>
              </a:rPr>
              <a:t> (2011) </a:t>
            </a:r>
            <a:r>
              <a:rPr lang="en-GB" sz="2800" i="1" dirty="0">
                <a:latin typeface="Calibri" panose="020F0502020204030204" pitchFamily="34" charset="0"/>
              </a:rPr>
              <a:t>Stumbling blocks to inquiry</a:t>
            </a:r>
          </a:p>
          <a:p>
            <a:pPr marL="514350" indent="-514350">
              <a:spcBef>
                <a:spcPts val="1200"/>
              </a:spcBef>
              <a:spcAft>
                <a:spcPts val="600"/>
              </a:spcAft>
              <a:buAutoNum type="arabicPeriod"/>
            </a:pPr>
            <a:r>
              <a:rPr lang="en-GB" sz="2400" dirty="0">
                <a:latin typeface="Calibri" panose="020F0502020204030204" pitchFamily="34" charset="0"/>
              </a:rPr>
              <a:t>Unanticipated student response</a:t>
            </a:r>
            <a:r>
              <a:rPr lang="en-GB" sz="2400" b="0" dirty="0">
                <a:latin typeface="Calibri" panose="020F0502020204030204" pitchFamily="34" charset="0"/>
              </a:rPr>
              <a:t>: Fails to anticipate students’ input and cannot give a pedagogically or mathematically meaningful response.</a:t>
            </a:r>
          </a:p>
          <a:p>
            <a:pPr marL="514350" indent="-514350">
              <a:spcBef>
                <a:spcPts val="1200"/>
              </a:spcBef>
              <a:spcAft>
                <a:spcPts val="600"/>
              </a:spcAft>
              <a:buFontTx/>
              <a:buAutoNum type="arabicPeriod"/>
            </a:pPr>
            <a:r>
              <a:rPr lang="en-GB" sz="2400" dirty="0">
                <a:latin typeface="Calibri" panose="020F0502020204030204" pitchFamily="34" charset="0"/>
              </a:rPr>
              <a:t>No student response</a:t>
            </a:r>
            <a:r>
              <a:rPr lang="en-GB" sz="2400" b="0" dirty="0">
                <a:latin typeface="Calibri" panose="020F0502020204030204" pitchFamily="34" charset="0"/>
              </a:rPr>
              <a:t>: Fails to give a meaningful response to students’ silence or lack of input.</a:t>
            </a:r>
          </a:p>
          <a:p>
            <a:pPr marL="514350" indent="-514350">
              <a:spcBef>
                <a:spcPts val="1200"/>
              </a:spcBef>
              <a:spcAft>
                <a:spcPts val="600"/>
              </a:spcAft>
              <a:buFontTx/>
              <a:buAutoNum type="arabicPeriod"/>
            </a:pPr>
            <a:r>
              <a:rPr lang="en-GB" sz="2400" dirty="0">
                <a:latin typeface="Calibri" panose="020F0502020204030204" pitchFamily="34" charset="0"/>
              </a:rPr>
              <a:t>Disconnection from prior knowledge</a:t>
            </a:r>
            <a:r>
              <a:rPr lang="en-GB" sz="2400" b="0" dirty="0">
                <a:latin typeface="Calibri" panose="020F0502020204030204" pitchFamily="34" charset="0"/>
              </a:rPr>
              <a:t>: Response severs connections between the lesson and students’ prior knowledge or their attempt to make sense of the concept.</a:t>
            </a:r>
          </a:p>
        </p:txBody>
      </p:sp>
    </p:spTree>
    <p:extLst>
      <p:ext uri="{BB962C8B-B14F-4D97-AF65-F5344CB8AC3E}">
        <p14:creationId xmlns:p14="http://schemas.microsoft.com/office/powerpoint/2010/main" val="2311699414"/>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23528" y="333375"/>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5400" b="0" dirty="0">
                <a:solidFill>
                  <a:srgbClr val="0000FF"/>
                </a:solidFill>
                <a:latin typeface="Calibri" pitchFamily="34" charset="0"/>
              </a:rPr>
              <a:t>The teacher’s </a:t>
            </a:r>
            <a:r>
              <a:rPr lang="en-US" sz="5400" dirty="0">
                <a:solidFill>
                  <a:srgbClr val="0000FF"/>
                </a:solidFill>
                <a:latin typeface="Calibri" pitchFamily="34" charset="0"/>
              </a:rPr>
              <a:t>response</a:t>
            </a:r>
            <a:endParaRPr lang="en-GB" sz="5400" b="0" kern="0" dirty="0">
              <a:solidFill>
                <a:srgbClr val="0000FF"/>
              </a:solidFill>
              <a:latin typeface="Calibri" pitchFamily="34" charset="0"/>
              <a:ea typeface="+mj-ea"/>
              <a:cs typeface="+mj-cs"/>
            </a:endParaRPr>
          </a:p>
        </p:txBody>
      </p:sp>
      <p:sp>
        <p:nvSpPr>
          <p:cNvPr id="2" name="TextBox 1">
            <a:extLst>
              <a:ext uri="{FF2B5EF4-FFF2-40B4-BE49-F238E27FC236}">
                <a16:creationId xmlns:a16="http://schemas.microsoft.com/office/drawing/2014/main" id="{C5499AC6-CED6-40A1-B707-F0A6F4F462BC}"/>
              </a:ext>
            </a:extLst>
          </p:cNvPr>
          <p:cNvSpPr txBox="1"/>
          <p:nvPr/>
        </p:nvSpPr>
        <p:spPr>
          <a:xfrm>
            <a:off x="323528" y="2132856"/>
            <a:ext cx="8496943" cy="3801041"/>
          </a:xfrm>
          <a:prstGeom prst="rect">
            <a:avLst/>
          </a:prstGeom>
          <a:noFill/>
        </p:spPr>
        <p:txBody>
          <a:bodyPr wrap="square" rtlCol="0">
            <a:spAutoFit/>
          </a:bodyPr>
          <a:lstStyle/>
          <a:p>
            <a:pPr>
              <a:spcBef>
                <a:spcPts val="1200"/>
              </a:spcBef>
              <a:spcAft>
                <a:spcPts val="600"/>
              </a:spcAft>
            </a:pPr>
            <a:r>
              <a:rPr lang="en-GB" sz="2800" dirty="0">
                <a:latin typeface="Calibri" panose="020F0502020204030204" pitchFamily="34" charset="0"/>
              </a:rPr>
              <a:t>Inoue and </a:t>
            </a:r>
            <a:r>
              <a:rPr lang="en-GB" sz="2800" dirty="0" err="1">
                <a:latin typeface="Calibri" panose="020F0502020204030204" pitchFamily="34" charset="0"/>
              </a:rPr>
              <a:t>Buczynski</a:t>
            </a:r>
            <a:r>
              <a:rPr lang="en-GB" sz="2800" dirty="0">
                <a:latin typeface="Calibri" panose="020F0502020204030204" pitchFamily="34" charset="0"/>
              </a:rPr>
              <a:t> (2011) </a:t>
            </a:r>
            <a:r>
              <a:rPr lang="en-GB" sz="2800" i="1" dirty="0">
                <a:latin typeface="Calibri" panose="020F0502020204030204" pitchFamily="34" charset="0"/>
              </a:rPr>
              <a:t>Stumbling blocks to inquiry</a:t>
            </a:r>
          </a:p>
          <a:p>
            <a:pPr marL="457200" indent="-457200">
              <a:spcBef>
                <a:spcPts val="1200"/>
              </a:spcBef>
              <a:spcAft>
                <a:spcPts val="600"/>
              </a:spcAft>
              <a:buAutoNum type="arabicPeriod" startAt="4"/>
            </a:pPr>
            <a:r>
              <a:rPr lang="en-GB" sz="2400" dirty="0">
                <a:latin typeface="Calibri" panose="020F0502020204030204" pitchFamily="34" charset="0"/>
              </a:rPr>
              <a:t>Lack of attention to student input</a:t>
            </a:r>
            <a:r>
              <a:rPr lang="en-GB" sz="2400" b="0" dirty="0">
                <a:latin typeface="Calibri" panose="020F0502020204030204" pitchFamily="34" charset="0"/>
              </a:rPr>
              <a:t>: Ignores the students’ input.</a:t>
            </a:r>
          </a:p>
          <a:p>
            <a:pPr marL="457200" indent="-457200">
              <a:spcBef>
                <a:spcPts val="1200"/>
              </a:spcBef>
              <a:spcAft>
                <a:spcPts val="600"/>
              </a:spcAft>
              <a:buAutoNum type="arabicPeriod" startAt="4"/>
            </a:pPr>
            <a:r>
              <a:rPr lang="en-GB" sz="2400" dirty="0">
                <a:latin typeface="Calibri" panose="020F0502020204030204" pitchFamily="34" charset="0"/>
              </a:rPr>
              <a:t>Devaluing of student input: </a:t>
            </a:r>
            <a:r>
              <a:rPr lang="en-GB" sz="2400" b="0" dirty="0">
                <a:latin typeface="Calibri" panose="020F0502020204030204" pitchFamily="34" charset="0"/>
              </a:rPr>
              <a:t>Diminishes student input by rejecting their suggestions and shuts down their attempts at making sense of the problem.</a:t>
            </a:r>
          </a:p>
          <a:p>
            <a:pPr marL="457200" indent="-457200">
              <a:spcBef>
                <a:spcPts val="1200"/>
              </a:spcBef>
              <a:spcAft>
                <a:spcPts val="600"/>
              </a:spcAft>
              <a:buAutoNum type="arabicPeriod" startAt="4"/>
            </a:pPr>
            <a:r>
              <a:rPr lang="en-GB" sz="2400" dirty="0">
                <a:latin typeface="Calibri" panose="020F0502020204030204" pitchFamily="34" charset="0"/>
              </a:rPr>
              <a:t>Mishandling of diverse responses: </a:t>
            </a:r>
            <a:r>
              <a:rPr lang="en-GB" sz="2400" b="0" dirty="0">
                <a:latin typeface="Calibri" panose="020F0502020204030204" pitchFamily="34" charset="0"/>
              </a:rPr>
              <a:t>Does not know  how to effectively manage or give meaningful ‘traffic controls’ to diverse responses to the prompt. </a:t>
            </a:r>
          </a:p>
        </p:txBody>
      </p:sp>
    </p:spTree>
    <p:extLst>
      <p:ext uri="{BB962C8B-B14F-4D97-AF65-F5344CB8AC3E}">
        <p14:creationId xmlns:p14="http://schemas.microsoft.com/office/powerpoint/2010/main" val="2687559792"/>
      </p:ext>
    </p:ext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23528" y="333375"/>
            <a:ext cx="8496943"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6000" dirty="0">
                <a:solidFill>
                  <a:srgbClr val="0000FF"/>
                </a:solidFill>
                <a:latin typeface="Calibri" pitchFamily="34" charset="0"/>
              </a:rPr>
              <a:t>Levels </a:t>
            </a:r>
            <a:r>
              <a:rPr lang="en-US" sz="6000" b="0" dirty="0">
                <a:solidFill>
                  <a:srgbClr val="0000FF"/>
                </a:solidFill>
                <a:latin typeface="Calibri" pitchFamily="34" charset="0"/>
              </a:rPr>
              <a:t>of inquiry</a:t>
            </a:r>
            <a:endParaRPr lang="en-GB" sz="6000" b="0" kern="0" dirty="0">
              <a:solidFill>
                <a:srgbClr val="0000FF"/>
              </a:solidFill>
              <a:latin typeface="Calibri" pitchFamily="34" charset="0"/>
              <a:ea typeface="+mj-ea"/>
              <a:cs typeface="+mj-cs"/>
            </a:endParaRPr>
          </a:p>
        </p:txBody>
      </p:sp>
      <p:graphicFrame>
        <p:nvGraphicFramePr>
          <p:cNvPr id="7" name="Group 44"/>
          <p:cNvGraphicFramePr>
            <a:graphicFrameLocks noGrp="1"/>
          </p:cNvGraphicFramePr>
          <p:nvPr>
            <p:ph idx="1"/>
            <p:extLst>
              <p:ext uri="{D42A27DB-BD31-4B8C-83A1-F6EECF244321}">
                <p14:modId xmlns:p14="http://schemas.microsoft.com/office/powerpoint/2010/main" val="983864890"/>
              </p:ext>
            </p:extLst>
          </p:nvPr>
        </p:nvGraphicFramePr>
        <p:xfrm>
          <a:off x="323528" y="1628800"/>
          <a:ext cx="8496944" cy="4421933"/>
        </p:xfrm>
        <a:graphic>
          <a:graphicData uri="http://schemas.openxmlformats.org/drawingml/2006/table">
            <a:tbl>
              <a:tblPr/>
              <a:tblGrid>
                <a:gridCol w="1663737">
                  <a:extLst>
                    <a:ext uri="{9D8B030D-6E8A-4147-A177-3AD203B41FA5}">
                      <a16:colId xmlns:a16="http://schemas.microsoft.com/office/drawing/2014/main" val="20000"/>
                    </a:ext>
                  </a:extLst>
                </a:gridCol>
                <a:gridCol w="2008671">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873027">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itchFamily="34" charset="0"/>
                      </a:endParaRPr>
                    </a:p>
                  </a:txBody>
                  <a:tcPr marL="84384" marR="84384" marT="45706" marB="4570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Questions</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86E1A"/>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Regulation</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86E1A"/>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Pathways</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86E1A"/>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Outcomes</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86E1A"/>
                    </a:solidFill>
                  </a:tcPr>
                </a:tc>
                <a:extLst>
                  <a:ext uri="{0D108BD9-81ED-4DB2-BD59-A6C34878D82A}">
                    <a16:rowId xmlns:a16="http://schemas.microsoft.com/office/drawing/2014/main" val="10000"/>
                  </a:ext>
                </a:extLst>
              </a:tr>
              <a:tr h="999181">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Structured</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86E1A"/>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000" b="1" i="0" u="none" strike="noStrike" cap="none" normalizeH="0" baseline="0" dirty="0">
                          <a:ln>
                            <a:noFill/>
                          </a:ln>
                          <a:solidFill>
                            <a:schemeClr val="tx1"/>
                          </a:solidFill>
                          <a:effectLst/>
                          <a:latin typeface="Calibri" pitchFamily="34" charset="0"/>
                        </a:rPr>
                        <a:t>Co-constructed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000" b="1" i="0" u="none" strike="noStrike" cap="none" normalizeH="0" baseline="0" dirty="0">
                          <a:ln>
                            <a:noFill/>
                          </a:ln>
                          <a:solidFill>
                            <a:schemeClr val="tx1"/>
                          </a:solidFill>
                          <a:effectLst/>
                          <a:latin typeface="Calibri" pitchFamily="34" charset="0"/>
                        </a:rPr>
                        <a:t>Restricted by the teacher</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ltLang="en-GB"/>
                    </a:p>
                  </a:txBody>
                  <a:tcPr/>
                </a:tc>
                <a:tc hMerge="1">
                  <a:txBody>
                    <a:bodyPr/>
                    <a:lstStyle/>
                    <a:p>
                      <a:endParaRPr lang="en-GB" altLang="en-GB"/>
                    </a:p>
                  </a:txBody>
                  <a:tcPr/>
                </a:tc>
                <a:extLst>
                  <a:ext uri="{0D108BD9-81ED-4DB2-BD59-A6C34878D82A}">
                    <a16:rowId xmlns:a16="http://schemas.microsoft.com/office/drawing/2014/main" val="10001"/>
                  </a:ext>
                </a:extLst>
              </a:tr>
              <a:tr h="934313">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Guided</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86E1A"/>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000" b="1" i="0" u="none" strike="noStrike" cap="none" normalizeH="0" baseline="0" dirty="0">
                          <a:ln>
                            <a:noFill/>
                          </a:ln>
                          <a:solidFill>
                            <a:schemeClr val="tx1"/>
                          </a:solidFill>
                          <a:effectLst/>
                          <a:latin typeface="Calibri" pitchFamily="34" charset="0"/>
                        </a:rPr>
                        <a:t>Student-led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altLang="en-GB" sz="2000" b="1" i="0" u="none" strike="noStrike" cap="none" normalizeH="0" baseline="0" dirty="0">
                          <a:ln>
                            <a:noFill/>
                          </a:ln>
                          <a:solidFill>
                            <a:schemeClr val="tx1"/>
                          </a:solidFill>
                          <a:effectLst/>
                          <a:latin typeface="Calibri" pitchFamily="34" charset="0"/>
                        </a:rPr>
                        <a:t>Co-constructed</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ltLang="en-GB"/>
                    </a:p>
                  </a:txBody>
                  <a:tcPr/>
                </a:tc>
                <a:tc hMerge="1">
                  <a:txBody>
                    <a:bodyPr/>
                    <a:lstStyle/>
                    <a:p>
                      <a:endParaRPr lang="en-GB" altLang="en-GB"/>
                    </a:p>
                  </a:txBody>
                  <a:tcPr/>
                </a:tc>
                <a:extLst>
                  <a:ext uri="{0D108BD9-81ED-4DB2-BD59-A6C34878D82A}">
                    <a16:rowId xmlns:a16="http://schemas.microsoft.com/office/drawing/2014/main" val="10002"/>
                  </a:ext>
                </a:extLst>
              </a:tr>
              <a:tr h="1376306">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400" b="1" i="0" u="none" strike="noStrike" cap="none" normalizeH="0" baseline="0" dirty="0">
                          <a:ln>
                            <a:noFill/>
                          </a:ln>
                          <a:solidFill>
                            <a:schemeClr val="bg1"/>
                          </a:solidFill>
                          <a:effectLst/>
                          <a:latin typeface="Calibri" pitchFamily="34" charset="0"/>
                        </a:rPr>
                        <a:t>Open</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86E1A"/>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000" b="1" i="0" u="none" strike="noStrike" cap="none" normalizeH="0" baseline="0" dirty="0">
                          <a:ln>
                            <a:noFill/>
                          </a:ln>
                          <a:solidFill>
                            <a:schemeClr val="tx1"/>
                          </a:solidFill>
                          <a:effectLst/>
                          <a:latin typeface="Calibri" pitchFamily="34" charset="0"/>
                        </a:rPr>
                        <a:t>Student-led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altLang="en-GB" sz="2000" b="1" i="0" u="none" strike="noStrike" cap="none" normalizeH="0" baseline="0" dirty="0">
                          <a:ln>
                            <a:noFill/>
                          </a:ln>
                          <a:solidFill>
                            <a:schemeClr val="tx1"/>
                          </a:solidFill>
                          <a:effectLst/>
                          <a:latin typeface="Calibri" pitchFamily="34" charset="0"/>
                        </a:rPr>
                        <a:t>Student-led </a:t>
                      </a:r>
                      <a:r>
                        <a:rPr kumimoji="0" lang="en-GB" altLang="en-GB" sz="2000" b="0" i="0" u="none" strike="noStrike" cap="none" normalizeH="0" baseline="0" dirty="0">
                          <a:ln>
                            <a:noFill/>
                          </a:ln>
                          <a:solidFill>
                            <a:schemeClr val="tx1"/>
                          </a:solidFill>
                          <a:effectLst/>
                          <a:latin typeface="Calibri" pitchFamily="34" charset="0"/>
                        </a:rPr>
                        <a:t>Teacher validation</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altLang="en-GB" sz="2000" b="1" i="0" u="none" strike="noStrike" cap="none" normalizeH="0" baseline="0" dirty="0">
                          <a:ln>
                            <a:noFill/>
                          </a:ln>
                          <a:solidFill>
                            <a:schemeClr val="tx1"/>
                          </a:solidFill>
                          <a:effectLst/>
                          <a:latin typeface="Calibri" pitchFamily="34" charset="0"/>
                        </a:rPr>
                        <a:t>Student-led </a:t>
                      </a:r>
                      <a:r>
                        <a:rPr kumimoji="0" lang="en-GB" altLang="en-GB" sz="2000" b="0" i="0" u="none" strike="noStrike" cap="none" normalizeH="0" baseline="0" dirty="0">
                          <a:ln>
                            <a:noFill/>
                          </a:ln>
                          <a:solidFill>
                            <a:schemeClr val="tx1"/>
                          </a:solidFill>
                          <a:effectLst/>
                          <a:latin typeface="Calibri" pitchFamily="34" charset="0"/>
                        </a:rPr>
                        <a:t>Teacher instruction when required</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altLang="en-GB" sz="2000" b="1" i="0" u="none" strike="noStrike" cap="none" normalizeH="0" baseline="0" dirty="0">
                          <a:ln>
                            <a:noFill/>
                          </a:ln>
                          <a:solidFill>
                            <a:schemeClr val="tx1"/>
                          </a:solidFill>
                          <a:effectLst/>
                          <a:latin typeface="Calibri" pitchFamily="34" charset="0"/>
                        </a:rPr>
                        <a:t>Student-led </a:t>
                      </a:r>
                      <a:r>
                        <a:rPr kumimoji="0" lang="en-GB" altLang="en-GB" sz="2000" b="0" i="0" u="none" strike="noStrike" cap="none" normalizeH="0" baseline="0" dirty="0">
                          <a:ln>
                            <a:noFill/>
                          </a:ln>
                          <a:solidFill>
                            <a:schemeClr val="tx1"/>
                          </a:solidFill>
                          <a:effectLst/>
                          <a:latin typeface="Calibri" pitchFamily="34" charset="0"/>
                        </a:rPr>
                        <a:t>Teacher assessed</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2ACDF4-03E3-48EB-AEEB-FA6E0C35BD43}"/>
              </a:ext>
            </a:extLst>
          </p:cNvPr>
          <p:cNvSpPr>
            <a:spLocks noGrp="1"/>
          </p:cNvSpPr>
          <p:nvPr>
            <p:ph type="title"/>
          </p:nvPr>
        </p:nvSpPr>
        <p:spPr>
          <a:xfrm>
            <a:off x="323528" y="274638"/>
            <a:ext cx="8496944" cy="1143000"/>
          </a:xfrm>
          <a:ln>
            <a:solidFill>
              <a:srgbClr val="0000FF"/>
            </a:solidFill>
          </a:ln>
        </p:spPr>
        <p:txBody>
          <a:bodyPr numCol="1"/>
          <a:lstStyle/>
          <a:p>
            <a:r>
              <a:rPr lang="en-GB" altLang="en-GB" b="1" dirty="0">
                <a:solidFill>
                  <a:srgbClr val="0000FF"/>
                </a:solidFill>
                <a:latin typeface="Calibri" pitchFamily="34" charset="0"/>
              </a:rPr>
              <a:t>Inequalities</a:t>
            </a:r>
            <a:r>
              <a:rPr lang="en-GB" altLang="en-GB" dirty="0">
                <a:solidFill>
                  <a:srgbClr val="0000FF"/>
                </a:solidFill>
                <a:latin typeface="Calibri" pitchFamily="34" charset="0"/>
              </a:rPr>
              <a:t> in the maths classroom</a:t>
            </a:r>
            <a:endParaRPr lang="en-GB" altLang="en-GB" b="1" dirty="0">
              <a:solidFill>
                <a:srgbClr val="0000FF"/>
              </a:solidFill>
              <a:latin typeface="Calibri" pitchFamily="34" charset="0"/>
            </a:endParaRPr>
          </a:p>
        </p:txBody>
      </p:sp>
      <p:sp>
        <p:nvSpPr>
          <p:cNvPr id="5" name="Rectangle 4">
            <a:extLst>
              <a:ext uri="{FF2B5EF4-FFF2-40B4-BE49-F238E27FC236}">
                <a16:creationId xmlns:a16="http://schemas.microsoft.com/office/drawing/2014/main" id="{7E83D55F-3B2B-4B3A-A944-493E677539E4}"/>
              </a:ext>
            </a:extLst>
          </p:cNvPr>
          <p:cNvSpPr/>
          <p:nvPr/>
        </p:nvSpPr>
        <p:spPr>
          <a:xfrm>
            <a:off x="338481" y="2257870"/>
            <a:ext cx="8496944" cy="4538550"/>
          </a:xfrm>
          <a:prstGeom prst="rect">
            <a:avLst/>
          </a:prstGeom>
        </p:spPr>
        <p:txBody>
          <a:bodyPr wrap="square">
            <a:spAutoFit/>
          </a:bodyPr>
          <a:lstStyle/>
          <a:p>
            <a:pPr>
              <a:lnSpc>
                <a:spcPct val="110000"/>
              </a:lnSpc>
              <a:spcAft>
                <a:spcPts val="0"/>
              </a:spcAft>
            </a:pPr>
            <a:r>
              <a:rPr lang="en-GB" sz="2400" b="0" dirty="0">
                <a:highlight>
                  <a:srgbClr val="FFFFFF"/>
                </a:highlight>
                <a:latin typeface="Calibri" panose="020F0502020204030204" pitchFamily="34" charset="0"/>
                <a:ea typeface="Lato"/>
                <a:cs typeface="Lato"/>
              </a:rPr>
              <a:t>Mathematics classrooms privilege some groups above others.</a:t>
            </a:r>
          </a:p>
          <a:p>
            <a:pPr>
              <a:lnSpc>
                <a:spcPct val="110000"/>
              </a:lnSpc>
              <a:spcAft>
                <a:spcPts val="0"/>
              </a:spcAft>
            </a:pPr>
            <a:r>
              <a:rPr lang="en-GB" sz="2400" dirty="0">
                <a:highlight>
                  <a:srgbClr val="FFFFFF"/>
                </a:highlight>
                <a:latin typeface="Calibri" panose="020F0502020204030204" pitchFamily="34" charset="0"/>
                <a:ea typeface="Lato"/>
                <a:cs typeface="Lato"/>
              </a:rPr>
              <a:t>Gender</a:t>
            </a:r>
          </a:p>
          <a:p>
            <a:pPr marL="342900" indent="-342900">
              <a:lnSpc>
                <a:spcPct val="110000"/>
              </a:lnSpc>
              <a:buFont typeface="Arial" panose="020B0604020202020204" pitchFamily="34" charset="0"/>
              <a:buChar char="•"/>
            </a:pPr>
            <a:r>
              <a:rPr lang="en-GB" sz="2400" b="0" dirty="0">
                <a:highlight>
                  <a:srgbClr val="FFFFFF"/>
                </a:highlight>
                <a:latin typeface="Calibri" panose="020F0502020204030204" pitchFamily="34" charset="0"/>
                <a:ea typeface="Lato"/>
                <a:cs typeface="Lato"/>
              </a:rPr>
              <a:t>At year 9, boys performed significantly better than girls. The gender gap was as wide as in previous surveys and greater than the OECD average. </a:t>
            </a:r>
          </a:p>
          <a:p>
            <a:pPr marL="342900" indent="-342900">
              <a:lnSpc>
                <a:spcPct val="110000"/>
              </a:lnSpc>
              <a:buFont typeface="Arial" panose="020B0604020202020204" pitchFamily="34" charset="0"/>
              <a:buChar char="•"/>
            </a:pPr>
            <a:r>
              <a:rPr lang="en-GB" sz="2400" b="0" dirty="0">
                <a:highlight>
                  <a:srgbClr val="FFFFFF"/>
                </a:highlight>
                <a:latin typeface="Calibri" panose="020F0502020204030204" pitchFamily="34" charset="0"/>
              </a:rPr>
              <a:t>Significantly more girls than boys in years 5 and 9 lacked confidence in mathematics and did not like the subject, finding lessons dull, unenjoyable and off-putting.</a:t>
            </a:r>
          </a:p>
          <a:p>
            <a:pPr marL="342900" indent="-342900">
              <a:lnSpc>
                <a:spcPct val="110000"/>
              </a:lnSpc>
              <a:buFont typeface="Arial" panose="020B0604020202020204" pitchFamily="34" charset="0"/>
              <a:buChar char="•"/>
            </a:pPr>
            <a:r>
              <a:rPr lang="en-GB" sz="2400" b="0" dirty="0">
                <a:highlight>
                  <a:srgbClr val="FFFFFF"/>
                </a:highlight>
                <a:latin typeface="Calibri" panose="020F0502020204030204" pitchFamily="34" charset="0"/>
                <a:ea typeface="Lato"/>
                <a:cs typeface="Lato"/>
              </a:rPr>
              <a:t>Percentage of girls taking A-level Mathematics and Further Mathematics in 2019 was lower than in 2009 – girls 39% and 29% of entrants respectively. </a:t>
            </a:r>
            <a:endParaRPr lang="en-GB" sz="2000" b="0" dirty="0">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CC0D00D1-E37D-4575-BCBF-C2259D99264F}"/>
              </a:ext>
            </a:extLst>
          </p:cNvPr>
          <p:cNvSpPr/>
          <p:nvPr/>
        </p:nvSpPr>
        <p:spPr>
          <a:xfrm>
            <a:off x="345377" y="1596967"/>
            <a:ext cx="5727658" cy="646331"/>
          </a:xfrm>
          <a:prstGeom prst="rect">
            <a:avLst/>
          </a:prstGeom>
        </p:spPr>
        <p:txBody>
          <a:bodyPr wrap="none">
            <a:spAutoFit/>
          </a:bodyPr>
          <a:lstStyle/>
          <a:p>
            <a:r>
              <a:rPr lang="en-GB" sz="3600" b="0" dirty="0">
                <a:solidFill>
                  <a:srgbClr val="202124"/>
                </a:solidFill>
                <a:highlight>
                  <a:srgbClr val="FFFFFF"/>
                </a:highlight>
                <a:latin typeface="Calibri" panose="020F0502020204030204" pitchFamily="34" charset="0"/>
                <a:ea typeface="Lato"/>
                <a:cs typeface="Lato"/>
              </a:rPr>
              <a:t>PISA (2018) and TIMSS (2019)</a:t>
            </a:r>
            <a:endParaRPr lang="en-GB" sz="3600" b="0" dirty="0"/>
          </a:p>
        </p:txBody>
      </p:sp>
    </p:spTree>
    <p:extLst>
      <p:ext uri="{BB962C8B-B14F-4D97-AF65-F5344CB8AC3E}">
        <p14:creationId xmlns:p14="http://schemas.microsoft.com/office/powerpoint/2010/main" val="1829435232"/>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21324520"/>
              </p:ext>
            </p:extLst>
          </p:nvPr>
        </p:nvGraphicFramePr>
        <p:xfrm>
          <a:off x="323528" y="1916832"/>
          <a:ext cx="8496944" cy="4063842"/>
        </p:xfrm>
        <a:graphic>
          <a:graphicData uri="http://schemas.openxmlformats.org/drawingml/2006/table">
            <a:tbl>
              <a:tblPr firstRow="1" bandRow="1">
                <a:tableStyleId>{F2DE63D5-997A-4646-A377-4702673A728D}</a:tableStyleId>
              </a:tblPr>
              <a:tblGrid>
                <a:gridCol w="1799382">
                  <a:extLst>
                    <a:ext uri="{9D8B030D-6E8A-4147-A177-3AD203B41FA5}">
                      <a16:colId xmlns:a16="http://schemas.microsoft.com/office/drawing/2014/main" val="20000"/>
                    </a:ext>
                  </a:extLst>
                </a:gridCol>
                <a:gridCol w="6697562">
                  <a:extLst>
                    <a:ext uri="{9D8B030D-6E8A-4147-A177-3AD203B41FA5}">
                      <a16:colId xmlns:a16="http://schemas.microsoft.com/office/drawing/2014/main" val="20001"/>
                    </a:ext>
                  </a:extLst>
                </a:gridCol>
              </a:tblGrid>
              <a:tr h="1058155">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GB" altLang="en-GB" sz="2800" b="1" u="none" dirty="0">
                          <a:solidFill>
                            <a:schemeClr val="bg1"/>
                          </a:solidFill>
                          <a:latin typeface="Calibri" pitchFamily="34" charset="0"/>
                        </a:rPr>
                        <a:t>Structured</a:t>
                      </a: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6E1A"/>
                    </a:solidFill>
                  </a:tcPr>
                </a:tc>
                <a:tc>
                  <a:txBody>
                    <a:bodyPr/>
                    <a:lstStyle/>
                    <a:p>
                      <a:r>
                        <a:rPr lang="en-GB" altLang="en-GB" sz="2000" b="0" i="0" u="none" dirty="0">
                          <a:solidFill>
                            <a:srgbClr val="000000"/>
                          </a:solidFill>
                          <a:latin typeface="Calibri" pitchFamily="34" charset="0"/>
                        </a:rPr>
                        <a:t>New to inquiry</a:t>
                      </a:r>
                      <a:r>
                        <a:rPr lang="en-GB" altLang="en-GB" sz="2000" b="0" i="0" u="none" baseline="0" dirty="0">
                          <a:solidFill>
                            <a:srgbClr val="000000"/>
                          </a:solidFill>
                          <a:latin typeface="Calibri" pitchFamily="34" charset="0"/>
                        </a:rPr>
                        <a:t>; </a:t>
                      </a:r>
                      <a:r>
                        <a:rPr lang="en-GB" altLang="en-GB" sz="2000" b="0" i="0" u="none" dirty="0">
                          <a:solidFill>
                            <a:srgbClr val="000000"/>
                          </a:solidFill>
                          <a:latin typeface="Calibri" pitchFamily="34" charset="0"/>
                        </a:rPr>
                        <a:t>not easy to identify students </a:t>
                      </a:r>
                      <a:r>
                        <a:rPr lang="en-GB" altLang="en-GB" sz="2000" b="0" i="0" u="none" kern="1200" dirty="0">
                          <a:solidFill>
                            <a:srgbClr val="000000"/>
                          </a:solidFill>
                          <a:latin typeface="Calibri" pitchFamily="34" charset="0"/>
                          <a:ea typeface="+mn-ea"/>
                          <a:cs typeface="+mn-cs"/>
                        </a:rPr>
                        <a:t>who show curiosity </a:t>
                      </a:r>
                      <a:r>
                        <a:rPr lang="en-GB" altLang="en-GB" sz="2000" b="0" i="0" u="none" dirty="0">
                          <a:solidFill>
                            <a:srgbClr val="000000"/>
                          </a:solidFill>
                          <a:latin typeface="Calibri" pitchFamily="34" charset="0"/>
                        </a:rPr>
                        <a:t>or take initiative </a:t>
                      </a:r>
                      <a:r>
                        <a:rPr lang="en-GB" altLang="en-GB" sz="2000" b="0" i="0" u="none" kern="1200" dirty="0">
                          <a:solidFill>
                            <a:srgbClr val="000000"/>
                          </a:solidFill>
                          <a:latin typeface="Calibri" pitchFamily="34" charset="0"/>
                          <a:ea typeface="+mn-ea"/>
                          <a:cs typeface="+mn-cs"/>
                        </a:rPr>
                        <a:t>in maths lessons. Very few students, if any, are prepared to take risks.</a:t>
                      </a:r>
                      <a:endParaRPr lang="en-GB" altLang="en-GB" sz="2000" u="none" dirty="0">
                        <a:solidFill>
                          <a:srgbClr val="000000"/>
                        </a:solidFill>
                        <a:latin typeface="Calibri" pitchFamily="34" charset="0"/>
                      </a:endParaRP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7532">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GB" altLang="en-GB" sz="2800" b="1" dirty="0">
                          <a:solidFill>
                            <a:schemeClr val="bg1"/>
                          </a:solidFill>
                          <a:latin typeface="Calibri" pitchFamily="34" charset="0"/>
                        </a:rPr>
                        <a:t>Guided</a:t>
                      </a: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6E1A"/>
                    </a:solidFill>
                  </a:tcPr>
                </a:tc>
                <a:tc>
                  <a:txBody>
                    <a:bodyPr/>
                    <a:lstStyle/>
                    <a:p>
                      <a:r>
                        <a:rPr lang="en-GB" altLang="en-GB" sz="2000" b="1" i="1" kern="1200" dirty="0">
                          <a:solidFill>
                            <a:schemeClr val="tx1"/>
                          </a:solidFill>
                          <a:latin typeface="Calibri" pitchFamily="34" charset="0"/>
                          <a:ea typeface="+mn-ea"/>
                          <a:cs typeface="+mn-cs"/>
                        </a:rPr>
                        <a:t>Either </a:t>
                      </a:r>
                      <a:r>
                        <a:rPr lang="en-GB" altLang="en-GB" sz="2000" b="0" i="0" kern="1200" dirty="0">
                          <a:solidFill>
                            <a:schemeClr val="tx1"/>
                          </a:solidFill>
                          <a:latin typeface="Calibri" pitchFamily="34" charset="0"/>
                          <a:ea typeface="+mn-ea"/>
                          <a:cs typeface="+mn-cs"/>
                        </a:rPr>
                        <a:t>new to inquiry, but contains an identifiable “breakthrough group” whose members generate ideas, offer conjectures and</a:t>
                      </a:r>
                      <a:r>
                        <a:rPr lang="en-GB" altLang="en-GB" sz="2000" b="0" i="0" kern="1200" baseline="0" dirty="0">
                          <a:solidFill>
                            <a:schemeClr val="tx1"/>
                          </a:solidFill>
                          <a:latin typeface="Calibri" pitchFamily="34" charset="0"/>
                          <a:ea typeface="+mn-ea"/>
                          <a:cs typeface="+mn-cs"/>
                        </a:rPr>
                        <a:t> </a:t>
                      </a:r>
                      <a:r>
                        <a:rPr lang="en-GB" altLang="en-GB" sz="2000" b="0" i="0" kern="1200" dirty="0">
                          <a:solidFill>
                            <a:schemeClr val="tx1"/>
                          </a:solidFill>
                          <a:latin typeface="Calibri" pitchFamily="34" charset="0"/>
                          <a:ea typeface="+mn-ea"/>
                          <a:cs typeface="+mn-cs"/>
                        </a:rPr>
                        <a:t>show high levels of curiosity, and have</a:t>
                      </a:r>
                      <a:r>
                        <a:rPr lang="en-GB" altLang="en-GB" sz="2000" b="0" i="0" kern="1200" baseline="0" dirty="0">
                          <a:solidFill>
                            <a:schemeClr val="tx1"/>
                          </a:solidFill>
                          <a:latin typeface="Calibri" pitchFamily="34" charset="0"/>
                          <a:ea typeface="+mn-ea"/>
                          <a:cs typeface="+mn-cs"/>
                        </a:rPr>
                        <a:t> </a:t>
                      </a:r>
                      <a:r>
                        <a:rPr lang="en-GB" altLang="en-GB" sz="2000" b="0" i="0" kern="1200" dirty="0">
                          <a:solidFill>
                            <a:schemeClr val="tx1"/>
                          </a:solidFill>
                          <a:latin typeface="Calibri" pitchFamily="34" charset="0"/>
                          <a:ea typeface="+mn-ea"/>
                          <a:cs typeface="+mn-cs"/>
                        </a:rPr>
                        <a:t>the influence to 'carry' their peers.</a:t>
                      </a:r>
                      <a:br>
                        <a:rPr lang="en-GB" altLang="en-GB" sz="2000" dirty="0">
                          <a:latin typeface="Calibri" pitchFamily="34" charset="0"/>
                        </a:rPr>
                      </a:br>
                      <a:r>
                        <a:rPr lang="en-GB" altLang="en-GB" sz="2000" b="1" i="1" kern="1200" dirty="0">
                          <a:solidFill>
                            <a:schemeClr val="tx1"/>
                          </a:solidFill>
                          <a:latin typeface="Calibri" pitchFamily="34" charset="0"/>
                          <a:ea typeface="+mn-ea"/>
                          <a:cs typeface="+mn-cs"/>
                        </a:rPr>
                        <a:t>Or</a:t>
                      </a:r>
                      <a:r>
                        <a:rPr lang="en-GB" altLang="en-GB" sz="2000" b="1" i="0" kern="1200" dirty="0">
                          <a:solidFill>
                            <a:schemeClr val="tx1"/>
                          </a:solidFill>
                          <a:latin typeface="Calibri" pitchFamily="34" charset="0"/>
                          <a:ea typeface="+mn-ea"/>
                          <a:cs typeface="+mn-cs"/>
                        </a:rPr>
                        <a:t> </a:t>
                      </a:r>
                      <a:r>
                        <a:rPr lang="en-GB" altLang="en-GB" sz="2000" b="0" i="0" kern="1200" dirty="0">
                          <a:solidFill>
                            <a:schemeClr val="tx1"/>
                          </a:solidFill>
                          <a:latin typeface="Calibri" pitchFamily="34" charset="0"/>
                          <a:ea typeface="+mn-ea"/>
                          <a:cs typeface="+mn-cs"/>
                        </a:rPr>
                        <a:t>carried out inquiries before and the students are starting to suggest their own pathways.</a:t>
                      </a:r>
                      <a:endParaRPr lang="en-GB" altLang="en-GB" sz="2000" dirty="0">
                        <a:solidFill>
                          <a:srgbClr val="578200"/>
                        </a:solidFill>
                        <a:latin typeface="Calibri" pitchFamily="34" charset="0"/>
                      </a:endParaRP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58155">
                <a:tc>
                  <a:txBody>
                    <a:bodyPr/>
                    <a:lstStyle/>
                    <a:p>
                      <a:r>
                        <a:rPr lang="en-GB" altLang="en-GB" sz="2800" b="0" dirty="0">
                          <a:solidFill>
                            <a:schemeClr val="bg1"/>
                          </a:solidFill>
                          <a:latin typeface="Calibri" pitchFamily="34" charset="0"/>
                        </a:rPr>
                        <a:t>Open</a:t>
                      </a: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6E1A"/>
                    </a:solidFill>
                  </a:tcPr>
                </a:tc>
                <a:tc>
                  <a:txBody>
                    <a:bodyPr/>
                    <a:lstStyle/>
                    <a:p>
                      <a:r>
                        <a:rPr lang="en-GB" altLang="en-GB" sz="2000" b="0" i="0" kern="1200" dirty="0">
                          <a:solidFill>
                            <a:schemeClr val="tx1"/>
                          </a:solidFill>
                          <a:latin typeface="Calibri" pitchFamily="34" charset="0"/>
                          <a:ea typeface="+mn-ea"/>
                          <a:cs typeface="+mn-cs"/>
                        </a:rPr>
                        <a:t>Experienced in inquiry; can take a prompt and inquire independently in order to create a mathematically-valid outcome</a:t>
                      </a:r>
                      <a:r>
                        <a:rPr lang="en-GB" altLang="en-GB" sz="2000" b="0" i="0" kern="1200" baseline="0" dirty="0">
                          <a:solidFill>
                            <a:schemeClr val="tx1"/>
                          </a:solidFill>
                          <a:latin typeface="Calibri" pitchFamily="34" charset="0"/>
                          <a:ea typeface="+mn-ea"/>
                          <a:cs typeface="+mn-cs"/>
                        </a:rPr>
                        <a:t> (possibly without needing the regulatory cards).</a:t>
                      </a:r>
                      <a:endParaRPr lang="en-GB" altLang="en-GB" sz="2000" dirty="0">
                        <a:solidFill>
                          <a:srgbClr val="578200"/>
                        </a:solidFill>
                        <a:latin typeface="Calibri" pitchFamily="34" charset="0"/>
                      </a:endParaRP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itle 1"/>
          <p:cNvSpPr txBox="1">
            <a:spLocks/>
          </p:cNvSpPr>
          <p:nvPr/>
        </p:nvSpPr>
        <p:spPr>
          <a:xfrm>
            <a:off x="323528" y="333375"/>
            <a:ext cx="8496944" cy="1150938"/>
          </a:xfrm>
          <a:prstGeom prst="rect">
            <a:avLst/>
          </a:prstGeom>
          <a:noFill/>
          <a:ln w="9525">
            <a:solidFill>
              <a:srgbClr val="0000FF"/>
            </a:solidFill>
            <a:miter lim="800000"/>
            <a:headEnd/>
            <a:tailEnd/>
          </a:ln>
          <a:effectLst/>
        </p:spPr>
        <p:txBody>
          <a:bodyPr lIns="0" tIns="0" rIns="0" bIns="0" numCol="1" anchor="ctr"/>
          <a:lstStyle/>
          <a:p>
            <a:pPr algn="ctr">
              <a:spcBef>
                <a:spcPct val="40000"/>
              </a:spcBef>
              <a:defRPr/>
            </a:pPr>
            <a:r>
              <a:rPr lang="en-US" sz="6000" b="0" dirty="0">
                <a:solidFill>
                  <a:srgbClr val="0000FF"/>
                </a:solidFill>
                <a:latin typeface="Calibri" pitchFamily="34" charset="0"/>
              </a:rPr>
              <a:t>Class</a:t>
            </a:r>
            <a:r>
              <a:rPr lang="en-US" sz="6000" dirty="0">
                <a:solidFill>
                  <a:srgbClr val="0000FF"/>
                </a:solidFill>
                <a:latin typeface="Calibri" pitchFamily="34" charset="0"/>
              </a:rPr>
              <a:t> profiles</a:t>
            </a:r>
            <a:endParaRPr lang="en-GB" sz="6000" b="0" kern="0" dirty="0">
              <a:solidFill>
                <a:srgbClr val="0000FF"/>
              </a:solidFill>
              <a:latin typeface="Calibri" pitchFamily="34" charset="0"/>
              <a:ea typeface="+mj-ea"/>
              <a:cs typeface="+mj-cs"/>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86E1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2ADD3-0BCD-4CDF-9215-CF370BAF9CFA}"/>
              </a:ext>
            </a:extLst>
          </p:cNvPr>
          <p:cNvSpPr txBox="1">
            <a:spLocks noChangeArrowheads="1"/>
          </p:cNvSpPr>
          <p:nvPr/>
        </p:nvSpPr>
        <p:spPr>
          <a:xfrm>
            <a:off x="6696075" y="2751813"/>
            <a:ext cx="2447925" cy="4120033"/>
          </a:xfrm>
          <a:prstGeom prst="rect">
            <a:avLst/>
          </a:prstGeom>
          <a:noFill/>
          <a:ln w="9525">
            <a:noFill/>
            <a:miter lim="800000"/>
            <a:headEnd/>
            <a:tailEnd/>
          </a:ln>
        </p:spPr>
        <p:txBody>
          <a:bodyPr numCol="1"/>
          <a:lstStyle/>
          <a:p>
            <a:pPr marL="342900" indent="-342900" algn="ctr">
              <a:spcBef>
                <a:spcPct val="20000"/>
              </a:spcBef>
              <a:defRPr/>
            </a:pPr>
            <a:r>
              <a:rPr lang="en-GB" altLang="en-GB" sz="31500" b="0" kern="0" dirty="0">
                <a:solidFill>
                  <a:schemeClr val="bg1"/>
                </a:solidFill>
                <a:latin typeface="Calibri" pitchFamily="34" charset="0"/>
              </a:rPr>
              <a:t>5</a:t>
            </a:r>
          </a:p>
        </p:txBody>
      </p:sp>
      <p:sp>
        <p:nvSpPr>
          <p:cNvPr id="5" name="Rectangle 2">
            <a:extLst>
              <a:ext uri="{FF2B5EF4-FFF2-40B4-BE49-F238E27FC236}">
                <a16:creationId xmlns:a16="http://schemas.microsoft.com/office/drawing/2014/main" id="{B4C90CE8-BAA6-4F78-BAD7-477943830F12}"/>
              </a:ext>
            </a:extLst>
          </p:cNvPr>
          <p:cNvSpPr txBox="1">
            <a:spLocks noChangeArrowheads="1"/>
          </p:cNvSpPr>
          <p:nvPr/>
        </p:nvSpPr>
        <p:spPr>
          <a:xfrm>
            <a:off x="755576" y="132209"/>
            <a:ext cx="6192688" cy="34563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GB" altLang="en-GB" sz="7200" b="1" kern="0" dirty="0">
                <a:solidFill>
                  <a:schemeClr val="bg1"/>
                </a:solidFill>
                <a:latin typeface="Calibri" pitchFamily="34" charset="0"/>
              </a:rPr>
              <a:t>Differentiation</a:t>
            </a:r>
            <a:r>
              <a:rPr lang="en-GB" altLang="en-GB" sz="7200" b="0" kern="0" dirty="0">
                <a:solidFill>
                  <a:schemeClr val="bg1"/>
                </a:solidFill>
                <a:latin typeface="Calibri" pitchFamily="34" charset="0"/>
              </a:rPr>
              <a:t> through lines of inquiry</a:t>
            </a:r>
            <a:endParaRPr lang="en-GB" altLang="en-GB" sz="7200" b="0" kern="0" dirty="0">
              <a:solidFill>
                <a:schemeClr val="tx1"/>
              </a:solidFill>
            </a:endParaRPr>
          </a:p>
        </p:txBody>
      </p:sp>
    </p:spTree>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9" name="Title 1"/>
          <p:cNvSpPr>
            <a:spLocks noGrp="1"/>
          </p:cNvSpPr>
          <p:nvPr>
            <p:ph type="title"/>
          </p:nvPr>
        </p:nvSpPr>
        <p:spPr>
          <a:xfrm>
            <a:off x="323528" y="274638"/>
            <a:ext cx="8496944" cy="1143000"/>
          </a:xfrm>
          <a:ln>
            <a:solidFill>
              <a:srgbClr val="0000FF"/>
            </a:solidFill>
          </a:ln>
        </p:spPr>
        <p:txBody>
          <a:bodyPr numCol="1"/>
          <a:lstStyle/>
          <a:p>
            <a:r>
              <a:rPr lang="en-GB" altLang="en-GB" sz="5400" dirty="0">
                <a:solidFill>
                  <a:srgbClr val="0000FF"/>
                </a:solidFill>
                <a:latin typeface="Calibri" pitchFamily="34" charset="0"/>
              </a:rPr>
              <a:t>Inquiry Maths </a:t>
            </a:r>
            <a:r>
              <a:rPr lang="en-GB" altLang="en-GB" sz="5400" b="1" dirty="0">
                <a:solidFill>
                  <a:srgbClr val="0000FF"/>
                </a:solidFill>
                <a:latin typeface="Calibri" pitchFamily="34" charset="0"/>
              </a:rPr>
              <a:t>prompt</a:t>
            </a:r>
          </a:p>
        </p:txBody>
      </p:sp>
      <p:sp>
        <p:nvSpPr>
          <p:cNvPr id="6"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5" name="Picture 4">
            <a:extLst>
              <a:ext uri="{FF2B5EF4-FFF2-40B4-BE49-F238E27FC236}">
                <a16:creationId xmlns:a16="http://schemas.microsoft.com/office/drawing/2014/main" id="{76496E4E-3767-4205-BB97-024297D57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64392"/>
            <a:ext cx="8485477" cy="3652839"/>
          </a:xfrm>
          <a:prstGeom prst="rect">
            <a:avLst/>
          </a:prstGeom>
        </p:spPr>
      </p:pic>
    </p:spTree>
    <p:extLst>
      <p:ext uri="{BB962C8B-B14F-4D97-AF65-F5344CB8AC3E}">
        <p14:creationId xmlns:p14="http://schemas.microsoft.com/office/powerpoint/2010/main" val="3600736895"/>
      </p:ext>
    </p:extLst>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Odds and evens</a:t>
            </a:r>
            <a:endParaRPr lang="en-US" sz="2400"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669900"/>
                </a:solidFill>
                <a:latin typeface="Calibri" pitchFamily="34" charset="0"/>
              </a:rPr>
              <a:t>Inquiry Maths</a:t>
            </a:r>
          </a:p>
        </p:txBody>
      </p:sp>
      <p:pic>
        <p:nvPicPr>
          <p:cNvPr id="7" name="Picture 2"/>
          <p:cNvPicPr>
            <a:picLocks noChangeAspect="1" noChangeArrowheads="1"/>
          </p:cNvPicPr>
          <p:nvPr/>
        </p:nvPicPr>
        <p:blipFill rotWithShape="1">
          <a:blip r:embed="rId3" cstate="print"/>
          <a:srcRect l="15218" t="23636" r="53400" b="9843"/>
          <a:stretch/>
        </p:blipFill>
        <p:spPr>
          <a:xfrm>
            <a:off x="323528" y="1579939"/>
            <a:ext cx="3657892" cy="4359638"/>
          </a:xfrm>
          <a:prstGeom prst="rect">
            <a:avLst/>
          </a:prstGeom>
          <a:noFill/>
          <a:ln w="9525">
            <a:noFill/>
            <a:miter lim="800000"/>
            <a:headEnd/>
            <a:tailEnd/>
          </a:ln>
        </p:spPr>
      </p:pic>
      <p:pic>
        <p:nvPicPr>
          <p:cNvPr id="6" name="Picture 5">
            <a:extLst>
              <a:ext uri="{FF2B5EF4-FFF2-40B4-BE49-F238E27FC236}">
                <a16:creationId xmlns:a16="http://schemas.microsoft.com/office/drawing/2014/main" id="{D85C2845-FE9C-4ADF-96BD-DAEA45E9DC65}"/>
              </a:ext>
            </a:extLst>
          </p:cNvPr>
          <p:cNvPicPr>
            <a:picLocks noChangeAspect="1"/>
          </p:cNvPicPr>
          <p:nvPr/>
        </p:nvPicPr>
        <p:blipFill rotWithShape="1">
          <a:blip r:embed="rId4">
            <a:extLst>
              <a:ext uri="{28A0092B-C50C-407E-A947-70E740481C1C}">
                <a14:useLocalDpi xmlns:a14="http://schemas.microsoft.com/office/drawing/2010/main" val="0"/>
              </a:ext>
            </a:extLst>
          </a:blip>
          <a:srcRect t="14991"/>
          <a:stretch/>
        </p:blipFill>
        <p:spPr>
          <a:xfrm>
            <a:off x="3964736" y="2191855"/>
            <a:ext cx="4853585" cy="3073630"/>
          </a:xfrm>
          <a:prstGeom prst="rect">
            <a:avLst/>
          </a:prstGeom>
        </p:spPr>
      </p:pic>
      <p:graphicFrame>
        <p:nvGraphicFramePr>
          <p:cNvPr id="2" name="Table 2">
            <a:extLst>
              <a:ext uri="{FF2B5EF4-FFF2-40B4-BE49-F238E27FC236}">
                <a16:creationId xmlns:a16="http://schemas.microsoft.com/office/drawing/2014/main" id="{4D6AB68A-1C42-43DC-9A24-F9232445C11B}"/>
              </a:ext>
            </a:extLst>
          </p:cNvPr>
          <p:cNvGraphicFramePr>
            <a:graphicFrameLocks noGrp="1"/>
          </p:cNvGraphicFramePr>
          <p:nvPr>
            <p:extLst>
              <p:ext uri="{D42A27DB-BD31-4B8C-83A1-F6EECF244321}">
                <p14:modId xmlns:p14="http://schemas.microsoft.com/office/powerpoint/2010/main" val="3235768783"/>
              </p:ext>
            </p:extLst>
          </p:nvPr>
        </p:nvGraphicFramePr>
        <p:xfrm>
          <a:off x="3964736" y="1592604"/>
          <a:ext cx="4853585" cy="579120"/>
        </p:xfrm>
        <a:graphic>
          <a:graphicData uri="http://schemas.openxmlformats.org/drawingml/2006/table">
            <a:tbl>
              <a:tblPr firstRow="1" bandRow="1">
                <a:tableStyleId>{5C22544A-7EE6-4342-B048-85BDC9FD1C3A}</a:tableStyleId>
              </a:tblPr>
              <a:tblGrid>
                <a:gridCol w="1901258">
                  <a:extLst>
                    <a:ext uri="{9D8B030D-6E8A-4147-A177-3AD203B41FA5}">
                      <a16:colId xmlns:a16="http://schemas.microsoft.com/office/drawing/2014/main" val="34398900"/>
                    </a:ext>
                  </a:extLst>
                </a:gridCol>
                <a:gridCol w="2952327">
                  <a:extLst>
                    <a:ext uri="{9D8B030D-6E8A-4147-A177-3AD203B41FA5}">
                      <a16:colId xmlns:a16="http://schemas.microsoft.com/office/drawing/2014/main" val="3532320573"/>
                    </a:ext>
                  </a:extLst>
                </a:gridCol>
              </a:tblGrid>
              <a:tr h="370840">
                <a:tc>
                  <a:txBody>
                    <a:bodyPr/>
                    <a:lstStyle/>
                    <a:p>
                      <a:pPr algn="ctr"/>
                      <a:r>
                        <a:rPr lang="en-GB" sz="1600" b="0" dirty="0">
                          <a:solidFill>
                            <a:schemeClr val="tx1"/>
                          </a:solidFill>
                          <a:latin typeface="Calibri" panose="020F0502020204030204" pitchFamily="34" charset="0"/>
                        </a:rPr>
                        <a:t>First two expressions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600" b="0" dirty="0">
                          <a:solidFill>
                            <a:schemeClr val="tx1"/>
                          </a:solidFill>
                          <a:latin typeface="Calibri" panose="020F0502020204030204" pitchFamily="34" charset="0"/>
                        </a:rPr>
                        <a:t>Expression for the nth term of the intersecting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1566552"/>
                  </a:ext>
                </a:extLst>
              </a:tr>
            </a:tbl>
          </a:graphicData>
        </a:graphic>
      </p:graphicFrame>
    </p:spTree>
    <p:extLst>
      <p:ext uri="{BB962C8B-B14F-4D97-AF65-F5344CB8AC3E}">
        <p14:creationId xmlns:p14="http://schemas.microsoft.com/office/powerpoint/2010/main" val="3219167570"/>
      </p:ext>
    </p:extLst>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Two numbers</a:t>
            </a:r>
            <a:endParaRPr lang="en-US" sz="2400"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4" name="Picture 2" descr="https://sites.google.com/site/inquirymaths/home/algebra-prompts/linear-sequences/IS%201.png"/>
          <p:cNvPicPr>
            <a:picLocks noChangeAspect="1" noChangeArrowheads="1"/>
          </p:cNvPicPr>
          <p:nvPr/>
        </p:nvPicPr>
        <p:blipFill>
          <a:blip r:embed="rId3" cstate="print"/>
          <a:srcRect l="626" t="1659" r="626" b="1659"/>
          <a:stretch>
            <a:fillRect/>
          </a:stretch>
        </p:blipFill>
        <p:spPr>
          <a:xfrm>
            <a:off x="2706688" y="1621990"/>
            <a:ext cx="6080422" cy="2242564"/>
          </a:xfrm>
          <a:prstGeom prst="rect">
            <a:avLst/>
          </a:prstGeom>
          <a:noFill/>
          <a:ln w="9525">
            <a:solidFill>
              <a:schemeClr val="bg1">
                <a:lumMod val="75000"/>
              </a:schemeClr>
            </a:solidFill>
            <a:miter lim="800000"/>
            <a:headEnd/>
            <a:tailEnd/>
          </a:ln>
        </p:spPr>
      </p:pic>
      <p:pic>
        <p:nvPicPr>
          <p:cNvPr id="6" name="Picture 9"/>
          <p:cNvPicPr>
            <a:picLocks noChangeAspect="1" noChangeArrowheads="1"/>
          </p:cNvPicPr>
          <p:nvPr/>
        </p:nvPicPr>
        <p:blipFill>
          <a:blip r:embed="rId4" cstate="print"/>
          <a:srcRect l="30533" t="69511" r="39394" b="11789"/>
          <a:stretch>
            <a:fillRect/>
          </a:stretch>
        </p:blipFill>
        <p:spPr>
          <a:xfrm>
            <a:off x="2706688" y="4045848"/>
            <a:ext cx="6080422" cy="2002289"/>
          </a:xfrm>
          <a:prstGeom prst="rect">
            <a:avLst/>
          </a:prstGeom>
          <a:noFill/>
          <a:ln w="9525">
            <a:solidFill>
              <a:schemeClr val="bg1">
                <a:lumMod val="75000"/>
              </a:schemeClr>
            </a:solidFill>
            <a:miter lim="800000"/>
            <a:headEnd/>
            <a:tailEnd/>
          </a:ln>
        </p:spPr>
      </p:pic>
      <p:sp>
        <p:nvSpPr>
          <p:cNvPr id="2" name="TextBox 1">
            <a:extLst>
              <a:ext uri="{FF2B5EF4-FFF2-40B4-BE49-F238E27FC236}">
                <a16:creationId xmlns:a16="http://schemas.microsoft.com/office/drawing/2014/main" id="{5E4A6018-86B3-44DC-BAA7-0607AF54F3CC}"/>
              </a:ext>
            </a:extLst>
          </p:cNvPr>
          <p:cNvSpPr txBox="1"/>
          <p:nvPr/>
        </p:nvSpPr>
        <p:spPr>
          <a:xfrm>
            <a:off x="330424" y="1581437"/>
            <a:ext cx="2376264" cy="1569660"/>
          </a:xfrm>
          <a:prstGeom prst="rect">
            <a:avLst/>
          </a:prstGeom>
          <a:noFill/>
        </p:spPr>
        <p:txBody>
          <a:bodyPr wrap="square" rtlCol="0">
            <a:spAutoFit/>
          </a:bodyPr>
          <a:lstStyle/>
          <a:p>
            <a:r>
              <a:rPr lang="en-GB" sz="3200" b="0" dirty="0">
                <a:latin typeface="Calibri" panose="020F0502020204030204" pitchFamily="34" charset="0"/>
              </a:rPr>
              <a:t>Esme and Olivia</a:t>
            </a:r>
          </a:p>
          <a:p>
            <a:r>
              <a:rPr lang="en-GB" sz="3200" b="0" dirty="0">
                <a:latin typeface="Calibri" panose="020F0502020204030204" pitchFamily="34" charset="0"/>
              </a:rPr>
              <a:t>(Year 9)</a:t>
            </a:r>
          </a:p>
        </p:txBody>
      </p:sp>
    </p:spTree>
    <p:extLst>
      <p:ext uri="{BB962C8B-B14F-4D97-AF65-F5344CB8AC3E}">
        <p14:creationId xmlns:p14="http://schemas.microsoft.com/office/powerpoint/2010/main" val="4253707542"/>
      </p:ext>
    </p:extLst>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Other sequences</a:t>
            </a: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4" name="Picture 5" descr="8x1 (1).png"/>
          <p:cNvPicPr>
            <a:picLocks noChangeAspect="1"/>
          </p:cNvPicPr>
          <p:nvPr/>
        </p:nvPicPr>
        <p:blipFill>
          <a:blip r:embed="rId3" cstate="print"/>
          <a:srcRect/>
          <a:stretch>
            <a:fillRect/>
          </a:stretch>
        </p:blipFill>
        <p:spPr>
          <a:xfrm>
            <a:off x="323528" y="2060847"/>
            <a:ext cx="4104455" cy="2820203"/>
          </a:xfrm>
          <a:prstGeom prst="rect">
            <a:avLst/>
          </a:prstGeom>
          <a:noFill/>
          <a:ln w="9525">
            <a:solidFill>
              <a:schemeClr val="bg1">
                <a:lumMod val="75000"/>
              </a:schemeClr>
            </a:solidFill>
            <a:miter lim="800000"/>
            <a:headEnd/>
            <a:tailEnd/>
          </a:ln>
        </p:spPr>
      </p:pic>
      <p:pic>
        <p:nvPicPr>
          <p:cNvPr id="6" name="Picture 6" descr="8x1 (2).png"/>
          <p:cNvPicPr>
            <a:picLocks noChangeAspect="1"/>
          </p:cNvPicPr>
          <p:nvPr/>
        </p:nvPicPr>
        <p:blipFill>
          <a:blip r:embed="rId4" cstate="print"/>
          <a:srcRect/>
          <a:stretch>
            <a:fillRect/>
          </a:stretch>
        </p:blipFill>
        <p:spPr>
          <a:xfrm>
            <a:off x="4527179" y="2060848"/>
            <a:ext cx="4286451" cy="2808312"/>
          </a:xfrm>
          <a:prstGeom prst="rect">
            <a:avLst/>
          </a:prstGeom>
          <a:noFill/>
          <a:ln w="9525">
            <a:solidFill>
              <a:schemeClr val="bg1">
                <a:lumMod val="75000"/>
              </a:schemeClr>
            </a:solidFill>
            <a:miter lim="800000"/>
            <a:headEnd/>
            <a:tailEnd/>
          </a:ln>
        </p:spPr>
      </p:pic>
    </p:spTree>
    <p:extLst>
      <p:ext uri="{BB962C8B-B14F-4D97-AF65-F5344CB8AC3E}">
        <p14:creationId xmlns:p14="http://schemas.microsoft.com/office/powerpoint/2010/main" val="3639344039"/>
      </p:ext>
    </p:extLst>
  </p:cSld>
  <p:clrMapOvr>
    <a:masterClrMapping/>
  </p:clrMapOvr>
  <p:transition>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Test conjectures</a:t>
            </a:r>
            <a:endParaRPr lang="en-US" sz="2400"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7" name="Picture 6">
            <a:extLst>
              <a:ext uri="{FF2B5EF4-FFF2-40B4-BE49-F238E27FC236}">
                <a16:creationId xmlns:a16="http://schemas.microsoft.com/office/drawing/2014/main" id="{B0571823-2452-452E-ABD0-8FA96C7294E3}"/>
              </a:ext>
            </a:extLst>
          </p:cNvPr>
          <p:cNvPicPr>
            <a:picLocks noChangeAspect="1"/>
          </p:cNvPicPr>
          <p:nvPr/>
        </p:nvPicPr>
        <p:blipFill rotWithShape="1">
          <a:blip r:embed="rId3">
            <a:extLst>
              <a:ext uri="{28A0092B-C50C-407E-A947-70E740481C1C}">
                <a14:useLocalDpi xmlns:a14="http://schemas.microsoft.com/office/drawing/2010/main" val="0"/>
              </a:ext>
            </a:extLst>
          </a:blip>
          <a:srcRect l="36"/>
          <a:stretch/>
        </p:blipFill>
        <p:spPr>
          <a:xfrm>
            <a:off x="2267744" y="1618385"/>
            <a:ext cx="6552728" cy="2030069"/>
          </a:xfrm>
          <a:prstGeom prst="rect">
            <a:avLst/>
          </a:prstGeom>
        </p:spPr>
      </p:pic>
      <p:pic>
        <p:nvPicPr>
          <p:cNvPr id="9" name="Picture 8">
            <a:extLst>
              <a:ext uri="{FF2B5EF4-FFF2-40B4-BE49-F238E27FC236}">
                <a16:creationId xmlns:a16="http://schemas.microsoft.com/office/drawing/2014/main" id="{5D62970B-39B5-4638-BAEC-DCE7D1F6EB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3857531"/>
            <a:ext cx="6552728" cy="2019200"/>
          </a:xfrm>
          <a:prstGeom prst="rect">
            <a:avLst/>
          </a:prstGeom>
        </p:spPr>
      </p:pic>
      <p:sp>
        <p:nvSpPr>
          <p:cNvPr id="11" name="TextBox 10">
            <a:extLst>
              <a:ext uri="{FF2B5EF4-FFF2-40B4-BE49-F238E27FC236}">
                <a16:creationId xmlns:a16="http://schemas.microsoft.com/office/drawing/2014/main" id="{82308B2B-6D26-476D-8159-10791937B4E3}"/>
              </a:ext>
            </a:extLst>
          </p:cNvPr>
          <p:cNvSpPr txBox="1"/>
          <p:nvPr/>
        </p:nvSpPr>
        <p:spPr>
          <a:xfrm>
            <a:off x="330424" y="1581437"/>
            <a:ext cx="2376264" cy="1569660"/>
          </a:xfrm>
          <a:prstGeom prst="rect">
            <a:avLst/>
          </a:prstGeom>
          <a:noFill/>
        </p:spPr>
        <p:txBody>
          <a:bodyPr wrap="square" rtlCol="0">
            <a:spAutoFit/>
          </a:bodyPr>
          <a:lstStyle/>
          <a:p>
            <a:r>
              <a:rPr lang="en-GB" sz="3200" b="0" dirty="0">
                <a:latin typeface="Calibri" panose="020F0502020204030204" pitchFamily="34" charset="0"/>
              </a:rPr>
              <a:t>Elijah and Tabassum</a:t>
            </a:r>
          </a:p>
          <a:p>
            <a:r>
              <a:rPr lang="en-GB" sz="3200" b="0" dirty="0">
                <a:latin typeface="Calibri" panose="020F0502020204030204" pitchFamily="34" charset="0"/>
              </a:rPr>
              <a:t>(Year 7)</a:t>
            </a:r>
          </a:p>
        </p:txBody>
      </p:sp>
    </p:spTree>
    <p:extLst>
      <p:ext uri="{BB962C8B-B14F-4D97-AF65-F5344CB8AC3E}">
        <p14:creationId xmlns:p14="http://schemas.microsoft.com/office/powerpoint/2010/main" val="370010645"/>
      </p:ext>
    </p:extLst>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4900" dirty="0">
                <a:solidFill>
                  <a:srgbClr val="0000FF"/>
                </a:solidFill>
                <a:latin typeface="Calibri" pitchFamily="34" charset="0"/>
              </a:rPr>
              <a:t>Number of terms</a:t>
            </a: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3" name="Picture 2">
            <a:extLst>
              <a:ext uri="{FF2B5EF4-FFF2-40B4-BE49-F238E27FC236}">
                <a16:creationId xmlns:a16="http://schemas.microsoft.com/office/drawing/2014/main" id="{CEED4E3B-DAB6-4E76-80C8-8AB715A32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10" y="1805380"/>
            <a:ext cx="8441580" cy="3247240"/>
          </a:xfrm>
          <a:prstGeom prst="rect">
            <a:avLst/>
          </a:prstGeom>
        </p:spPr>
      </p:pic>
    </p:spTree>
    <p:extLst>
      <p:ext uri="{BB962C8B-B14F-4D97-AF65-F5344CB8AC3E}">
        <p14:creationId xmlns:p14="http://schemas.microsoft.com/office/powerpoint/2010/main" val="2614919300"/>
      </p:ext>
    </p:extLst>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Diagrams</a:t>
            </a:r>
            <a:endParaRPr lang="en-US" sz="2400"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4" name="Picture 4" descr="visual image.jpg"/>
          <p:cNvPicPr>
            <a:picLocks noChangeAspect="1"/>
          </p:cNvPicPr>
          <p:nvPr/>
        </p:nvPicPr>
        <p:blipFill>
          <a:blip r:embed="rId3" cstate="print"/>
          <a:srcRect/>
          <a:stretch>
            <a:fillRect/>
          </a:stretch>
        </p:blipFill>
        <p:spPr>
          <a:xfrm>
            <a:off x="323528" y="1988840"/>
            <a:ext cx="8460556" cy="3384824"/>
          </a:xfrm>
          <a:prstGeom prst="rect">
            <a:avLst/>
          </a:prstGeom>
          <a:noFill/>
          <a:ln w="9525">
            <a:noFill/>
            <a:miter lim="800000"/>
            <a:headEnd/>
            <a:tailEnd/>
          </a:ln>
        </p:spPr>
      </p:pic>
    </p:spTree>
    <p:extLst>
      <p:ext uri="{BB962C8B-B14F-4D97-AF65-F5344CB8AC3E}">
        <p14:creationId xmlns:p14="http://schemas.microsoft.com/office/powerpoint/2010/main" val="3472844984"/>
      </p:ext>
    </p:extLst>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Proof</a:t>
            </a:r>
            <a:endParaRPr lang="en-US" sz="2400"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4" name="Picture 4" descr="proof.jpg"/>
          <p:cNvPicPr>
            <a:picLocks noChangeAspect="1"/>
          </p:cNvPicPr>
          <p:nvPr/>
        </p:nvPicPr>
        <p:blipFill>
          <a:blip r:embed="rId3" cstate="print"/>
          <a:srcRect l="803" t="1122" r="3210" b="38132"/>
          <a:stretch>
            <a:fillRect/>
          </a:stretch>
        </p:blipFill>
        <p:spPr>
          <a:xfrm>
            <a:off x="395536" y="1628800"/>
            <a:ext cx="8352928" cy="3782554"/>
          </a:xfrm>
          <a:prstGeom prst="rect">
            <a:avLst/>
          </a:prstGeom>
          <a:noFill/>
          <a:ln w="9525">
            <a:solidFill>
              <a:schemeClr val="bg1">
                <a:lumMod val="75000"/>
              </a:schemeClr>
            </a:solidFill>
            <a:miter lim="800000"/>
            <a:headEnd/>
            <a:tailEnd/>
          </a:ln>
        </p:spPr>
      </p:pic>
    </p:spTree>
    <p:extLst>
      <p:ext uri="{BB962C8B-B14F-4D97-AF65-F5344CB8AC3E}">
        <p14:creationId xmlns:p14="http://schemas.microsoft.com/office/powerpoint/2010/main" val="1553370941"/>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2ACDF4-03E3-48EB-AEEB-FA6E0C35BD43}"/>
              </a:ext>
            </a:extLst>
          </p:cNvPr>
          <p:cNvSpPr>
            <a:spLocks noGrp="1"/>
          </p:cNvSpPr>
          <p:nvPr>
            <p:ph type="title"/>
          </p:nvPr>
        </p:nvSpPr>
        <p:spPr>
          <a:xfrm>
            <a:off x="323528" y="274638"/>
            <a:ext cx="8496944" cy="1143000"/>
          </a:xfrm>
          <a:ln>
            <a:solidFill>
              <a:srgbClr val="0000FF"/>
            </a:solidFill>
          </a:ln>
        </p:spPr>
        <p:txBody>
          <a:bodyPr numCol="1"/>
          <a:lstStyle/>
          <a:p>
            <a:r>
              <a:rPr lang="en-GB" altLang="en-GB" b="1" dirty="0">
                <a:solidFill>
                  <a:srgbClr val="0000FF"/>
                </a:solidFill>
                <a:latin typeface="Calibri" pitchFamily="34" charset="0"/>
              </a:rPr>
              <a:t>Inequalities</a:t>
            </a:r>
            <a:r>
              <a:rPr lang="en-GB" altLang="en-GB" dirty="0">
                <a:solidFill>
                  <a:srgbClr val="0000FF"/>
                </a:solidFill>
                <a:latin typeface="Calibri" pitchFamily="34" charset="0"/>
              </a:rPr>
              <a:t> in the maths classroom</a:t>
            </a:r>
            <a:endParaRPr lang="en-GB" altLang="en-GB" b="1" dirty="0">
              <a:solidFill>
                <a:srgbClr val="0000FF"/>
              </a:solidFill>
              <a:latin typeface="Calibri" pitchFamily="34" charset="0"/>
            </a:endParaRPr>
          </a:p>
        </p:txBody>
      </p:sp>
      <p:sp>
        <p:nvSpPr>
          <p:cNvPr id="5" name="Rectangle 4">
            <a:extLst>
              <a:ext uri="{FF2B5EF4-FFF2-40B4-BE49-F238E27FC236}">
                <a16:creationId xmlns:a16="http://schemas.microsoft.com/office/drawing/2014/main" id="{7E83D55F-3B2B-4B3A-A944-493E677539E4}"/>
              </a:ext>
            </a:extLst>
          </p:cNvPr>
          <p:cNvSpPr/>
          <p:nvPr/>
        </p:nvSpPr>
        <p:spPr>
          <a:xfrm>
            <a:off x="323528" y="2422627"/>
            <a:ext cx="8496944" cy="4137736"/>
          </a:xfrm>
          <a:prstGeom prst="rect">
            <a:avLst/>
          </a:prstGeom>
        </p:spPr>
        <p:txBody>
          <a:bodyPr wrap="square">
            <a:spAutoFit/>
          </a:bodyPr>
          <a:lstStyle/>
          <a:p>
            <a:pPr>
              <a:lnSpc>
                <a:spcPct val="115000"/>
              </a:lnSpc>
              <a:spcAft>
                <a:spcPts val="0"/>
              </a:spcAft>
            </a:pPr>
            <a:r>
              <a:rPr lang="en-GB" sz="2400" dirty="0">
                <a:solidFill>
                  <a:srgbClr val="202124"/>
                </a:solidFill>
                <a:highlight>
                  <a:srgbClr val="FFFFFF"/>
                </a:highlight>
                <a:latin typeface="Calibri" panose="020F0502020204030204" pitchFamily="34" charset="0"/>
                <a:ea typeface="Lato"/>
                <a:cs typeface="Lato"/>
              </a:rPr>
              <a:t>Socio-economic status </a:t>
            </a:r>
          </a:p>
          <a:p>
            <a:pPr marL="342900" indent="-342900">
              <a:lnSpc>
                <a:spcPct val="115000"/>
              </a:lnSpc>
              <a:spcAft>
                <a:spcPts val="0"/>
              </a:spcAft>
              <a:buFont typeface="Arial" panose="020B0604020202020204" pitchFamily="34" charset="0"/>
              <a:buChar char="•"/>
            </a:pPr>
            <a:r>
              <a:rPr lang="en-GB" sz="2400" b="0" dirty="0">
                <a:solidFill>
                  <a:srgbClr val="202124"/>
                </a:solidFill>
                <a:highlight>
                  <a:srgbClr val="FFFFFF"/>
                </a:highlight>
                <a:latin typeface="Calibri" panose="020F0502020204030204" pitchFamily="34" charset="0"/>
                <a:ea typeface="Lato"/>
                <a:cs typeface="Lato"/>
              </a:rPr>
              <a:t>Strongest indicator of achievement in mathematics. Students in years 5 and 9 in England who were eligible for FSM6 achieved scores significantly below the average of their peers and the gap widens as students get older. </a:t>
            </a:r>
          </a:p>
          <a:p>
            <a:pPr>
              <a:lnSpc>
                <a:spcPct val="115000"/>
              </a:lnSpc>
              <a:spcAft>
                <a:spcPts val="0"/>
              </a:spcAft>
            </a:pPr>
            <a:r>
              <a:rPr lang="en-GB" sz="1100" dirty="0">
                <a:solidFill>
                  <a:srgbClr val="202124"/>
                </a:solidFill>
                <a:highlight>
                  <a:srgbClr val="FFFFFF"/>
                </a:highlight>
                <a:latin typeface="Calibri" panose="020F0502020204030204" pitchFamily="34" charset="0"/>
                <a:ea typeface="Lato"/>
                <a:cs typeface="Lato"/>
              </a:rPr>
              <a:t>  </a:t>
            </a:r>
          </a:p>
          <a:p>
            <a:pPr>
              <a:lnSpc>
                <a:spcPct val="115000"/>
              </a:lnSpc>
              <a:spcAft>
                <a:spcPts val="0"/>
              </a:spcAft>
            </a:pPr>
            <a:r>
              <a:rPr lang="en-GB" sz="2400" dirty="0">
                <a:solidFill>
                  <a:srgbClr val="202124"/>
                </a:solidFill>
                <a:highlight>
                  <a:srgbClr val="FFFFFF"/>
                </a:highlight>
                <a:latin typeface="Calibri" panose="020F0502020204030204" pitchFamily="34" charset="0"/>
                <a:ea typeface="Lato"/>
                <a:cs typeface="Lato"/>
              </a:rPr>
              <a:t>Ethnicity</a:t>
            </a:r>
            <a:r>
              <a:rPr lang="en-GB" sz="2400" b="0" dirty="0">
                <a:solidFill>
                  <a:srgbClr val="202124"/>
                </a:solidFill>
                <a:highlight>
                  <a:srgbClr val="FFFFFF"/>
                </a:highlight>
                <a:latin typeface="Calibri" panose="020F0502020204030204" pitchFamily="34" charset="0"/>
                <a:ea typeface="Lato"/>
                <a:cs typeface="Lato"/>
              </a:rPr>
              <a:t> </a:t>
            </a:r>
          </a:p>
          <a:p>
            <a:pPr marL="342900" indent="-342900">
              <a:lnSpc>
                <a:spcPct val="115000"/>
              </a:lnSpc>
              <a:spcAft>
                <a:spcPts val="0"/>
              </a:spcAft>
              <a:buFont typeface="Arial" panose="020B0604020202020204" pitchFamily="34" charset="0"/>
              <a:buChar char="•"/>
            </a:pPr>
            <a:r>
              <a:rPr lang="en-GB" sz="2400" b="0" dirty="0">
                <a:solidFill>
                  <a:srgbClr val="202124"/>
                </a:solidFill>
                <a:latin typeface="Calibri" panose="020F0502020204030204" pitchFamily="34" charset="0"/>
                <a:ea typeface="Lato"/>
                <a:cs typeface="Lato"/>
              </a:rPr>
              <a:t>Black students are the lowest achieving group in both years 5 and 9. </a:t>
            </a:r>
            <a:r>
              <a:rPr lang="en-GB" sz="2400" b="0" dirty="0">
                <a:solidFill>
                  <a:srgbClr val="202124"/>
                </a:solidFill>
                <a:highlight>
                  <a:srgbClr val="FFFFFF"/>
                </a:highlight>
                <a:latin typeface="Calibri" panose="020F0502020204030204" pitchFamily="34" charset="0"/>
                <a:ea typeface="Lato"/>
                <a:cs typeface="Lato"/>
              </a:rPr>
              <a:t>The results reproduce the pattern of inequitable achievement from previous rounds of the survey. </a:t>
            </a:r>
            <a:endParaRPr lang="en-GB" sz="2400" dirty="0">
              <a:highlight>
                <a:srgbClr val="FFFFFF"/>
              </a:highlight>
              <a:latin typeface="Calibri" panose="020F0502020204030204" pitchFamily="34" charset="0"/>
              <a:ea typeface="Lato"/>
              <a:cs typeface="Lato"/>
            </a:endParaRPr>
          </a:p>
        </p:txBody>
      </p:sp>
      <p:sp>
        <p:nvSpPr>
          <p:cNvPr id="6" name="Rectangle 5">
            <a:extLst>
              <a:ext uri="{FF2B5EF4-FFF2-40B4-BE49-F238E27FC236}">
                <a16:creationId xmlns:a16="http://schemas.microsoft.com/office/drawing/2014/main" id="{CC0D00D1-E37D-4575-BCBF-C2259D99264F}"/>
              </a:ext>
            </a:extLst>
          </p:cNvPr>
          <p:cNvSpPr/>
          <p:nvPr/>
        </p:nvSpPr>
        <p:spPr>
          <a:xfrm>
            <a:off x="345377" y="1596967"/>
            <a:ext cx="5727658" cy="646331"/>
          </a:xfrm>
          <a:prstGeom prst="rect">
            <a:avLst/>
          </a:prstGeom>
        </p:spPr>
        <p:txBody>
          <a:bodyPr wrap="none">
            <a:spAutoFit/>
          </a:bodyPr>
          <a:lstStyle/>
          <a:p>
            <a:r>
              <a:rPr lang="en-GB" sz="3600" b="0" dirty="0">
                <a:solidFill>
                  <a:srgbClr val="202124"/>
                </a:solidFill>
                <a:highlight>
                  <a:srgbClr val="FFFFFF"/>
                </a:highlight>
                <a:latin typeface="Calibri" panose="020F0502020204030204" pitchFamily="34" charset="0"/>
                <a:ea typeface="Lato"/>
                <a:cs typeface="Lato"/>
              </a:rPr>
              <a:t>PISA (2018) and TIMSS (2019)</a:t>
            </a:r>
            <a:endParaRPr lang="en-GB" sz="3600" b="0" dirty="0"/>
          </a:p>
        </p:txBody>
      </p:sp>
    </p:spTree>
    <p:extLst>
      <p:ext uri="{BB962C8B-B14F-4D97-AF65-F5344CB8AC3E}">
        <p14:creationId xmlns:p14="http://schemas.microsoft.com/office/powerpoint/2010/main" val="935214944"/>
      </p:ext>
    </p:extLst>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numCol="1"/>
          <a:lstStyle/>
          <a:p>
            <a:r>
              <a:rPr lang="en-US" sz="5000" b="1" dirty="0">
                <a:solidFill>
                  <a:srgbClr val="0000FF"/>
                </a:solidFill>
                <a:latin typeface="Calibri" pitchFamily="34" charset="0"/>
              </a:rPr>
              <a:t>Line of inquiry </a:t>
            </a:r>
            <a:r>
              <a:rPr lang="en-US" sz="5000" dirty="0">
                <a:solidFill>
                  <a:srgbClr val="0000FF"/>
                </a:solidFill>
                <a:latin typeface="Calibri" pitchFamily="34" charset="0"/>
              </a:rPr>
              <a:t>Further inquiry</a:t>
            </a: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pic>
        <p:nvPicPr>
          <p:cNvPr id="4" name="Picture 5"/>
          <p:cNvPicPr>
            <a:picLocks noChangeAspect="1" noChangeArrowheads="1"/>
          </p:cNvPicPr>
          <p:nvPr/>
        </p:nvPicPr>
        <p:blipFill>
          <a:blip r:embed="rId3" cstate="print"/>
          <a:srcRect l="17432" t="16240" r="51187" b="14272"/>
          <a:stretch>
            <a:fillRect/>
          </a:stretch>
        </p:blipFill>
        <p:spPr>
          <a:xfrm>
            <a:off x="4283968" y="1556792"/>
            <a:ext cx="3703056" cy="4608413"/>
          </a:xfrm>
          <a:prstGeom prst="rect">
            <a:avLst/>
          </a:prstGeom>
          <a:noFill/>
          <a:ln w="9525">
            <a:noFill/>
            <a:miter lim="800000"/>
            <a:headEnd/>
            <a:tailEnd/>
          </a:ln>
        </p:spPr>
      </p:pic>
      <p:sp>
        <p:nvSpPr>
          <p:cNvPr id="6" name="Rectangle 5"/>
          <p:cNvSpPr/>
          <p:nvPr/>
        </p:nvSpPr>
        <p:spPr>
          <a:xfrm>
            <a:off x="1043608" y="1556792"/>
            <a:ext cx="4953000" cy="1754188"/>
          </a:xfrm>
          <a:prstGeom prst="rect">
            <a:avLst/>
          </a:prstGeom>
        </p:spPr>
        <p:txBody>
          <a:bodyPr numCol="1">
            <a:spAutoFit/>
          </a:bodyPr>
          <a:lstStyle/>
          <a:p>
            <a:pPr>
              <a:spcBef>
                <a:spcPts val="0"/>
              </a:spcBef>
              <a:defRPr/>
            </a:pPr>
            <a:r>
              <a:rPr lang="en-GB" sz="3600" dirty="0">
                <a:solidFill>
                  <a:srgbClr val="586E1A"/>
                </a:solidFill>
                <a:latin typeface="Calibri" pitchFamily="34" charset="0"/>
                <a:cs typeface="Arial" charset="0"/>
              </a:rPr>
              <a:t>Chinese</a:t>
            </a:r>
          </a:p>
          <a:p>
            <a:pPr>
              <a:spcBef>
                <a:spcPts val="0"/>
              </a:spcBef>
              <a:defRPr/>
            </a:pPr>
            <a:r>
              <a:rPr lang="en-GB" sz="3600" dirty="0">
                <a:solidFill>
                  <a:srgbClr val="586E1A"/>
                </a:solidFill>
                <a:latin typeface="Calibri" pitchFamily="34" charset="0"/>
                <a:cs typeface="Arial" charset="0"/>
              </a:rPr>
              <a:t>Remainder </a:t>
            </a:r>
          </a:p>
          <a:p>
            <a:pPr>
              <a:spcBef>
                <a:spcPts val="0"/>
              </a:spcBef>
              <a:defRPr/>
            </a:pPr>
            <a:r>
              <a:rPr lang="en-GB" sz="3600" dirty="0">
                <a:solidFill>
                  <a:srgbClr val="586E1A"/>
                </a:solidFill>
                <a:latin typeface="Calibri" pitchFamily="34" charset="0"/>
                <a:cs typeface="Arial" charset="0"/>
              </a:rPr>
              <a:t>Theorem</a:t>
            </a:r>
          </a:p>
        </p:txBody>
      </p:sp>
    </p:spTree>
    <p:extLst>
      <p:ext uri="{BB962C8B-B14F-4D97-AF65-F5344CB8AC3E}">
        <p14:creationId xmlns:p14="http://schemas.microsoft.com/office/powerpoint/2010/main" val="3551434629"/>
      </p:ext>
    </p:extLst>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86E1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0"/>
            <a:ext cx="9144000" cy="3429000"/>
          </a:xfrm>
        </p:spPr>
        <p:txBody>
          <a:bodyPr numCol="1"/>
          <a:lstStyle/>
          <a:p>
            <a:pPr algn="l" eaLnBrk="1" hangingPunct="1"/>
            <a:r>
              <a:rPr lang="en-GB" altLang="en-GB" sz="6600" dirty="0">
                <a:solidFill>
                  <a:schemeClr val="bg1"/>
                </a:solidFill>
                <a:latin typeface="Calibri" pitchFamily="34" charset="0"/>
              </a:rPr>
              <a:t>The </a:t>
            </a:r>
            <a:r>
              <a:rPr lang="en-GB" altLang="en-GB" sz="6600" b="1" dirty="0">
                <a:solidFill>
                  <a:schemeClr val="bg1"/>
                </a:solidFill>
                <a:latin typeface="Calibri" pitchFamily="34" charset="0"/>
              </a:rPr>
              <a:t>teacher’s role </a:t>
            </a:r>
            <a:r>
              <a:rPr lang="en-GB" altLang="en-GB" sz="6600" dirty="0">
                <a:solidFill>
                  <a:schemeClr val="bg1"/>
                </a:solidFill>
                <a:latin typeface="Calibri" pitchFamily="34" charset="0"/>
              </a:rPr>
              <a:t>in building an inclusive community of inquiry</a:t>
            </a:r>
            <a:endParaRPr lang="en-GB" altLang="en-GB" sz="6600" dirty="0">
              <a:solidFill>
                <a:schemeClr val="tx1"/>
              </a:solidFill>
            </a:endParaRPr>
          </a:p>
        </p:txBody>
      </p:sp>
      <p:sp>
        <p:nvSpPr>
          <p:cNvPr id="8" name="Rectangle 3"/>
          <p:cNvSpPr txBox="1">
            <a:spLocks noChangeArrowheads="1"/>
          </p:cNvSpPr>
          <p:nvPr/>
        </p:nvSpPr>
        <p:spPr>
          <a:xfrm>
            <a:off x="6804248" y="2737967"/>
            <a:ext cx="2447925" cy="4120033"/>
          </a:xfrm>
          <a:prstGeom prst="rect">
            <a:avLst/>
          </a:prstGeom>
          <a:noFill/>
          <a:ln w="9525">
            <a:noFill/>
            <a:miter lim="800000"/>
            <a:headEnd/>
            <a:tailEnd/>
          </a:ln>
        </p:spPr>
        <p:txBody>
          <a:bodyPr numCol="1"/>
          <a:lstStyle/>
          <a:p>
            <a:pPr marL="342900" indent="-342900" algn="ctr">
              <a:spcBef>
                <a:spcPct val="20000"/>
              </a:spcBef>
              <a:defRPr/>
            </a:pPr>
            <a:r>
              <a:rPr lang="en-GB" altLang="en-GB" sz="31500" b="0" kern="0" dirty="0">
                <a:solidFill>
                  <a:schemeClr val="bg1"/>
                </a:solidFill>
                <a:latin typeface="Calibri" pitchFamily="34" charset="0"/>
              </a:rPr>
              <a:t>6</a:t>
            </a:r>
          </a:p>
        </p:txBody>
      </p:sp>
    </p:spTree>
    <p:extLst>
      <p:ext uri="{BB962C8B-B14F-4D97-AF65-F5344CB8AC3E}">
        <p14:creationId xmlns:p14="http://schemas.microsoft.com/office/powerpoint/2010/main" val="2948775032"/>
      </p:ext>
    </p:extLst>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ln>
            <a:solidFill>
              <a:srgbClr val="0000FF"/>
            </a:solidFill>
          </a:ln>
        </p:spPr>
        <p:txBody>
          <a:bodyPr numCol="1">
            <a:normAutofit/>
          </a:bodyPr>
          <a:lstStyle/>
          <a:p>
            <a:r>
              <a:rPr lang="en-US" sz="5000" dirty="0">
                <a:solidFill>
                  <a:srgbClr val="0000FF"/>
                </a:solidFill>
                <a:latin typeface="Calibri" pitchFamily="34" charset="0"/>
              </a:rPr>
              <a:t>Becoming an </a:t>
            </a:r>
            <a:r>
              <a:rPr lang="en-US" sz="5000" b="1" dirty="0">
                <a:solidFill>
                  <a:srgbClr val="0000FF"/>
                </a:solidFill>
                <a:latin typeface="Calibri" pitchFamily="34" charset="0"/>
              </a:rPr>
              <a:t>inquiry teacher</a:t>
            </a:r>
          </a:p>
        </p:txBody>
      </p:sp>
      <p:pic>
        <p:nvPicPr>
          <p:cNvPr id="3" name="Content Placeholder 2">
            <a:extLst>
              <a:ext uri="{FF2B5EF4-FFF2-40B4-BE49-F238E27FC236}">
                <a16:creationId xmlns:a16="http://schemas.microsoft.com/office/drawing/2014/main" id="{8DE18109-277F-06F4-6F8B-EAEBB4D337E4}"/>
              </a:ext>
            </a:extLst>
          </p:cNvPr>
          <p:cNvPicPr>
            <a:picLocks noGrp="1" noChangeAspect="1"/>
          </p:cNvPicPr>
          <p:nvPr>
            <p:ph idx="1"/>
          </p:nvPr>
        </p:nvPicPr>
        <p:blipFill rotWithShape="1">
          <a:blip r:embed="rId3"/>
          <a:srcRect t="2739"/>
          <a:stretch/>
        </p:blipFill>
        <p:spPr>
          <a:xfrm>
            <a:off x="1383847" y="1502348"/>
            <a:ext cx="6376306" cy="5281640"/>
          </a:xfrm>
        </p:spPr>
      </p:pic>
    </p:spTree>
    <p:extLst>
      <p:ext uri="{BB962C8B-B14F-4D97-AF65-F5344CB8AC3E}">
        <p14:creationId xmlns:p14="http://schemas.microsoft.com/office/powerpoint/2010/main" val="326384145"/>
      </p:ext>
    </p:extLst>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ln>
            <a:solidFill>
              <a:srgbClr val="0000FF"/>
            </a:solidFill>
          </a:ln>
        </p:spPr>
        <p:txBody>
          <a:bodyPr numCol="1">
            <a:normAutofit fontScale="90000"/>
          </a:bodyPr>
          <a:lstStyle/>
          <a:p>
            <a:r>
              <a:rPr lang="en-US" sz="5000" dirty="0">
                <a:solidFill>
                  <a:srgbClr val="0000FF"/>
                </a:solidFill>
                <a:latin typeface="Calibri" pitchFamily="34" charset="0"/>
              </a:rPr>
              <a:t>Developing</a:t>
            </a:r>
            <a:r>
              <a:rPr lang="en-US" sz="5000" b="1" dirty="0">
                <a:solidFill>
                  <a:srgbClr val="0000FF"/>
                </a:solidFill>
                <a:latin typeface="Calibri" pitchFamily="34" charset="0"/>
              </a:rPr>
              <a:t> norms and practices</a:t>
            </a:r>
          </a:p>
        </p:txBody>
      </p:sp>
      <p:sp>
        <p:nvSpPr>
          <p:cNvPr id="2" name="TextBox 1">
            <a:extLst>
              <a:ext uri="{FF2B5EF4-FFF2-40B4-BE49-F238E27FC236}">
                <a16:creationId xmlns:a16="http://schemas.microsoft.com/office/drawing/2014/main" id="{03DB9B7D-A209-4E3A-B8C7-2355263F144D}"/>
              </a:ext>
            </a:extLst>
          </p:cNvPr>
          <p:cNvSpPr txBox="1"/>
          <p:nvPr/>
        </p:nvSpPr>
        <p:spPr>
          <a:xfrm>
            <a:off x="457200" y="1988840"/>
            <a:ext cx="8229600" cy="35702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3600" b="0" dirty="0">
                <a:latin typeface="Calibri" panose="020F0502020204030204" pitchFamily="34" charset="0"/>
                <a:cs typeface="Calibri" panose="020F0502020204030204" pitchFamily="34" charset="0"/>
              </a:rPr>
              <a:t>Time and expertise required</a:t>
            </a:r>
          </a:p>
          <a:p>
            <a:pPr marL="342900" indent="-342900">
              <a:spcAft>
                <a:spcPts val="600"/>
              </a:spcAft>
              <a:buFont typeface="Arial" panose="020B0604020202020204" pitchFamily="34" charset="0"/>
              <a:buChar char="•"/>
            </a:pPr>
            <a:r>
              <a:rPr lang="en-GB" sz="3600" b="0" dirty="0">
                <a:latin typeface="Calibri" panose="020F0502020204030204" pitchFamily="34" charset="0"/>
                <a:cs typeface="Calibri" panose="020F0502020204030204" pitchFamily="34" charset="0"/>
              </a:rPr>
              <a:t>Students’ prior experience of mathematics</a:t>
            </a:r>
          </a:p>
          <a:p>
            <a:pPr marL="342900" indent="-342900">
              <a:spcAft>
                <a:spcPts val="600"/>
              </a:spcAft>
              <a:buFont typeface="Arial" panose="020B0604020202020204" pitchFamily="34" charset="0"/>
              <a:buChar char="•"/>
            </a:pPr>
            <a:r>
              <a:rPr lang="en-GB" sz="3600" b="0" dirty="0">
                <a:latin typeface="Calibri" panose="020F0502020204030204" pitchFamily="34" charset="0"/>
                <a:cs typeface="Calibri" panose="020F0502020204030204" pitchFamily="34" charset="0"/>
              </a:rPr>
              <a:t>Three strands -  supporting contributions, establishing common ground and guiding the learning of mathematics.</a:t>
            </a:r>
          </a:p>
        </p:txBody>
      </p:sp>
    </p:spTree>
    <p:extLst>
      <p:ext uri="{BB962C8B-B14F-4D97-AF65-F5344CB8AC3E}">
        <p14:creationId xmlns:p14="http://schemas.microsoft.com/office/powerpoint/2010/main" val="1762840276"/>
      </p:ext>
    </p:extLst>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ln>
            <a:solidFill>
              <a:srgbClr val="0000FF"/>
            </a:solidFill>
          </a:ln>
        </p:spPr>
        <p:txBody>
          <a:bodyPr numCol="1">
            <a:normAutofit fontScale="90000"/>
          </a:bodyPr>
          <a:lstStyle/>
          <a:p>
            <a:r>
              <a:rPr lang="en-US" sz="5000" dirty="0">
                <a:solidFill>
                  <a:srgbClr val="0000FF"/>
                </a:solidFill>
                <a:latin typeface="Calibri" pitchFamily="34" charset="0"/>
              </a:rPr>
              <a:t>Developing </a:t>
            </a:r>
            <a:r>
              <a:rPr lang="en-US" sz="5000" b="1" dirty="0">
                <a:solidFill>
                  <a:srgbClr val="0000FF"/>
                </a:solidFill>
                <a:latin typeface="Calibri" pitchFamily="34" charset="0"/>
              </a:rPr>
              <a:t>norms and practices</a:t>
            </a:r>
          </a:p>
        </p:txBody>
      </p:sp>
      <p:sp>
        <p:nvSpPr>
          <p:cNvPr id="7" name="TextBox 6">
            <a:extLst>
              <a:ext uri="{FF2B5EF4-FFF2-40B4-BE49-F238E27FC236}">
                <a16:creationId xmlns:a16="http://schemas.microsoft.com/office/drawing/2014/main" id="{8819F153-B8DB-0959-B8B5-ABDCB8A1156B}"/>
              </a:ext>
            </a:extLst>
          </p:cNvPr>
          <p:cNvSpPr txBox="1"/>
          <p:nvPr/>
        </p:nvSpPr>
        <p:spPr>
          <a:xfrm>
            <a:off x="5652120" y="5416458"/>
            <a:ext cx="3264576" cy="1015663"/>
          </a:xfrm>
          <a:prstGeom prst="rect">
            <a:avLst/>
          </a:prstGeom>
          <a:noFill/>
        </p:spPr>
        <p:txBody>
          <a:bodyPr wrap="square">
            <a:spAutoFit/>
          </a:bodyPr>
          <a:lstStyle/>
          <a:p>
            <a:pPr algn="ctr"/>
            <a:r>
              <a:rPr lang="en-GB" sz="2000" b="0" dirty="0">
                <a:latin typeface="Calibri" panose="020F0502020204030204" pitchFamily="34" charset="0"/>
                <a:cs typeface="Calibri" panose="020F0502020204030204" pitchFamily="34" charset="0"/>
              </a:rPr>
              <a:t>Prompts to scaffold classroom talk </a:t>
            </a:r>
          </a:p>
          <a:p>
            <a:pPr algn="ctr"/>
            <a:r>
              <a:rPr lang="en-GB" sz="2000" b="0" dirty="0">
                <a:latin typeface="Calibri" panose="020F0502020204030204" pitchFamily="34" charset="0"/>
                <a:cs typeface="Calibri" panose="020F0502020204030204" pitchFamily="34" charset="0"/>
              </a:rPr>
              <a:t>(Makar et al., 2015).</a:t>
            </a:r>
          </a:p>
        </p:txBody>
      </p:sp>
      <p:pic>
        <p:nvPicPr>
          <p:cNvPr id="28" name="Picture 27">
            <a:extLst>
              <a:ext uri="{FF2B5EF4-FFF2-40B4-BE49-F238E27FC236}">
                <a16:creationId xmlns:a16="http://schemas.microsoft.com/office/drawing/2014/main" id="{0DD84CE6-401C-4A09-960A-717041D8D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41542"/>
            <a:ext cx="5544616" cy="5330263"/>
          </a:xfrm>
          <a:prstGeom prst="rect">
            <a:avLst/>
          </a:prstGeom>
        </p:spPr>
      </p:pic>
    </p:spTree>
    <p:extLst>
      <p:ext uri="{BB962C8B-B14F-4D97-AF65-F5344CB8AC3E}">
        <p14:creationId xmlns:p14="http://schemas.microsoft.com/office/powerpoint/2010/main" val="2885395445"/>
      </p:ext>
    </p:extLst>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9" name="Title 1"/>
          <p:cNvSpPr>
            <a:spLocks noGrp="1"/>
          </p:cNvSpPr>
          <p:nvPr>
            <p:ph type="title"/>
          </p:nvPr>
        </p:nvSpPr>
        <p:spPr>
          <a:xfrm>
            <a:off x="323528" y="274638"/>
            <a:ext cx="8496944" cy="1143000"/>
          </a:xfrm>
          <a:ln>
            <a:solidFill>
              <a:srgbClr val="0000FF"/>
            </a:solidFill>
          </a:ln>
        </p:spPr>
        <p:txBody>
          <a:bodyPr/>
          <a:lstStyle/>
          <a:p>
            <a:r>
              <a:rPr lang="en-GB" dirty="0">
                <a:solidFill>
                  <a:srgbClr val="0000FF"/>
                </a:solidFill>
                <a:latin typeface="Calibri" pitchFamily="34" charset="0"/>
              </a:rPr>
              <a:t>Inquiry Maths </a:t>
            </a:r>
            <a:r>
              <a:rPr lang="en-GB" sz="3600" dirty="0">
                <a:solidFill>
                  <a:srgbClr val="0000FF"/>
                </a:solidFill>
                <a:latin typeface="Calibri" pitchFamily="34" charset="0"/>
              </a:rPr>
              <a:t>and</a:t>
            </a:r>
            <a:r>
              <a:rPr lang="en-GB" dirty="0">
                <a:solidFill>
                  <a:srgbClr val="0000FF"/>
                </a:solidFill>
                <a:latin typeface="Calibri" pitchFamily="34" charset="0"/>
              </a:rPr>
              <a:t> </a:t>
            </a:r>
            <a:br>
              <a:rPr lang="en-GB" sz="3600" dirty="0">
                <a:solidFill>
                  <a:srgbClr val="0000FF"/>
                </a:solidFill>
                <a:latin typeface="Calibri" pitchFamily="34" charset="0"/>
              </a:rPr>
            </a:br>
            <a:r>
              <a:rPr lang="en-GB" sz="3600" b="1" dirty="0">
                <a:solidFill>
                  <a:srgbClr val="0000FF"/>
                </a:solidFill>
                <a:latin typeface="Calibri" pitchFamily="34" charset="0"/>
              </a:rPr>
              <a:t>Mixed Attainment Classes</a:t>
            </a:r>
            <a:endParaRPr lang="en-GB" sz="5400" b="1" dirty="0">
              <a:solidFill>
                <a:srgbClr val="0000FF"/>
              </a:solidFill>
              <a:latin typeface="Calibri" pitchFamily="34" charset="0"/>
            </a:endParaRPr>
          </a:p>
        </p:txBody>
      </p:sp>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2" name="Rectangle 1"/>
          <p:cNvSpPr/>
          <p:nvPr/>
        </p:nvSpPr>
        <p:spPr>
          <a:xfrm>
            <a:off x="318582" y="1556792"/>
            <a:ext cx="8502139" cy="4493538"/>
          </a:xfrm>
          <a:prstGeom prst="rect">
            <a:avLst/>
          </a:prstGeom>
        </p:spPr>
        <p:txBody>
          <a:bodyPr wrap="square">
            <a:spAutoFit/>
          </a:bodyPr>
          <a:lstStyle/>
          <a:p>
            <a:pPr marL="285750" lvl="0" indent="-285750">
              <a:buFont typeface="Arial" panose="020B0604020202020204" pitchFamily="34" charset="0"/>
              <a:buChar char="•"/>
              <a:tabLst>
                <a:tab pos="457200" algn="l"/>
              </a:tabLst>
            </a:pPr>
            <a:r>
              <a:rPr lang="en-GB" sz="2600" b="0" dirty="0">
                <a:latin typeface="Calibri" pitchFamily="34" charset="0"/>
                <a:ea typeface="Times New Roman" pitchFamily="18" charset="0"/>
                <a:cs typeface="Arial" pitchFamily="34" charset="0"/>
              </a:rPr>
              <a:t>Devised and developed in mixed attainment classrooms.</a:t>
            </a:r>
          </a:p>
          <a:p>
            <a:pPr marL="285750" indent="-285750">
              <a:buFont typeface="Arial" panose="020B0604020202020204" pitchFamily="34" charset="0"/>
              <a:buChar char="•"/>
              <a:tabLst>
                <a:tab pos="457200" algn="l"/>
              </a:tabLst>
            </a:pPr>
            <a:r>
              <a:rPr lang="en-GB" sz="2600" b="0" dirty="0">
                <a:latin typeface="Calibri" pitchFamily="34" charset="0"/>
                <a:ea typeface="Times New Roman" pitchFamily="18" charset="0"/>
                <a:cs typeface="Arial" pitchFamily="34" charset="0"/>
              </a:rPr>
              <a:t>Prompts promote learning at </a:t>
            </a:r>
            <a:r>
              <a:rPr lang="en-GB" sz="2600" dirty="0">
                <a:latin typeface="Calibri" pitchFamily="34" charset="0"/>
                <a:ea typeface="Times New Roman" pitchFamily="18" charset="0"/>
                <a:cs typeface="Arial" pitchFamily="34" charset="0"/>
              </a:rPr>
              <a:t>multiple levels</a:t>
            </a:r>
            <a:r>
              <a:rPr lang="en-GB" sz="2600" b="0" dirty="0">
                <a:latin typeface="Calibri" pitchFamily="34" charset="0"/>
                <a:ea typeface="Times New Roman" pitchFamily="18" charset="0"/>
                <a:cs typeface="Arial" pitchFamily="34" charset="0"/>
              </a:rPr>
              <a:t>. </a:t>
            </a:r>
          </a:p>
          <a:p>
            <a:pPr marL="285750" indent="-285750">
              <a:buFont typeface="Arial" panose="020B0604020202020204" pitchFamily="34" charset="0"/>
              <a:buChar char="•"/>
              <a:tabLst>
                <a:tab pos="457200" algn="l"/>
              </a:tabLst>
            </a:pPr>
            <a:r>
              <a:rPr lang="en-GB" sz="2600" b="0" dirty="0">
                <a:latin typeface="Calibri" pitchFamily="34" charset="0"/>
                <a:ea typeface="Times New Roman" pitchFamily="18" charset="0"/>
                <a:cs typeface="Arial" pitchFamily="34" charset="0"/>
              </a:rPr>
              <a:t>Inquiry </a:t>
            </a:r>
            <a:r>
              <a:rPr lang="en-GB" sz="2600" dirty="0">
                <a:latin typeface="Calibri" pitchFamily="34" charset="0"/>
                <a:ea typeface="Times New Roman" pitchFamily="18" charset="0"/>
                <a:cs typeface="Arial" pitchFamily="34" charset="0"/>
              </a:rPr>
              <a:t>pathways </a:t>
            </a:r>
            <a:r>
              <a:rPr lang="en-GB" sz="2600" b="0" dirty="0">
                <a:latin typeface="Calibri" pitchFamily="34" charset="0"/>
                <a:ea typeface="Times New Roman" pitchFamily="18" charset="0"/>
                <a:cs typeface="Arial" pitchFamily="34" charset="0"/>
              </a:rPr>
              <a:t>involve students working on a common aim from different directions and at different levels of reasoning. </a:t>
            </a:r>
            <a:endParaRPr lang="en-GB" sz="2600" b="0" dirty="0">
              <a:latin typeface="Arial" pitchFamily="34" charset="0"/>
              <a:cs typeface="Arial" pitchFamily="34" charset="0"/>
            </a:endParaRPr>
          </a:p>
          <a:p>
            <a:pPr marL="285750" indent="-285750">
              <a:buFont typeface="Arial" panose="020B0604020202020204" pitchFamily="34" charset="0"/>
              <a:buChar char="•"/>
              <a:tabLst>
                <a:tab pos="457200" algn="l"/>
              </a:tabLst>
            </a:pPr>
            <a:r>
              <a:rPr lang="en-GB" sz="2600" b="0" dirty="0">
                <a:latin typeface="Calibri" pitchFamily="34" charset="0"/>
                <a:ea typeface="Times New Roman" pitchFamily="18" charset="0"/>
                <a:cs typeface="Arial" pitchFamily="34" charset="0"/>
              </a:rPr>
              <a:t>Students’ </a:t>
            </a:r>
            <a:r>
              <a:rPr lang="en-GB" sz="2600" dirty="0">
                <a:latin typeface="Calibri" pitchFamily="34" charset="0"/>
                <a:ea typeface="Times New Roman" pitchFamily="18" charset="0"/>
                <a:cs typeface="Arial" pitchFamily="34" charset="0"/>
              </a:rPr>
              <a:t>selection</a:t>
            </a:r>
            <a:r>
              <a:rPr lang="en-GB" sz="2600" b="0" dirty="0">
                <a:latin typeface="Calibri" pitchFamily="34" charset="0"/>
                <a:ea typeface="Times New Roman" pitchFamily="18" charset="0"/>
                <a:cs typeface="Arial" pitchFamily="34" charset="0"/>
              </a:rPr>
              <a:t> of an approach and mathematical level (guided by the teacher when necessary) ensures challenge and progress for all.</a:t>
            </a:r>
          </a:p>
          <a:p>
            <a:pPr marL="285750" indent="-285750">
              <a:buFont typeface="Arial" panose="020B0604020202020204" pitchFamily="34" charset="0"/>
              <a:buChar char="•"/>
              <a:tabLst>
                <a:tab pos="457200" algn="l"/>
              </a:tabLst>
            </a:pPr>
            <a:r>
              <a:rPr lang="en-GB" sz="2600" b="0" dirty="0">
                <a:latin typeface="Calibri" pitchFamily="34" charset="0"/>
                <a:ea typeface="Times New Roman" pitchFamily="18" charset="0"/>
                <a:cs typeface="Arial" pitchFamily="34" charset="0"/>
              </a:rPr>
              <a:t>Inquiry </a:t>
            </a:r>
            <a:r>
              <a:rPr lang="en-GB" sz="2600" dirty="0">
                <a:latin typeface="Calibri" pitchFamily="34" charset="0"/>
                <a:ea typeface="Times New Roman" pitchFamily="18" charset="0"/>
                <a:cs typeface="Arial" pitchFamily="34" charset="0"/>
              </a:rPr>
              <a:t>unites</a:t>
            </a:r>
            <a:r>
              <a:rPr lang="en-GB" sz="2600" b="0" dirty="0">
                <a:latin typeface="Calibri" pitchFamily="34" charset="0"/>
                <a:ea typeface="Times New Roman" pitchFamily="18" charset="0"/>
                <a:cs typeface="Arial" pitchFamily="34" charset="0"/>
              </a:rPr>
              <a:t> the class in a mathematical process. </a:t>
            </a:r>
            <a:r>
              <a:rPr lang="en-GB" sz="2400" b="0" dirty="0">
                <a:latin typeface="Calibri" pitchFamily="34" charset="0"/>
                <a:ea typeface="Times New Roman" pitchFamily="18" charset="0"/>
                <a:cs typeface="Arial" pitchFamily="34" charset="0"/>
              </a:rPr>
              <a:t> </a:t>
            </a:r>
            <a:endParaRPr lang="en-GB" sz="2400" b="0" dirty="0">
              <a:latin typeface="Arial" pitchFamily="34" charset="0"/>
              <a:cs typeface="Arial" pitchFamily="34" charset="0"/>
            </a:endParaRPr>
          </a:p>
          <a:p>
            <a:pPr marL="285750" indent="-285750">
              <a:buFont typeface="Arial" panose="020B0604020202020204" pitchFamily="34" charset="0"/>
              <a:buChar char="•"/>
              <a:tabLst>
                <a:tab pos="457200" algn="l"/>
              </a:tabLst>
            </a:pPr>
            <a:r>
              <a:rPr lang="en-GB" sz="2600" b="0" dirty="0">
                <a:latin typeface="Calibri" pitchFamily="34" charset="0"/>
                <a:ea typeface="Times New Roman" pitchFamily="18" charset="0"/>
                <a:cs typeface="Arial" pitchFamily="34" charset="0"/>
              </a:rPr>
              <a:t>The </a:t>
            </a:r>
            <a:r>
              <a:rPr lang="en-GB" sz="2600" b="0" i="1" dirty="0">
                <a:latin typeface="Calibri" pitchFamily="34" charset="0"/>
                <a:ea typeface="Times New Roman" pitchFamily="18" charset="0"/>
                <a:cs typeface="Arial" pitchFamily="34" charset="0"/>
              </a:rPr>
              <a:t>unity of purpose </a:t>
            </a:r>
            <a:r>
              <a:rPr lang="en-GB" sz="2600" b="0" dirty="0">
                <a:latin typeface="Calibri" pitchFamily="34" charset="0"/>
                <a:ea typeface="Times New Roman" pitchFamily="18" charset="0"/>
                <a:cs typeface="Arial" pitchFamily="34" charset="0"/>
              </a:rPr>
              <a:t>promotes </a:t>
            </a:r>
            <a:r>
              <a:rPr lang="en-GB" sz="2600" dirty="0">
                <a:latin typeface="Calibri" pitchFamily="34" charset="0"/>
                <a:ea typeface="Times New Roman" pitchFamily="18" charset="0"/>
                <a:cs typeface="Arial" pitchFamily="34" charset="0"/>
              </a:rPr>
              <a:t>inclusiveness, cohesion and equity</a:t>
            </a:r>
            <a:r>
              <a:rPr lang="en-GB" sz="2600" b="0" dirty="0">
                <a:latin typeface="Calibri" pitchFamily="34" charset="0"/>
                <a:ea typeface="Times New Roman" pitchFamily="18" charset="0"/>
                <a:cs typeface="Arial" pitchFamily="34" charset="0"/>
              </a:rPr>
              <a:t> as all contributions add to the findings of the inquiry.</a:t>
            </a:r>
          </a:p>
        </p:txBody>
      </p:sp>
    </p:spTree>
    <p:extLst>
      <p:ext uri="{BB962C8B-B14F-4D97-AF65-F5344CB8AC3E}">
        <p14:creationId xmlns:p14="http://schemas.microsoft.com/office/powerpoint/2010/main" val="2057702367"/>
      </p:ext>
    </p:extLst>
  </p:cSld>
  <p:clrMapOvr>
    <a:masterClrMapping/>
  </p:clrMapOvr>
  <p:transition>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14432"/>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2ACDF4-03E3-48EB-AEEB-FA6E0C35BD43}"/>
              </a:ext>
            </a:extLst>
          </p:cNvPr>
          <p:cNvSpPr>
            <a:spLocks noGrp="1"/>
          </p:cNvSpPr>
          <p:nvPr>
            <p:ph type="title"/>
          </p:nvPr>
        </p:nvSpPr>
        <p:spPr>
          <a:xfrm>
            <a:off x="323528" y="274638"/>
            <a:ext cx="8496944" cy="1143000"/>
          </a:xfrm>
          <a:ln>
            <a:solidFill>
              <a:srgbClr val="0000FF"/>
            </a:solidFill>
          </a:ln>
        </p:spPr>
        <p:txBody>
          <a:bodyPr numCol="1"/>
          <a:lstStyle/>
          <a:p>
            <a:r>
              <a:rPr lang="en-GB" altLang="en-GB" b="1" dirty="0">
                <a:solidFill>
                  <a:srgbClr val="0000FF"/>
                </a:solidFill>
                <a:latin typeface="Calibri" pitchFamily="34" charset="0"/>
              </a:rPr>
              <a:t>Inequalities</a:t>
            </a:r>
            <a:r>
              <a:rPr lang="en-GB" altLang="en-GB" dirty="0">
                <a:solidFill>
                  <a:srgbClr val="0000FF"/>
                </a:solidFill>
                <a:latin typeface="Calibri" pitchFamily="34" charset="0"/>
              </a:rPr>
              <a:t> in the maths classroom</a:t>
            </a:r>
            <a:endParaRPr lang="en-GB" altLang="en-GB" b="1" dirty="0">
              <a:solidFill>
                <a:srgbClr val="0000FF"/>
              </a:solidFill>
              <a:latin typeface="Calibri" pitchFamily="34" charset="0"/>
            </a:endParaRPr>
          </a:p>
        </p:txBody>
      </p:sp>
      <p:pic>
        <p:nvPicPr>
          <p:cNvPr id="3" name="Picture 2">
            <a:extLst>
              <a:ext uri="{FF2B5EF4-FFF2-40B4-BE49-F238E27FC236}">
                <a16:creationId xmlns:a16="http://schemas.microsoft.com/office/drawing/2014/main" id="{975870C6-5C94-4FEA-A0B1-FD37AF69B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61" t="24828" r="11810" b="20844"/>
          <a:stretch/>
        </p:blipFill>
        <p:spPr bwMode="auto">
          <a:xfrm>
            <a:off x="330079" y="2348880"/>
            <a:ext cx="8490393" cy="403967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12FA5DCA-6BD9-4CBB-B8B3-1E4296B0F080}"/>
              </a:ext>
            </a:extLst>
          </p:cNvPr>
          <p:cNvSpPr/>
          <p:nvPr/>
        </p:nvSpPr>
        <p:spPr>
          <a:xfrm>
            <a:off x="323528" y="1535249"/>
            <a:ext cx="8388424" cy="707886"/>
          </a:xfrm>
          <a:prstGeom prst="rect">
            <a:avLst/>
          </a:prstGeom>
        </p:spPr>
        <p:txBody>
          <a:bodyPr wrap="square">
            <a:spAutoFit/>
          </a:bodyPr>
          <a:lstStyle/>
          <a:p>
            <a:r>
              <a:rPr lang="en-GB" sz="2000" b="0" i="1" dirty="0">
                <a:latin typeface="Calibri" panose="020F0502020204030204" pitchFamily="34" charset="0"/>
              </a:rPr>
              <a:t>British Educational Research Journal </a:t>
            </a:r>
            <a:r>
              <a:rPr lang="en-GB" sz="2000" b="0" dirty="0">
                <a:latin typeface="Calibri" panose="020F0502020204030204" pitchFamily="34" charset="0"/>
              </a:rPr>
              <a:t>(2019) The misallocation of students to academic sets in maths: A study of secondary schools in England</a:t>
            </a:r>
          </a:p>
        </p:txBody>
      </p:sp>
    </p:spTree>
    <p:extLst>
      <p:ext uri="{BB962C8B-B14F-4D97-AF65-F5344CB8AC3E}">
        <p14:creationId xmlns:p14="http://schemas.microsoft.com/office/powerpoint/2010/main" val="2716650975"/>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6E1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576" y="132209"/>
            <a:ext cx="6192688" cy="3456384"/>
          </a:xfrm>
        </p:spPr>
        <p:txBody>
          <a:bodyPr numCol="1"/>
          <a:lstStyle/>
          <a:p>
            <a:pPr algn="l" eaLnBrk="1" hangingPunct="1"/>
            <a:r>
              <a:rPr lang="en-GB" altLang="en-GB" sz="7200" b="1" dirty="0">
                <a:solidFill>
                  <a:schemeClr val="bg1"/>
                </a:solidFill>
                <a:latin typeface="Calibri" pitchFamily="34" charset="0"/>
              </a:rPr>
              <a:t>Benefits</a:t>
            </a:r>
            <a:r>
              <a:rPr lang="en-GB" altLang="en-GB" sz="7200" dirty="0">
                <a:solidFill>
                  <a:schemeClr val="bg1"/>
                </a:solidFill>
                <a:latin typeface="Calibri" pitchFamily="34" charset="0"/>
              </a:rPr>
              <a:t> of learning through inquiry</a:t>
            </a:r>
            <a:endParaRPr lang="en-GB" altLang="en-GB" sz="7200" dirty="0">
              <a:solidFill>
                <a:schemeClr val="tx1"/>
              </a:solidFill>
            </a:endParaRPr>
          </a:p>
        </p:txBody>
      </p:sp>
      <p:sp>
        <p:nvSpPr>
          <p:cNvPr id="8" name="Rectangle 3"/>
          <p:cNvSpPr txBox="1">
            <a:spLocks noChangeArrowheads="1"/>
          </p:cNvSpPr>
          <p:nvPr/>
        </p:nvSpPr>
        <p:spPr>
          <a:xfrm>
            <a:off x="6696075" y="2719982"/>
            <a:ext cx="2447925" cy="4120033"/>
          </a:xfrm>
          <a:prstGeom prst="rect">
            <a:avLst/>
          </a:prstGeom>
          <a:noFill/>
          <a:ln w="9525">
            <a:noFill/>
            <a:miter lim="800000"/>
            <a:headEnd/>
            <a:tailEnd/>
          </a:ln>
        </p:spPr>
        <p:txBody>
          <a:bodyPr numCol="1"/>
          <a:lstStyle/>
          <a:p>
            <a:pPr marL="342900" indent="-342900" algn="ctr">
              <a:spcBef>
                <a:spcPct val="20000"/>
              </a:spcBef>
              <a:defRPr/>
            </a:pPr>
            <a:r>
              <a:rPr lang="en-GB" altLang="en-GB" sz="31500" b="0" kern="0" dirty="0">
                <a:solidFill>
                  <a:schemeClr val="bg1"/>
                </a:solidFill>
                <a:latin typeface="Calibri" pitchFamily="34" charset="0"/>
              </a:rPr>
              <a:t>2</a:t>
            </a:r>
          </a:p>
        </p:txBody>
      </p:sp>
    </p:spTree>
    <p:extLst>
      <p:ext uri="{BB962C8B-B14F-4D97-AF65-F5344CB8AC3E}">
        <p14:creationId xmlns:p14="http://schemas.microsoft.com/office/powerpoint/2010/main" val="3254710148"/>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4" name="Group 30"/>
          <p:cNvGraphicFramePr>
            <a:graphicFrameLocks noGrp="1"/>
          </p:cNvGraphicFramePr>
          <p:nvPr>
            <p:extLst>
              <p:ext uri="{D42A27DB-BD31-4B8C-83A1-F6EECF244321}">
                <p14:modId xmlns:p14="http://schemas.microsoft.com/office/powerpoint/2010/main" val="2622494773"/>
              </p:ext>
            </p:extLst>
          </p:nvPr>
        </p:nvGraphicFramePr>
        <p:xfrm>
          <a:off x="395536" y="1916832"/>
          <a:ext cx="8424936" cy="4447599"/>
        </p:xfrm>
        <a:graphic>
          <a:graphicData uri="http://schemas.openxmlformats.org/drawingml/2006/table">
            <a:tbl>
              <a:tblPr/>
              <a:tblGrid>
                <a:gridCol w="24482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1080121">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pPr>
                      <a:endParaRPr kumimoji="0" lang="en-GB" altLang="en-GB" sz="3200" b="1" i="0" u="none" strike="noStrike" cap="none" normalizeH="0" baseline="0" dirty="0">
                        <a:ln>
                          <a:noFill/>
                        </a:ln>
                        <a:solidFill>
                          <a:schemeClr val="tx1"/>
                        </a:solidFill>
                        <a:effectLst/>
                        <a:latin typeface="Calibri" pitchFamily="34" charset="0"/>
                      </a:endParaRPr>
                    </a:p>
                  </a:txBody>
                  <a:tcPr marL="91443" marR="91443" marT="45709" marB="45709" horzOverflow="overflow">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lang="en-GB" altLang="en-GB" sz="3200" dirty="0">
                          <a:solidFill>
                            <a:srgbClr val="FF0000"/>
                          </a:solidFill>
                          <a:latin typeface="Calibri" pitchFamily="34" charset="0"/>
                        </a:rPr>
                        <a:t>‘Path smoothing’</a:t>
                      </a:r>
                    </a:p>
                  </a:txBody>
                  <a:tcPr marL="91443" marR="91443"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lang="en-GB" altLang="en-GB" sz="3200" b="0" dirty="0">
                          <a:solidFill>
                            <a:srgbClr val="586E1A"/>
                          </a:solidFill>
                          <a:latin typeface="Calibri" pitchFamily="34" charset="0"/>
                        </a:rPr>
                        <a:t>Inquiry lessons</a:t>
                      </a:r>
                    </a:p>
                  </a:txBody>
                  <a:tcPr marL="91443" marR="91443"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8664">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en-GB" altLang="en-GB" sz="2600" b="1" i="0" u="none" strike="noStrike" cap="none" normalizeH="0" baseline="0" dirty="0">
                          <a:ln>
                            <a:noFill/>
                          </a:ln>
                          <a:solidFill>
                            <a:schemeClr val="tx1"/>
                          </a:solidFill>
                          <a:effectLst/>
                          <a:latin typeface="Calibri" pitchFamily="34" charset="0"/>
                        </a:rPr>
                        <a:t>Learning</a:t>
                      </a:r>
                    </a:p>
                  </a:txBody>
                  <a:tcPr marL="91443" marR="91443"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Discrete skills; small steps</a:t>
                      </a:r>
                    </a:p>
                  </a:txBody>
                  <a:tcPr marL="91443" marR="91443"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Conceptual understanding and connections</a:t>
                      </a:r>
                    </a:p>
                  </a:txBody>
                  <a:tcPr marL="91443" marR="91443"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52164">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600" b="1" i="0" u="none" strike="noStrike" cap="none" normalizeH="0" baseline="0" dirty="0">
                          <a:ln>
                            <a:noFill/>
                          </a:ln>
                          <a:solidFill>
                            <a:schemeClr val="tx1"/>
                          </a:solidFill>
                          <a:effectLst/>
                          <a:latin typeface="Calibri" pitchFamily="34" charset="0"/>
                        </a:rPr>
                        <a:t>Activity</a:t>
                      </a:r>
                    </a:p>
                  </a:txBody>
                  <a:tcPr marL="91443" marR="91443"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Repetitive practice</a:t>
                      </a:r>
                    </a:p>
                  </a:txBody>
                  <a:tcPr marL="91443" marR="91443"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Exploring, regulating and reflecting</a:t>
                      </a:r>
                    </a:p>
                  </a:txBody>
                  <a:tcPr marL="91443" marR="91443"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52164">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600" b="1" i="0" u="none" strike="noStrike" cap="none" normalizeH="0" baseline="0" dirty="0">
                          <a:ln>
                            <a:noFill/>
                          </a:ln>
                          <a:solidFill>
                            <a:schemeClr val="tx1"/>
                          </a:solidFill>
                          <a:effectLst/>
                          <a:latin typeface="Calibri" pitchFamily="34" charset="0"/>
                        </a:rPr>
                        <a:t>Communicating</a:t>
                      </a:r>
                    </a:p>
                  </a:txBody>
                  <a:tcPr marL="91443" marR="91443"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Teacher funnelling</a:t>
                      </a:r>
                    </a:p>
                  </a:txBody>
                  <a:tcPr marL="91443" marR="91443"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Collaborative discussion</a:t>
                      </a:r>
                    </a:p>
                  </a:txBody>
                  <a:tcPr marL="91443" marR="91443"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52164">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600" b="1" i="0" u="none" strike="noStrike" cap="none" normalizeH="0" baseline="0" dirty="0">
                          <a:ln>
                            <a:noFill/>
                          </a:ln>
                          <a:solidFill>
                            <a:schemeClr val="tx1"/>
                          </a:solidFill>
                          <a:effectLst/>
                          <a:latin typeface="Calibri" pitchFamily="34" charset="0"/>
                        </a:rPr>
                        <a:t>Thinking</a:t>
                      </a:r>
                    </a:p>
                  </a:txBody>
                  <a:tcPr marL="91443" marR="91443"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Routine application</a:t>
                      </a:r>
                    </a:p>
                  </a:txBody>
                  <a:tcPr marL="91443" marR="91443"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GB" altLang="en-GB" sz="2400" b="0" i="0" u="none" strike="noStrike" cap="none" normalizeH="0" baseline="0" dirty="0">
                          <a:ln>
                            <a:noFill/>
                          </a:ln>
                          <a:solidFill>
                            <a:schemeClr val="tx1"/>
                          </a:solidFill>
                          <a:effectLst/>
                          <a:latin typeface="Calibri" pitchFamily="34" charset="0"/>
                        </a:rPr>
                        <a:t>(Re)solving conjectures and questions</a:t>
                      </a:r>
                    </a:p>
                  </a:txBody>
                  <a:tcPr marL="91443" marR="91443"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40989" name="Title 1"/>
          <p:cNvSpPr>
            <a:spLocks noGrp="1"/>
          </p:cNvSpPr>
          <p:nvPr>
            <p:ph type="title"/>
          </p:nvPr>
        </p:nvSpPr>
        <p:spPr>
          <a:xfrm>
            <a:off x="323528" y="274638"/>
            <a:ext cx="8496944" cy="1143000"/>
          </a:xfrm>
          <a:ln>
            <a:solidFill>
              <a:srgbClr val="0000FF"/>
            </a:solidFill>
          </a:ln>
        </p:spPr>
        <p:txBody>
          <a:bodyPr numCol="1"/>
          <a:lstStyle/>
          <a:p>
            <a:r>
              <a:rPr lang="en-GB" altLang="en-GB" sz="5400" dirty="0">
                <a:solidFill>
                  <a:srgbClr val="0000FF"/>
                </a:solidFill>
                <a:latin typeface="Calibri" pitchFamily="34" charset="0"/>
              </a:rPr>
              <a:t>Inquiry </a:t>
            </a:r>
            <a:r>
              <a:rPr lang="en-GB" altLang="en-GB" sz="5400" b="1" dirty="0">
                <a:solidFill>
                  <a:srgbClr val="0000FF"/>
                </a:solidFill>
                <a:latin typeface="Calibri" pitchFamily="34" charset="0"/>
              </a:rPr>
              <a:t>lessons</a:t>
            </a:r>
          </a:p>
        </p:txBody>
      </p:sp>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566A73-73C8-4BD8-8906-1864162A7ADA}"/>
              </a:ext>
            </a:extLst>
          </p:cNvPr>
          <p:cNvPicPr>
            <a:picLocks noChangeAspect="1"/>
          </p:cNvPicPr>
          <p:nvPr/>
        </p:nvPicPr>
        <p:blipFill rotWithShape="1">
          <a:blip r:embed="rId3">
            <a:extLst>
              <a:ext uri="{28A0092B-C50C-407E-A947-70E740481C1C}">
                <a14:useLocalDpi xmlns:a14="http://schemas.microsoft.com/office/drawing/2010/main" val="0"/>
              </a:ext>
            </a:extLst>
          </a:blip>
          <a:srcRect l="3882" t="1659"/>
          <a:stretch/>
        </p:blipFill>
        <p:spPr>
          <a:xfrm>
            <a:off x="1932864" y="1553402"/>
            <a:ext cx="6153174" cy="4834057"/>
          </a:xfrm>
          <a:prstGeom prst="rect">
            <a:avLst/>
          </a:prstGeom>
        </p:spPr>
      </p:pic>
      <p:sp>
        <p:nvSpPr>
          <p:cNvPr id="7171" name="Title 1"/>
          <p:cNvSpPr>
            <a:spLocks noGrp="1"/>
          </p:cNvSpPr>
          <p:nvPr>
            <p:ph type="title"/>
          </p:nvPr>
        </p:nvSpPr>
        <p:spPr>
          <a:xfrm>
            <a:off x="323528" y="274638"/>
            <a:ext cx="8496622" cy="1143000"/>
          </a:xfrm>
          <a:ln>
            <a:solidFill>
              <a:srgbClr val="0000FF"/>
            </a:solidFill>
          </a:ln>
        </p:spPr>
        <p:txBody>
          <a:bodyPr numCol="1"/>
          <a:lstStyle/>
          <a:p>
            <a:r>
              <a:rPr lang="en-GB" altLang="en-GB" sz="4800" dirty="0">
                <a:solidFill>
                  <a:srgbClr val="0000FF"/>
                </a:solidFill>
                <a:latin typeface="Calibri" pitchFamily="34" charset="0"/>
              </a:rPr>
              <a:t>Inquiry Maths </a:t>
            </a:r>
            <a:r>
              <a:rPr lang="en-GB" altLang="en-GB" sz="4800" b="1" dirty="0">
                <a:solidFill>
                  <a:srgbClr val="0000FF"/>
                </a:solidFill>
                <a:latin typeface="Calibri" pitchFamily="34" charset="0"/>
              </a:rPr>
              <a:t>Habits of Mind</a:t>
            </a:r>
            <a:endParaRPr lang="en-GB" altLang="en-GB" sz="1200" b="1" dirty="0">
              <a:solidFill>
                <a:srgbClr val="0000FF"/>
              </a:solidFill>
              <a:latin typeface="Calibri" pitchFamily="34" charset="0"/>
            </a:endParaRPr>
          </a:p>
        </p:txBody>
      </p:sp>
      <p:sp>
        <p:nvSpPr>
          <p:cNvPr id="5" name="Text Box 6"/>
          <p:cNvSpPr txBox="1">
            <a:spLocks noChangeArrowheads="1"/>
          </p:cNvSpPr>
          <p:nvPr/>
        </p:nvSpPr>
        <p:spPr>
          <a:xfrm>
            <a:off x="7308304" y="6237312"/>
            <a:ext cx="1512417" cy="338554"/>
          </a:xfrm>
          <a:prstGeom prst="rect">
            <a:avLst/>
          </a:prstGeom>
          <a:noFill/>
          <a:ln w="9525">
            <a:solidFill>
              <a:schemeClr val="tx1">
                <a:lumMod val="65000"/>
                <a:lumOff val="35000"/>
              </a:schemeClr>
            </a:solidFill>
            <a:miter lim="800000"/>
            <a:headEnd/>
            <a:tailEnd/>
          </a:ln>
        </p:spPr>
        <p:txBody>
          <a:bodyPr wrap="square" numCol="1">
            <a:spAutoFit/>
          </a:bodyPr>
          <a:lstStyle/>
          <a:p>
            <a:pPr algn="ctr">
              <a:spcBef>
                <a:spcPct val="50000"/>
              </a:spcBef>
            </a:pPr>
            <a:r>
              <a:rPr lang="en-GB" altLang="en-GB" sz="1600" b="0" dirty="0">
                <a:solidFill>
                  <a:srgbClr val="586E1A"/>
                </a:solidFill>
                <a:latin typeface="Calibri" pitchFamily="34" charset="0"/>
              </a:rPr>
              <a:t>Inquiry Maths</a:t>
            </a:r>
          </a:p>
        </p:txBody>
      </p:sp>
      <p:sp>
        <p:nvSpPr>
          <p:cNvPr id="7" name="TextBox 6"/>
          <p:cNvSpPr txBox="1"/>
          <p:nvPr/>
        </p:nvSpPr>
        <p:spPr>
          <a:xfrm>
            <a:off x="322957" y="1553402"/>
            <a:ext cx="1826141" cy="1015663"/>
          </a:xfrm>
          <a:prstGeom prst="rect">
            <a:avLst/>
          </a:prstGeom>
          <a:noFill/>
        </p:spPr>
        <p:txBody>
          <a:bodyPr wrap="none" rtlCol="0">
            <a:spAutoFit/>
          </a:bodyPr>
          <a:lstStyle/>
          <a:p>
            <a:r>
              <a:rPr lang="en-GB" sz="4000" b="0" dirty="0">
                <a:latin typeface="Calibri" panose="020F0502020204030204" pitchFamily="34" charset="0"/>
                <a:cs typeface="Calibri" panose="020F0502020204030204" pitchFamily="34" charset="0"/>
              </a:rPr>
              <a:t>Poster</a:t>
            </a:r>
          </a:p>
          <a:p>
            <a:r>
              <a:rPr lang="en-GB" b="0" dirty="0">
                <a:latin typeface="Calibri" panose="020F0502020204030204" pitchFamily="34" charset="0"/>
                <a:cs typeface="Calibri" panose="020F0502020204030204" pitchFamily="34" charset="0"/>
              </a:rPr>
              <a:t>(</a:t>
            </a:r>
            <a:r>
              <a:rPr lang="en-GB" sz="2000" b="0" dirty="0" err="1">
                <a:latin typeface="Calibri" panose="020F0502020204030204" pitchFamily="34" charset="0"/>
                <a:cs typeface="Calibri" panose="020F0502020204030204" pitchFamily="34" charset="0"/>
              </a:rPr>
              <a:t>Hamdi</a:t>
            </a:r>
            <a:r>
              <a:rPr lang="en-GB" sz="2000" b="0" dirty="0">
                <a:latin typeface="Calibri" panose="020F0502020204030204" pitchFamily="34" charset="0"/>
                <a:cs typeface="Calibri" panose="020F0502020204030204" pitchFamily="34" charset="0"/>
              </a:rPr>
              <a:t> Ahmed)</a:t>
            </a:r>
          </a:p>
        </p:txBody>
      </p:sp>
    </p:spTree>
    <p:extLst>
      <p:ext uri="{BB962C8B-B14F-4D97-AF65-F5344CB8AC3E}">
        <p14:creationId xmlns:p14="http://schemas.microsoft.com/office/powerpoint/2010/main" val="1658393639"/>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42A3-318D-4A22-BE40-8D6207718275}"/>
              </a:ext>
            </a:extLst>
          </p:cNvPr>
          <p:cNvSpPr>
            <a:spLocks noGrp="1"/>
          </p:cNvSpPr>
          <p:nvPr>
            <p:ph type="title"/>
          </p:nvPr>
        </p:nvSpPr>
        <p:spPr>
          <a:ln w="12700">
            <a:solidFill>
              <a:srgbClr val="0000FF"/>
            </a:solidFill>
          </a:ln>
        </p:spPr>
        <p:style>
          <a:lnRef idx="2">
            <a:schemeClr val="accent2"/>
          </a:lnRef>
          <a:fillRef idx="1">
            <a:schemeClr val="lt1"/>
          </a:fillRef>
          <a:effectRef idx="0">
            <a:schemeClr val="accent2"/>
          </a:effectRef>
          <a:fontRef idx="minor">
            <a:schemeClr val="dk1"/>
          </a:fontRef>
        </p:style>
        <p:txBody>
          <a:bodyPr/>
          <a:lstStyle/>
          <a:p>
            <a:r>
              <a:rPr lang="en-GB" sz="4800" dirty="0">
                <a:solidFill>
                  <a:srgbClr val="0000FF"/>
                </a:solidFill>
                <a:latin typeface="Calibri" panose="020F0502020204030204" pitchFamily="34" charset="0"/>
              </a:rPr>
              <a:t>More </a:t>
            </a:r>
            <a:r>
              <a:rPr lang="en-GB" sz="4800" b="1" dirty="0">
                <a:solidFill>
                  <a:srgbClr val="0000FF"/>
                </a:solidFill>
                <a:latin typeface="Calibri" panose="020F0502020204030204" pitchFamily="34" charset="0"/>
              </a:rPr>
              <a:t>inclusive</a:t>
            </a:r>
            <a:r>
              <a:rPr lang="en-GB" sz="4800" dirty="0">
                <a:solidFill>
                  <a:srgbClr val="0000FF"/>
                </a:solidFill>
                <a:latin typeface="Calibri" panose="020F0502020204030204" pitchFamily="34" charset="0"/>
              </a:rPr>
              <a:t> classrooms</a:t>
            </a:r>
          </a:p>
        </p:txBody>
      </p:sp>
      <p:sp>
        <p:nvSpPr>
          <p:cNvPr id="4" name="TextBox 3">
            <a:extLst>
              <a:ext uri="{FF2B5EF4-FFF2-40B4-BE49-F238E27FC236}">
                <a16:creationId xmlns:a16="http://schemas.microsoft.com/office/drawing/2014/main" id="{459FB85D-AC84-485F-913A-BCE6F51FFB7D}"/>
              </a:ext>
            </a:extLst>
          </p:cNvPr>
          <p:cNvSpPr txBox="1"/>
          <p:nvPr/>
        </p:nvSpPr>
        <p:spPr>
          <a:xfrm>
            <a:off x="457200" y="1844824"/>
            <a:ext cx="8229600" cy="4093428"/>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GB" sz="4000" b="0" dirty="0">
                <a:latin typeface="Calibri" panose="020F0502020204030204" pitchFamily="34" charset="0"/>
                <a:cs typeface="Calibri" panose="020F0502020204030204" pitchFamily="34" charset="0"/>
              </a:rPr>
              <a:t>Learning mathematics through inquiry is more inclusionary than the traditional classroom setting.</a:t>
            </a:r>
          </a:p>
          <a:p>
            <a:pPr marL="571500" indent="-571500">
              <a:spcAft>
                <a:spcPts val="1200"/>
              </a:spcAft>
              <a:buFont typeface="Arial" panose="020B0604020202020204" pitchFamily="34" charset="0"/>
              <a:buChar char="•"/>
            </a:pPr>
            <a:r>
              <a:rPr lang="en-GB" sz="4000" b="0" dirty="0">
                <a:latin typeface="Calibri" panose="020F0502020204030204" pitchFamily="34" charset="0"/>
                <a:cs typeface="Calibri" panose="020F0502020204030204" pitchFamily="34" charset="0"/>
              </a:rPr>
              <a:t>Female students (</a:t>
            </a:r>
            <a:r>
              <a:rPr lang="en-GB" sz="4000" b="0" dirty="0" err="1">
                <a:latin typeface="Calibri" panose="020F0502020204030204" pitchFamily="34" charset="0"/>
                <a:cs typeface="Calibri" panose="020F0502020204030204" pitchFamily="34" charset="0"/>
              </a:rPr>
              <a:t>Borasi</a:t>
            </a:r>
            <a:r>
              <a:rPr lang="en-GB" sz="4000" b="0" dirty="0">
                <a:latin typeface="Calibri" panose="020F0502020204030204" pitchFamily="34" charset="0"/>
                <a:cs typeface="Calibri" panose="020F0502020204030204" pitchFamily="34" charset="0"/>
              </a:rPr>
              <a:t>, 1992)</a:t>
            </a:r>
          </a:p>
          <a:p>
            <a:pPr marL="571500" indent="-571500">
              <a:spcAft>
                <a:spcPts val="1200"/>
              </a:spcAft>
              <a:buFont typeface="Arial" panose="020B0604020202020204" pitchFamily="34" charset="0"/>
              <a:buChar char="•"/>
            </a:pPr>
            <a:r>
              <a:rPr lang="en-GB" sz="4000" b="0" dirty="0">
                <a:latin typeface="Calibri" panose="020F0502020204030204" pitchFamily="34" charset="0"/>
                <a:cs typeface="Calibri" panose="020F0502020204030204" pitchFamily="34" charset="0"/>
              </a:rPr>
              <a:t>Ethnic minority students (Hunter et al., 2020)</a:t>
            </a:r>
          </a:p>
        </p:txBody>
      </p:sp>
    </p:spTree>
    <p:extLst>
      <p:ext uri="{BB962C8B-B14F-4D97-AF65-F5344CB8AC3E}">
        <p14:creationId xmlns:p14="http://schemas.microsoft.com/office/powerpoint/2010/main" val="2148738884"/>
      </p:ext>
    </p:extLst>
  </p:cSld>
  <p:clrMapOvr>
    <a:masterClrMapping/>
  </p:clrMapOvr>
  <p:transition>
    <p:cove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GB" sz="1800" b="1" i="0" u="none" strike="noStrike" cap="none" normalizeH="0" baseline="0" smtClean="0">
            <a:ln>
              <a:noFill/>
            </a:ln>
            <a:solidFill>
              <a:schemeClr val="tx1"/>
            </a:solidFill>
            <a:effectLst/>
            <a:latin typeface="Arial"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7508</TotalTime>
  <Words>2076</Words>
  <Application>Microsoft Office PowerPoint</Application>
  <PresentationFormat>On-screen Show (4:3)</PresentationFormat>
  <Paragraphs>285</Paragraphs>
  <Slides>46</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Default Design</vt:lpstr>
      <vt:lpstr>PowerPoint Presentation</vt:lpstr>
      <vt:lpstr>Inequalities in mathematics classrooms</vt:lpstr>
      <vt:lpstr>Inequalities in the maths classroom</vt:lpstr>
      <vt:lpstr>Inequalities in the maths classroom</vt:lpstr>
      <vt:lpstr>Inequalities in the maths classroom</vt:lpstr>
      <vt:lpstr>Benefits of learning through inquiry</vt:lpstr>
      <vt:lpstr>Inquiry lessons</vt:lpstr>
      <vt:lpstr>Inquiry Maths Habits of Mind</vt:lpstr>
      <vt:lpstr>More inclusive classrooms</vt:lpstr>
      <vt:lpstr>Benefits of inquiry-based learning</vt:lpstr>
      <vt:lpstr>Starting an inquiry</vt:lpstr>
      <vt:lpstr>PowerPoint Presentation</vt:lpstr>
      <vt:lpstr>PowerPoint Presentation</vt:lpstr>
      <vt:lpstr>PowerPoint Presentation</vt:lpstr>
      <vt:lpstr>PowerPoint Presentation</vt:lpstr>
      <vt:lpstr>Inquiry Maths prompt</vt:lpstr>
      <vt:lpstr>Orientation questioning and noticing</vt:lpstr>
      <vt:lpstr>Inquiry Maths model</vt:lpstr>
      <vt:lpstr>Regulatory cards </vt:lpstr>
      <vt:lpstr>Regulatory cards </vt:lpstr>
      <vt:lpstr>PowerPoint Presentation</vt:lpstr>
      <vt:lpstr>Including students’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Inquiry Maths prompt</vt:lpstr>
      <vt:lpstr>Line of inquiry Odds and evens</vt:lpstr>
      <vt:lpstr>Line of inquiry Two numbers</vt:lpstr>
      <vt:lpstr>Line of inquiry Other sequences</vt:lpstr>
      <vt:lpstr>Line of inquiry Test conjectures</vt:lpstr>
      <vt:lpstr>Line of inquiry Number of terms</vt:lpstr>
      <vt:lpstr>Line of inquiry Diagrams</vt:lpstr>
      <vt:lpstr>Line of inquiry Proof</vt:lpstr>
      <vt:lpstr>Line of inquiry Further inquiry</vt:lpstr>
      <vt:lpstr>The teacher’s role in building an inclusive community of inquiry</vt:lpstr>
      <vt:lpstr>Becoming an inquiry teacher</vt:lpstr>
      <vt:lpstr>Developing norms and practices</vt:lpstr>
      <vt:lpstr>Developing norms and practices</vt:lpstr>
      <vt:lpstr>Inquiry Maths and  Mixed Attainment Classes</vt:lpstr>
      <vt:lpstr>PowerPoint Presentation</vt:lpstr>
    </vt:vector>
  </TitlesOfParts>
  <Company>Varndean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andrewblair</dc:creator>
  <cp:lastModifiedBy>Helen Hindle</cp:lastModifiedBy>
  <cp:revision>727</cp:revision>
  <cp:lastPrinted>2022-05-27T15:37:48Z</cp:lastPrinted>
  <dcterms:created xsi:type="dcterms:W3CDTF">2005-05-11T09:02:12Z</dcterms:created>
  <dcterms:modified xsi:type="dcterms:W3CDTF">2022-07-03T16:47:13Z</dcterms:modified>
</cp:coreProperties>
</file>