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67" r:id="rId5"/>
    <p:sldId id="280" r:id="rId6"/>
    <p:sldId id="286" r:id="rId7"/>
    <p:sldId id="281" r:id="rId8"/>
    <p:sldId id="282" r:id="rId9"/>
    <p:sldId id="285" r:id="rId10"/>
    <p:sldId id="287" r:id="rId11"/>
    <p:sldId id="268" r:id="rId12"/>
    <p:sldId id="269" r:id="rId13"/>
    <p:sldId id="270" r:id="rId14"/>
    <p:sldId id="272" r:id="rId15"/>
    <p:sldId id="271" r:id="rId16"/>
    <p:sldId id="273" r:id="rId17"/>
    <p:sldId id="256" r:id="rId18"/>
    <p:sldId id="258" r:id="rId19"/>
    <p:sldId id="259" r:id="rId20"/>
    <p:sldId id="260" r:id="rId21"/>
    <p:sldId id="277" r:id="rId22"/>
    <p:sldId id="262" r:id="rId23"/>
    <p:sldId id="263" r:id="rId24"/>
    <p:sldId id="264" r:id="rId25"/>
    <p:sldId id="265" r:id="rId26"/>
    <p:sldId id="278" r:id="rId27"/>
    <p:sldId id="465" r:id="rId28"/>
    <p:sldId id="377" r:id="rId29"/>
    <p:sldId id="379"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69" d="100"/>
          <a:sy n="69"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C789BB-8787-4D03-8437-9BB9F2CCF217}" type="datetimeFigureOut">
              <a:rPr lang="en-GB" smtClean="0"/>
              <a:t>04/10/2022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548E22-F992-4DA9-9E2D-4EB209665AA9}" type="slidenum">
              <a:rPr lang="en-GB" smtClean="0"/>
              <a:t>‹#›</a:t>
            </a:fld>
            <a:endParaRPr lang="en-GB"/>
          </a:p>
        </p:txBody>
      </p:sp>
    </p:spTree>
    <p:extLst>
      <p:ext uri="{BB962C8B-B14F-4D97-AF65-F5344CB8AC3E}">
        <p14:creationId xmlns:p14="http://schemas.microsoft.com/office/powerpoint/2010/main" val="80927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24</a:t>
            </a:fld>
            <a:endParaRPr lang="en-GB"/>
          </a:p>
        </p:txBody>
      </p:sp>
    </p:spTree>
    <p:extLst>
      <p:ext uri="{BB962C8B-B14F-4D97-AF65-F5344CB8AC3E}">
        <p14:creationId xmlns:p14="http://schemas.microsoft.com/office/powerpoint/2010/main" val="229985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25</a:t>
            </a:fld>
            <a:endParaRPr lang="en-GB"/>
          </a:p>
        </p:txBody>
      </p:sp>
    </p:spTree>
    <p:extLst>
      <p:ext uri="{BB962C8B-B14F-4D97-AF65-F5344CB8AC3E}">
        <p14:creationId xmlns:p14="http://schemas.microsoft.com/office/powerpoint/2010/main" val="18764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strategy for student reflection.</a:t>
            </a:r>
          </a:p>
          <a:p>
            <a:endParaRPr lang="en-GB" dirty="0"/>
          </a:p>
        </p:txBody>
      </p:sp>
      <p:sp>
        <p:nvSpPr>
          <p:cNvPr id="4" name="Slide Number Placeholder 3"/>
          <p:cNvSpPr>
            <a:spLocks noGrp="1"/>
          </p:cNvSpPr>
          <p:nvPr>
            <p:ph type="sldNum" sz="quarter" idx="10"/>
          </p:nvPr>
        </p:nvSpPr>
        <p:spPr/>
        <p:txBody>
          <a:bodyPr/>
          <a:lstStyle/>
          <a:p>
            <a:fld id="{2D34B835-52F8-4C38-BAFC-35F74EE7F068}" type="slidenum">
              <a:rPr lang="en-GB" smtClean="0"/>
              <a:t>26</a:t>
            </a:fld>
            <a:endParaRPr lang="en-GB"/>
          </a:p>
        </p:txBody>
      </p:sp>
    </p:spTree>
    <p:extLst>
      <p:ext uri="{BB962C8B-B14F-4D97-AF65-F5344CB8AC3E}">
        <p14:creationId xmlns:p14="http://schemas.microsoft.com/office/powerpoint/2010/main" val="365738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045D8-81A1-41C2-89BD-18BD35E8C856}"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345072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045D8-81A1-41C2-89BD-18BD35E8C856}"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318968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045D8-81A1-41C2-89BD-18BD35E8C856}"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202708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045D8-81A1-41C2-89BD-18BD35E8C856}"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396248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045D8-81A1-41C2-89BD-18BD35E8C856}"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111639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045D8-81A1-41C2-89BD-18BD35E8C856}"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230613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045D8-81A1-41C2-89BD-18BD35E8C856}"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393539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045D8-81A1-41C2-89BD-18BD35E8C856}"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84030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045D8-81A1-41C2-89BD-18BD35E8C856}"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24726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045D8-81A1-41C2-89BD-18BD35E8C856}"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269046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045D8-81A1-41C2-89BD-18BD35E8C856}"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8B0A79-A0BC-4573-BDDD-67243FB4A586}" type="slidenum">
              <a:rPr lang="en-GB" smtClean="0"/>
              <a:t>‹#›</a:t>
            </a:fld>
            <a:endParaRPr lang="en-GB"/>
          </a:p>
        </p:txBody>
      </p:sp>
    </p:spTree>
    <p:extLst>
      <p:ext uri="{BB962C8B-B14F-4D97-AF65-F5344CB8AC3E}">
        <p14:creationId xmlns:p14="http://schemas.microsoft.com/office/powerpoint/2010/main" val="169702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045D8-81A1-41C2-89BD-18BD35E8C856}" type="datetimeFigureOut">
              <a:rPr lang="en-GB" smtClean="0"/>
              <a:t>04/10/2022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B0A79-A0BC-4573-BDDD-67243FB4A586}" type="slidenum">
              <a:rPr lang="en-GB" smtClean="0"/>
              <a:t>‹#›</a:t>
            </a:fld>
            <a:endParaRPr lang="en-GB"/>
          </a:p>
        </p:txBody>
      </p:sp>
    </p:spTree>
    <p:extLst>
      <p:ext uri="{BB962C8B-B14F-4D97-AF65-F5344CB8AC3E}">
        <p14:creationId xmlns:p14="http://schemas.microsoft.com/office/powerpoint/2010/main" val="3001958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433FCCC-FAC2-9F59-9D80-5DB5D9A308F9}"/>
              </a:ext>
            </a:extLst>
          </p:cNvPr>
          <p:cNvGraphicFramePr>
            <a:graphicFrameLocks noGrp="1"/>
          </p:cNvGraphicFramePr>
          <p:nvPr>
            <p:extLst>
              <p:ext uri="{D42A27DB-BD31-4B8C-83A1-F6EECF244321}">
                <p14:modId xmlns:p14="http://schemas.microsoft.com/office/powerpoint/2010/main" val="76573357"/>
              </p:ext>
            </p:extLst>
          </p:nvPr>
        </p:nvGraphicFramePr>
        <p:xfrm>
          <a:off x="389964" y="268941"/>
          <a:ext cx="8559054" cy="1109383"/>
        </p:xfrm>
        <a:graphic>
          <a:graphicData uri="http://schemas.openxmlformats.org/drawingml/2006/table">
            <a:tbl>
              <a:tblPr firstRow="1" bandRow="1">
                <a:tableStyleId>{5C22544A-7EE6-4342-B048-85BDC9FD1C3A}</a:tableStyleId>
              </a:tblPr>
              <a:tblGrid>
                <a:gridCol w="6609230">
                  <a:extLst>
                    <a:ext uri="{9D8B030D-6E8A-4147-A177-3AD203B41FA5}">
                      <a16:colId xmlns:a16="http://schemas.microsoft.com/office/drawing/2014/main" val="3623048339"/>
                    </a:ext>
                  </a:extLst>
                </a:gridCol>
                <a:gridCol w="1949824">
                  <a:extLst>
                    <a:ext uri="{9D8B030D-6E8A-4147-A177-3AD203B41FA5}">
                      <a16:colId xmlns:a16="http://schemas.microsoft.com/office/drawing/2014/main" val="2415055739"/>
                    </a:ext>
                  </a:extLst>
                </a:gridCol>
              </a:tblGrid>
              <a:tr h="1109383">
                <a:tc>
                  <a:txBody>
                    <a:bodyPr/>
                    <a:lstStyle/>
                    <a:p>
                      <a:pPr algn="ctr"/>
                      <a:r>
                        <a:rPr lang="en-GB" sz="3200" u="sng" dirty="0">
                          <a:solidFill>
                            <a:schemeClr val="tx1"/>
                          </a:solidFill>
                        </a:rPr>
                        <a:t>The Montgomery Bus Boycott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fld id="{0FA4005E-E998-4DA3-AE5F-EC4CD624CCAA}" type="datetime5">
                        <a:rPr lang="en-GB" sz="3200" smtClean="0">
                          <a:solidFill>
                            <a:schemeClr val="tx1"/>
                          </a:solidFill>
                        </a:rPr>
                        <a:t>4-Oct-22</a:t>
                      </a:fld>
                      <a:endParaRPr lang="en-GB"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535119"/>
                  </a:ext>
                </a:extLst>
              </a:tr>
            </a:tbl>
          </a:graphicData>
        </a:graphic>
      </p:graphicFrame>
      <p:pic>
        <p:nvPicPr>
          <p:cNvPr id="5" name="Picture 4">
            <a:extLst>
              <a:ext uri="{FF2B5EF4-FFF2-40B4-BE49-F238E27FC236}">
                <a16:creationId xmlns:a16="http://schemas.microsoft.com/office/drawing/2014/main" id="{4F167FAB-735F-D50D-9026-D3486549230C}"/>
              </a:ext>
            </a:extLst>
          </p:cNvPr>
          <p:cNvPicPr>
            <a:picLocks noChangeAspect="1"/>
          </p:cNvPicPr>
          <p:nvPr/>
        </p:nvPicPr>
        <p:blipFill>
          <a:blip r:embed="rId2"/>
          <a:stretch>
            <a:fillRect/>
          </a:stretch>
        </p:blipFill>
        <p:spPr>
          <a:xfrm>
            <a:off x="1365996" y="1573305"/>
            <a:ext cx="6606989" cy="4955241"/>
          </a:xfrm>
          <a:prstGeom prst="rect">
            <a:avLst/>
          </a:prstGeom>
        </p:spPr>
      </p:pic>
    </p:spTree>
    <p:extLst>
      <p:ext uri="{BB962C8B-B14F-4D97-AF65-F5344CB8AC3E}">
        <p14:creationId xmlns:p14="http://schemas.microsoft.com/office/powerpoint/2010/main" val="37938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19034-7A68-718D-65B6-7ACC8FC35FD5}"/>
              </a:ext>
            </a:extLst>
          </p:cNvPr>
          <p:cNvSpPr>
            <a:spLocks noGrp="1"/>
          </p:cNvSpPr>
          <p:nvPr>
            <p:ph type="title"/>
          </p:nvPr>
        </p:nvSpPr>
        <p:spPr>
          <a:xfrm>
            <a:off x="5314149" y="640080"/>
            <a:ext cx="3147699" cy="3566160"/>
          </a:xfrm>
        </p:spPr>
        <p:txBody>
          <a:bodyPr vert="horz" lIns="91440" tIns="45720" rIns="91440" bIns="45720" rtlCol="0" anchor="b">
            <a:normAutofit/>
          </a:bodyPr>
          <a:lstStyle/>
          <a:p>
            <a:r>
              <a:rPr lang="en-US" sz="2600" b="1" i="0" dirty="0">
                <a:effectLst/>
              </a:rPr>
              <a:t>Martin Luther King, Jr.</a:t>
            </a:r>
            <a:r>
              <a:rPr lang="en-US" sz="2600" b="0" i="0" dirty="0">
                <a:effectLst/>
              </a:rPr>
              <a:t>, a Baptist minister who endorsed nonviolent civil disobedience, emerged as a leader of the Boycott.</a:t>
            </a:r>
            <a:br>
              <a:rPr lang="en-US" sz="2600" b="0" i="0" dirty="0">
                <a:effectLst/>
              </a:rPr>
            </a:br>
            <a:endParaRPr lang="en-US" sz="2600" dirty="0"/>
          </a:p>
        </p:txBody>
      </p:sp>
      <p:pic>
        <p:nvPicPr>
          <p:cNvPr id="4" name="Picture 3">
            <a:extLst>
              <a:ext uri="{FF2B5EF4-FFF2-40B4-BE49-F238E27FC236}">
                <a16:creationId xmlns:a16="http://schemas.microsoft.com/office/drawing/2014/main" id="{F462BB65-1BE7-CB3F-C953-118BF9AD5DF3}"/>
              </a:ext>
            </a:extLst>
          </p:cNvPr>
          <p:cNvPicPr>
            <a:picLocks noChangeAspect="1"/>
          </p:cNvPicPr>
          <p:nvPr/>
        </p:nvPicPr>
        <p:blipFill rotWithShape="1">
          <a:blip r:embed="rId2"/>
          <a:srcRect l="20290" r="28291" b="1"/>
          <a:stretch/>
        </p:blipFill>
        <p:spPr>
          <a:xfrm>
            <a:off x="650018" y="1216968"/>
            <a:ext cx="4062196"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1"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4149"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81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EEE9BA-49B7-A6E0-91A8-E3EC70435432}"/>
              </a:ext>
            </a:extLst>
          </p:cNvPr>
          <p:cNvSpPr txBox="1"/>
          <p:nvPr/>
        </p:nvSpPr>
        <p:spPr>
          <a:xfrm>
            <a:off x="317335" y="3172173"/>
            <a:ext cx="7932435" cy="3410712"/>
          </a:xfrm>
          <a:prstGeom prst="rect">
            <a:avLst/>
          </a:prstGeom>
        </p:spPr>
        <p:txBody>
          <a:bodyPr vert="horz" lIns="91440" tIns="45720" rIns="91440" bIns="45720" rtlCol="0" anchor="t">
            <a:noAutofit/>
          </a:bodyPr>
          <a:lstStyle/>
          <a:p>
            <a:pPr defTabSz="914400">
              <a:lnSpc>
                <a:spcPct val="90000"/>
              </a:lnSpc>
              <a:spcAft>
                <a:spcPts val="600"/>
              </a:spcAft>
            </a:pPr>
            <a:r>
              <a:rPr lang="en-US" sz="2000" dirty="0"/>
              <a:t>During the boycott Martin Luther King began his rise to national and international prominence in the US Civil Rights Movement. On the boycott’s first day, speaking before a crowd of more than 5,000 people, at the Holt Street Baptist Church, King said:</a:t>
            </a:r>
          </a:p>
          <a:p>
            <a:pPr defTabSz="914400">
              <a:lnSpc>
                <a:spcPct val="90000"/>
              </a:lnSpc>
              <a:spcAft>
                <a:spcPts val="600"/>
              </a:spcAft>
            </a:pPr>
            <a:endParaRPr lang="en-US" sz="2000" dirty="0"/>
          </a:p>
          <a:p>
            <a:pPr defTabSz="914400">
              <a:lnSpc>
                <a:spcPct val="90000"/>
              </a:lnSpc>
              <a:spcAft>
                <a:spcPts val="600"/>
              </a:spcAft>
            </a:pPr>
            <a:r>
              <a:rPr lang="en-US" sz="2000" b="0" i="0" dirty="0">
                <a:effectLst/>
              </a:rPr>
              <a:t>"There comes a time when people get tired.... tired of being segregated and humiliated.... If you will protest courageously and yet with dignity and Christian love...historians will have to pause and say ‘there lived a great people—a black people—who injected a new meaning and dignity into the veins of civilization.’ This is our challenge and our overwhelming responsibility.”</a:t>
            </a:r>
            <a:endParaRPr lang="en-US" sz="2000" dirty="0"/>
          </a:p>
        </p:txBody>
      </p:sp>
      <p:pic>
        <p:nvPicPr>
          <p:cNvPr id="6" name="Picture 5" descr="A person addressing a large group of people&#10;&#10;Description automatically generated with low confidence">
            <a:extLst>
              <a:ext uri="{FF2B5EF4-FFF2-40B4-BE49-F238E27FC236}">
                <a16:creationId xmlns:a16="http://schemas.microsoft.com/office/drawing/2014/main" id="{0152A3F6-F2EF-2650-2914-B80D27D14B22}"/>
              </a:ext>
            </a:extLst>
          </p:cNvPr>
          <p:cNvPicPr>
            <a:picLocks noChangeAspect="1"/>
          </p:cNvPicPr>
          <p:nvPr/>
        </p:nvPicPr>
        <p:blipFill>
          <a:blip r:embed="rId2"/>
          <a:stretch>
            <a:fillRect/>
          </a:stretch>
        </p:blipFill>
        <p:spPr>
          <a:xfrm>
            <a:off x="4432442" y="206592"/>
            <a:ext cx="4229100" cy="2778686"/>
          </a:xfrm>
          <a:prstGeom prst="rect">
            <a:avLst/>
          </a:prstGeom>
        </p:spPr>
      </p:pic>
    </p:spTree>
    <p:extLst>
      <p:ext uri="{BB962C8B-B14F-4D97-AF65-F5344CB8AC3E}">
        <p14:creationId xmlns:p14="http://schemas.microsoft.com/office/powerpoint/2010/main" val="158857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2FE1F-89FA-8D3E-21F3-0F88DCD99055}"/>
              </a:ext>
            </a:extLst>
          </p:cNvPr>
          <p:cNvSpPr>
            <a:spLocks noGrp="1"/>
          </p:cNvSpPr>
          <p:nvPr>
            <p:ph type="title"/>
          </p:nvPr>
        </p:nvSpPr>
        <p:spPr>
          <a:xfrm>
            <a:off x="479161" y="3577456"/>
            <a:ext cx="8182230" cy="1687814"/>
          </a:xfrm>
        </p:spPr>
        <p:txBody>
          <a:bodyPr vert="horz" lIns="91440" tIns="45720" rIns="91440" bIns="45720" rtlCol="0" anchor="b">
            <a:normAutofit/>
          </a:bodyPr>
          <a:lstStyle/>
          <a:p>
            <a:pPr algn="ctr"/>
            <a:r>
              <a:rPr lang="en-US" sz="2300" b="0" i="0" kern="1200">
                <a:solidFill>
                  <a:schemeClr val="tx1"/>
                </a:solidFill>
                <a:effectLst/>
                <a:latin typeface="+mj-lt"/>
                <a:ea typeface="+mj-ea"/>
                <a:cs typeface="+mj-cs"/>
              </a:rPr>
              <a:t>Following a November 1956 ruling by the Supreme Court that segregation on public buses was unconstitutional, the bus boycott ended successfully. It had lasted 381 days.</a:t>
            </a:r>
            <a:br>
              <a:rPr lang="en-US" sz="2300" b="0" i="0" kern="1200">
                <a:solidFill>
                  <a:schemeClr val="tx1"/>
                </a:solidFill>
                <a:effectLst/>
                <a:latin typeface="+mj-lt"/>
                <a:ea typeface="+mj-ea"/>
                <a:cs typeface="+mj-cs"/>
              </a:rPr>
            </a:br>
            <a:endParaRPr lang="en-US" sz="2300" kern="1200">
              <a:solidFill>
                <a:schemeClr val="tx1"/>
              </a:solidFill>
              <a:latin typeface="+mj-lt"/>
              <a:ea typeface="+mj-ea"/>
              <a:cs typeface="+mj-cs"/>
            </a:endParaRPr>
          </a:p>
        </p:txBody>
      </p:sp>
      <p:pic>
        <p:nvPicPr>
          <p:cNvPr id="5" name="Picture 4" descr="A newspaper with a couple of men&#10;&#10;Description automatically generated with low confidence">
            <a:extLst>
              <a:ext uri="{FF2B5EF4-FFF2-40B4-BE49-F238E27FC236}">
                <a16:creationId xmlns:a16="http://schemas.microsoft.com/office/drawing/2014/main" id="{83D58163-7107-5930-6D11-99B8677C3022}"/>
              </a:ext>
            </a:extLst>
          </p:cNvPr>
          <p:cNvPicPr>
            <a:picLocks noChangeAspect="1"/>
          </p:cNvPicPr>
          <p:nvPr/>
        </p:nvPicPr>
        <p:blipFill>
          <a:blip r:embed="rId2"/>
          <a:stretch>
            <a:fillRect/>
          </a:stretch>
        </p:blipFill>
        <p:spPr>
          <a:xfrm>
            <a:off x="2155431" y="610359"/>
            <a:ext cx="4829691" cy="2704626"/>
          </a:xfrm>
          <a:prstGeom prst="rect">
            <a:avLst/>
          </a:prstGeom>
        </p:spPr>
      </p:pic>
      <p:sp>
        <p:nvSpPr>
          <p:cNvPr id="18"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5509052"/>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5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29475A-D8F2-4EE8-61C6-7F42A009B8EA}"/>
              </a:ext>
            </a:extLst>
          </p:cNvPr>
          <p:cNvSpPr>
            <a:spLocks noGrp="1"/>
          </p:cNvSpPr>
          <p:nvPr>
            <p:ph idx="1"/>
          </p:nvPr>
        </p:nvSpPr>
        <p:spPr>
          <a:xfrm>
            <a:off x="473202" y="2807208"/>
            <a:ext cx="2571750" cy="3410712"/>
          </a:xfrm>
        </p:spPr>
        <p:txBody>
          <a:bodyPr anchor="t">
            <a:normAutofit/>
          </a:bodyPr>
          <a:lstStyle/>
          <a:p>
            <a:pPr marL="0" indent="0">
              <a:buNone/>
            </a:pPr>
            <a:r>
              <a:rPr lang="en-GB" sz="1800" b="0" i="0">
                <a:effectLst/>
                <a:latin typeface="Lato" panose="020F0502020204030203" pitchFamily="34" charset="0"/>
              </a:rPr>
              <a:t>Many of the elements in the Montgomery Bus Boycott—organization, community solidarity, nonviolence, and the intervention of the federal government—proved to be the groundwork on which the Civil Rights Movement of the 1960s would be based.</a:t>
            </a:r>
            <a:endParaRPr lang="en-GB" sz="1800"/>
          </a:p>
        </p:txBody>
      </p:sp>
      <p:pic>
        <p:nvPicPr>
          <p:cNvPr id="4" name="Picture 3" descr="A group of people protesting&#10;&#10;Description automatically generated with medium confidence">
            <a:extLst>
              <a:ext uri="{FF2B5EF4-FFF2-40B4-BE49-F238E27FC236}">
                <a16:creationId xmlns:a16="http://schemas.microsoft.com/office/drawing/2014/main" id="{8A2DBBE8-6DAB-5DDD-1861-D03C9D4ABAC7}"/>
              </a:ext>
            </a:extLst>
          </p:cNvPr>
          <p:cNvPicPr>
            <a:picLocks noChangeAspect="1"/>
          </p:cNvPicPr>
          <p:nvPr/>
        </p:nvPicPr>
        <p:blipFill>
          <a:blip r:embed="rId2"/>
          <a:stretch>
            <a:fillRect/>
          </a:stretch>
        </p:blipFill>
        <p:spPr>
          <a:xfrm>
            <a:off x="3490722" y="1684104"/>
            <a:ext cx="5177790" cy="3489792"/>
          </a:xfrm>
          <a:prstGeom prst="rect">
            <a:avLst/>
          </a:prstGeom>
        </p:spPr>
      </p:pic>
    </p:spTree>
    <p:extLst>
      <p:ext uri="{BB962C8B-B14F-4D97-AF65-F5344CB8AC3E}">
        <p14:creationId xmlns:p14="http://schemas.microsoft.com/office/powerpoint/2010/main" val="423040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46A3474-B467-0E56-30C9-3F4E3D584634}"/>
              </a:ext>
            </a:extLst>
          </p:cNvPr>
          <p:cNvGraphicFramePr>
            <a:graphicFrameLocks noGrp="1"/>
          </p:cNvGraphicFramePr>
          <p:nvPr>
            <p:extLst>
              <p:ext uri="{D42A27DB-BD31-4B8C-83A1-F6EECF244321}">
                <p14:modId xmlns:p14="http://schemas.microsoft.com/office/powerpoint/2010/main" val="4057483541"/>
              </p:ext>
            </p:extLst>
          </p:nvPr>
        </p:nvGraphicFramePr>
        <p:xfrm>
          <a:off x="152959" y="1308679"/>
          <a:ext cx="8838081" cy="4975701"/>
        </p:xfrm>
        <a:graphic>
          <a:graphicData uri="http://schemas.openxmlformats.org/drawingml/2006/table">
            <a:tbl>
              <a:tblPr firstRow="1" bandRow="1">
                <a:tableStyleId>{5C22544A-7EE6-4342-B048-85BDC9FD1C3A}</a:tableStyleId>
              </a:tblPr>
              <a:tblGrid>
                <a:gridCol w="2946027">
                  <a:extLst>
                    <a:ext uri="{9D8B030D-6E8A-4147-A177-3AD203B41FA5}">
                      <a16:colId xmlns:a16="http://schemas.microsoft.com/office/drawing/2014/main" val="3911116877"/>
                    </a:ext>
                  </a:extLst>
                </a:gridCol>
                <a:gridCol w="2946027">
                  <a:extLst>
                    <a:ext uri="{9D8B030D-6E8A-4147-A177-3AD203B41FA5}">
                      <a16:colId xmlns:a16="http://schemas.microsoft.com/office/drawing/2014/main" val="1849185012"/>
                    </a:ext>
                  </a:extLst>
                </a:gridCol>
                <a:gridCol w="2946027">
                  <a:extLst>
                    <a:ext uri="{9D8B030D-6E8A-4147-A177-3AD203B41FA5}">
                      <a16:colId xmlns:a16="http://schemas.microsoft.com/office/drawing/2014/main" val="3332781997"/>
                    </a:ext>
                  </a:extLst>
                </a:gridCol>
              </a:tblGrid>
              <a:tr h="1379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Martin met Coretta Scott King in January 1952, and they married on 18</a:t>
                      </a:r>
                      <a:r>
                        <a:rPr lang="en-GB" sz="1400" b="1" kern="1200" baseline="30000" dirty="0">
                          <a:solidFill>
                            <a:schemeClr val="tx1"/>
                          </a:solidFill>
                          <a:effectLst/>
                          <a:latin typeface="+mn-lt"/>
                          <a:ea typeface="+mn-ea"/>
                          <a:cs typeface="+mn-cs"/>
                        </a:rPr>
                        <a:t>th</a:t>
                      </a:r>
                      <a:r>
                        <a:rPr lang="en-GB" sz="1400" b="1" kern="1200" dirty="0">
                          <a:solidFill>
                            <a:schemeClr val="tx1"/>
                          </a:solidFill>
                          <a:effectLst/>
                          <a:latin typeface="+mn-lt"/>
                          <a:ea typeface="+mn-ea"/>
                          <a:cs typeface="+mn-cs"/>
                        </a:rPr>
                        <a:t> June 1953</a:t>
                      </a:r>
                    </a:p>
                    <a:p>
                      <a:endParaRPr lang="en-GB"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He was the father of four children; Yolanda (b. 1955), Martin (b. 1957), Dexter (b. 1961) and Bernice (b. 1963).</a:t>
                      </a:r>
                    </a:p>
                    <a:p>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Martin Luther King Jr was born in the USA to African American parents on January 15</a:t>
                      </a:r>
                      <a:r>
                        <a:rPr lang="en-GB" sz="1400" b="1" kern="1200" baseline="30000" dirty="0">
                          <a:solidFill>
                            <a:schemeClr val="tx1"/>
                          </a:solidFill>
                          <a:effectLst/>
                          <a:latin typeface="+mn-lt"/>
                          <a:ea typeface="+mn-ea"/>
                          <a:cs typeface="+mn-cs"/>
                        </a:rPr>
                        <a:t>th</a:t>
                      </a:r>
                      <a:r>
                        <a:rPr lang="en-GB" sz="1400" b="1" kern="1200" dirty="0">
                          <a:solidFill>
                            <a:schemeClr val="tx1"/>
                          </a:solidFill>
                          <a:effectLst/>
                          <a:latin typeface="+mn-lt"/>
                          <a:ea typeface="+mn-ea"/>
                          <a:cs typeface="+mn-cs"/>
                        </a:rPr>
                        <a:t> 1929.</a:t>
                      </a:r>
                    </a:p>
                    <a:p>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855425"/>
                  </a:ext>
                </a:extLst>
              </a:tr>
              <a:tr h="1753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In 1963, Martin gave his famous “I Have a Dream” speech, at a famous rally named ‘March on Washington.’ Over 250,000 people gathered in the country’s capital to hear Martin and other activists speak about the importance of civil rights. </a:t>
                      </a:r>
                    </a:p>
                    <a:p>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The boycott of the buses ended in Dec 1956, when after the 381 days of protest, a court finally ruled that such segregation laws should no longer be recognised.</a:t>
                      </a:r>
                    </a:p>
                    <a:p>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In October 1964, Martin won the Nobel Peace Prize! He was told over the phone whilst he was in bed suffering from exhaustion – it had been a long, hard fight for civil rights!</a:t>
                      </a:r>
                    </a:p>
                    <a:p>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450468"/>
                  </a:ext>
                </a:extLst>
              </a:tr>
              <a:tr h="1753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In 1964 – 99 years after the abolition of slavery – the Civil Rights Act was passed, outlawing racial segregation and discrimination in the USA.</a:t>
                      </a:r>
                    </a:p>
                    <a:p>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Martin Luther King was assassinated on April 4</a:t>
                      </a:r>
                      <a:r>
                        <a:rPr lang="en-GB" sz="1400" b="1" kern="1200" baseline="30000" dirty="0">
                          <a:solidFill>
                            <a:schemeClr val="tx1"/>
                          </a:solidFill>
                          <a:effectLst/>
                          <a:latin typeface="+mn-lt"/>
                          <a:ea typeface="+mn-ea"/>
                          <a:cs typeface="+mn-cs"/>
                        </a:rPr>
                        <a:t>th</a:t>
                      </a:r>
                      <a:r>
                        <a:rPr lang="en-GB" sz="1400" b="1" kern="1200" dirty="0">
                          <a:solidFill>
                            <a:schemeClr val="tx1"/>
                          </a:solidFill>
                          <a:effectLst/>
                          <a:latin typeface="+mn-lt"/>
                          <a:ea typeface="+mn-ea"/>
                          <a:cs typeface="+mn-cs"/>
                        </a:rPr>
                        <a:t> 1968. </a:t>
                      </a:r>
                    </a:p>
                    <a:p>
                      <a:endParaRPr lang="en-GB" sz="1400" b="1" dirty="0">
                        <a:solidFill>
                          <a:schemeClr val="tx1"/>
                        </a:solidFill>
                      </a:endParaRPr>
                    </a:p>
                    <a:p>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His first major role in the Civil Rights Movement came in 1955. He helped to organise the boycott of the city’s buses, after an African American lady – Rosa Parks – was arrested for refusing to give up her seat to a white man on a bus. The protest started in Dec 1955.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879324"/>
                  </a:ext>
                </a:extLst>
              </a:tr>
            </a:tbl>
          </a:graphicData>
        </a:graphic>
      </p:graphicFrame>
      <p:sp>
        <p:nvSpPr>
          <p:cNvPr id="5" name="TextBox 4">
            <a:extLst>
              <a:ext uri="{FF2B5EF4-FFF2-40B4-BE49-F238E27FC236}">
                <a16:creationId xmlns:a16="http://schemas.microsoft.com/office/drawing/2014/main" id="{99C04402-4A8E-71D2-E47A-B4858AA24500}"/>
              </a:ext>
            </a:extLst>
          </p:cNvPr>
          <p:cNvSpPr txBox="1"/>
          <p:nvPr/>
        </p:nvSpPr>
        <p:spPr>
          <a:xfrm>
            <a:off x="221876" y="342787"/>
            <a:ext cx="8518712" cy="461665"/>
          </a:xfrm>
          <a:prstGeom prst="rect">
            <a:avLst/>
          </a:prstGeom>
          <a:noFill/>
        </p:spPr>
        <p:txBody>
          <a:bodyPr wrap="square" rtlCol="0">
            <a:spAutoFit/>
          </a:bodyPr>
          <a:lstStyle/>
          <a:p>
            <a:r>
              <a:rPr lang="en-GB" sz="2400" u="sng" dirty="0"/>
              <a:t>Create a Time-Line of these events in Martin Luther King Jr’s life.</a:t>
            </a:r>
          </a:p>
        </p:txBody>
      </p:sp>
    </p:spTree>
    <p:extLst>
      <p:ext uri="{BB962C8B-B14F-4D97-AF65-F5344CB8AC3E}">
        <p14:creationId xmlns:p14="http://schemas.microsoft.com/office/powerpoint/2010/main" val="148238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4ED2-8381-3919-2725-DE5D87B00DE3}"/>
              </a:ext>
            </a:extLst>
          </p:cNvPr>
          <p:cNvSpPr>
            <a:spLocks noGrp="1"/>
          </p:cNvSpPr>
          <p:nvPr>
            <p:ph type="title"/>
          </p:nvPr>
        </p:nvSpPr>
        <p:spPr>
          <a:xfrm>
            <a:off x="238686" y="358403"/>
            <a:ext cx="7886700" cy="434974"/>
          </a:xfrm>
        </p:spPr>
        <p:txBody>
          <a:bodyPr>
            <a:noAutofit/>
          </a:bodyPr>
          <a:lstStyle/>
          <a:p>
            <a:r>
              <a:rPr lang="en-GB" sz="2400" u="sng" dirty="0"/>
              <a:t>Task One - Calculation Questions</a:t>
            </a:r>
          </a:p>
        </p:txBody>
      </p:sp>
      <p:graphicFrame>
        <p:nvGraphicFramePr>
          <p:cNvPr id="4" name="Table 4">
            <a:extLst>
              <a:ext uri="{FF2B5EF4-FFF2-40B4-BE49-F238E27FC236}">
                <a16:creationId xmlns:a16="http://schemas.microsoft.com/office/drawing/2014/main" id="{9846CB22-DA6F-CD2C-422A-31A12A26964E}"/>
              </a:ext>
            </a:extLst>
          </p:cNvPr>
          <p:cNvGraphicFramePr>
            <a:graphicFrameLocks noGrp="1"/>
          </p:cNvGraphicFramePr>
          <p:nvPr>
            <p:extLst>
              <p:ext uri="{D42A27DB-BD31-4B8C-83A1-F6EECF244321}">
                <p14:modId xmlns:p14="http://schemas.microsoft.com/office/powerpoint/2010/main" val="2472155866"/>
              </p:ext>
            </p:extLst>
          </p:nvPr>
        </p:nvGraphicFramePr>
        <p:xfrm>
          <a:off x="322728" y="1102659"/>
          <a:ext cx="8471646" cy="5338482"/>
        </p:xfrm>
        <a:graphic>
          <a:graphicData uri="http://schemas.openxmlformats.org/drawingml/2006/table">
            <a:tbl>
              <a:tblPr firstRow="1" bandRow="1">
                <a:tableStyleId>{5C22544A-7EE6-4342-B048-85BDC9FD1C3A}</a:tableStyleId>
              </a:tblPr>
              <a:tblGrid>
                <a:gridCol w="2823882">
                  <a:extLst>
                    <a:ext uri="{9D8B030D-6E8A-4147-A177-3AD203B41FA5}">
                      <a16:colId xmlns:a16="http://schemas.microsoft.com/office/drawing/2014/main" val="1164826058"/>
                    </a:ext>
                  </a:extLst>
                </a:gridCol>
                <a:gridCol w="2823882">
                  <a:extLst>
                    <a:ext uri="{9D8B030D-6E8A-4147-A177-3AD203B41FA5}">
                      <a16:colId xmlns:a16="http://schemas.microsoft.com/office/drawing/2014/main" val="1029415600"/>
                    </a:ext>
                  </a:extLst>
                </a:gridCol>
                <a:gridCol w="2823882">
                  <a:extLst>
                    <a:ext uri="{9D8B030D-6E8A-4147-A177-3AD203B41FA5}">
                      <a16:colId xmlns:a16="http://schemas.microsoft.com/office/drawing/2014/main" val="3482666877"/>
                    </a:ext>
                  </a:extLst>
                </a:gridCol>
              </a:tblGrid>
              <a:tr h="2669241">
                <a:tc>
                  <a:txBody>
                    <a:bodyPr/>
                    <a:lstStyle/>
                    <a:p>
                      <a:r>
                        <a:rPr lang="en-GB" sz="1800" b="0" dirty="0">
                          <a:solidFill>
                            <a:schemeClr val="tx1"/>
                          </a:solidFill>
                          <a:latin typeface="+mn-lt"/>
                        </a:rPr>
                        <a:t>Q1)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How old was Martin Luther King Junior when he died?</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How old was Martin Luther King when he got married?</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Q3) </a:t>
                      </a:r>
                      <a:r>
                        <a:rPr lang="en-GB" sz="1800" b="0" dirty="0">
                          <a:solidFill>
                            <a:schemeClr val="tx1"/>
                          </a:solidFill>
                          <a:effectLst/>
                          <a:latin typeface="+mn-lt"/>
                          <a:ea typeface="MS Mincho" panose="02020609040205080304" pitchFamily="49" charset="-128"/>
                          <a:cs typeface="Times New Roman" panose="02020603050405020304" pitchFamily="18" charset="0"/>
                        </a:rPr>
                        <a:t>His wife was born in April 1927. How old was she when she got married?</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438174"/>
                  </a:ext>
                </a:extLst>
              </a:tr>
              <a:tr h="2669241">
                <a:tc>
                  <a:txBody>
                    <a:bodyPr/>
                    <a:lstStyle/>
                    <a:p>
                      <a:r>
                        <a:rPr lang="en-GB" sz="1800" b="0" dirty="0">
                          <a:solidFill>
                            <a:schemeClr val="tx1"/>
                          </a:solidFill>
                          <a:latin typeface="+mn-lt"/>
                        </a:rPr>
                        <a:t>Q4) How many years ago did the boycott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effectLst/>
                          <a:latin typeface="Cambria" panose="02040503050406030204" pitchFamily="18" charset="0"/>
                          <a:ea typeface="MS Mincho" panose="02020609040205080304" pitchFamily="49" charset="-128"/>
                          <a:cs typeface="Times New Roman" panose="02020603050405020304" pitchFamily="18" charset="0"/>
                        </a:rPr>
                        <a:t>Q5) During the boycott, the average person had to walk 3.5 miles a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How many miles would they cover during a week (assuming they walked  5 days a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Q6) The boycott led to a loss of $3000 a day and lasted 381 days. What was the total loss.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962815"/>
                  </a:ext>
                </a:extLst>
              </a:tr>
            </a:tbl>
          </a:graphicData>
        </a:graphic>
      </p:graphicFrame>
    </p:spTree>
    <p:extLst>
      <p:ext uri="{BB962C8B-B14F-4D97-AF65-F5344CB8AC3E}">
        <p14:creationId xmlns:p14="http://schemas.microsoft.com/office/powerpoint/2010/main" val="211066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4ED2-8381-3919-2725-DE5D87B00DE3}"/>
              </a:ext>
            </a:extLst>
          </p:cNvPr>
          <p:cNvSpPr>
            <a:spLocks noGrp="1"/>
          </p:cNvSpPr>
          <p:nvPr>
            <p:ph type="title"/>
          </p:nvPr>
        </p:nvSpPr>
        <p:spPr>
          <a:xfrm>
            <a:off x="194981" y="260873"/>
            <a:ext cx="7886700" cy="434974"/>
          </a:xfrm>
        </p:spPr>
        <p:txBody>
          <a:bodyPr>
            <a:noAutofit/>
          </a:bodyPr>
          <a:lstStyle/>
          <a:p>
            <a:r>
              <a:rPr lang="en-GB" sz="2400" u="sng" dirty="0"/>
              <a:t>Task Two – Percentages, Fractions and Ratio Questions</a:t>
            </a:r>
          </a:p>
        </p:txBody>
      </p:sp>
      <p:graphicFrame>
        <p:nvGraphicFramePr>
          <p:cNvPr id="4" name="Table 4">
            <a:extLst>
              <a:ext uri="{FF2B5EF4-FFF2-40B4-BE49-F238E27FC236}">
                <a16:creationId xmlns:a16="http://schemas.microsoft.com/office/drawing/2014/main" id="{9846CB22-DA6F-CD2C-422A-31A12A26964E}"/>
              </a:ext>
            </a:extLst>
          </p:cNvPr>
          <p:cNvGraphicFramePr>
            <a:graphicFrameLocks noGrp="1"/>
          </p:cNvGraphicFramePr>
          <p:nvPr>
            <p:extLst>
              <p:ext uri="{D42A27DB-BD31-4B8C-83A1-F6EECF244321}">
                <p14:modId xmlns:p14="http://schemas.microsoft.com/office/powerpoint/2010/main" val="1247766522"/>
              </p:ext>
            </p:extLst>
          </p:nvPr>
        </p:nvGraphicFramePr>
        <p:xfrm>
          <a:off x="194981" y="927847"/>
          <a:ext cx="8471646" cy="5669280"/>
        </p:xfrm>
        <a:graphic>
          <a:graphicData uri="http://schemas.openxmlformats.org/drawingml/2006/table">
            <a:tbl>
              <a:tblPr firstRow="1" bandRow="1">
                <a:tableStyleId>{5C22544A-7EE6-4342-B048-85BDC9FD1C3A}</a:tableStyleId>
              </a:tblPr>
              <a:tblGrid>
                <a:gridCol w="2823882">
                  <a:extLst>
                    <a:ext uri="{9D8B030D-6E8A-4147-A177-3AD203B41FA5}">
                      <a16:colId xmlns:a16="http://schemas.microsoft.com/office/drawing/2014/main" val="1164826058"/>
                    </a:ext>
                  </a:extLst>
                </a:gridCol>
                <a:gridCol w="2823882">
                  <a:extLst>
                    <a:ext uri="{9D8B030D-6E8A-4147-A177-3AD203B41FA5}">
                      <a16:colId xmlns:a16="http://schemas.microsoft.com/office/drawing/2014/main" val="1029415600"/>
                    </a:ext>
                  </a:extLst>
                </a:gridCol>
                <a:gridCol w="2823882">
                  <a:extLst>
                    <a:ext uri="{9D8B030D-6E8A-4147-A177-3AD203B41FA5}">
                      <a16:colId xmlns:a16="http://schemas.microsoft.com/office/drawing/2014/main" val="3482666877"/>
                    </a:ext>
                  </a:extLst>
                </a:gridCol>
              </a:tblGrid>
              <a:tr h="2669241">
                <a:tc>
                  <a:txBody>
                    <a:bodyPr/>
                    <a:lstStyle/>
                    <a:p>
                      <a:r>
                        <a:rPr lang="en-GB" sz="1800" b="0" dirty="0">
                          <a:solidFill>
                            <a:schemeClr val="tx1"/>
                          </a:solidFill>
                          <a:latin typeface="+mn-lt"/>
                        </a:rPr>
                        <a:t>Q1)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In 1930, the year after Martin was born, the black population in the US was approximately 11 million, and the total US population was 121 million. What was the ratio? Give your answer in its simplest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It is estimated around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40 000 people participated in the boycott, if 40% of them were over the age of 35, how many under 35’s participated?</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Q3) </a:t>
                      </a:r>
                      <a:r>
                        <a:rPr lang="en-GB" sz="1800" b="0" dirty="0">
                          <a:solidFill>
                            <a:schemeClr val="tx1"/>
                          </a:solidFill>
                          <a:effectLst/>
                          <a:latin typeface="+mn-lt"/>
                          <a:ea typeface="MS Mincho" panose="02020609040205080304" pitchFamily="49" charset="-128"/>
                          <a:cs typeface="Times New Roman" panose="02020603050405020304" pitchFamily="18" charset="0"/>
                        </a:rPr>
                        <a:t>Lyndon B Johnson was the president at the time the Civil Rights Act was passed. If he won 486 of the 538 electoral college votes available, what fraction of them did he win? Give your answer in its simplest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438174"/>
                  </a:ext>
                </a:extLst>
              </a:tr>
              <a:tr h="266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Q4) Lyndon B Johnson was the president at the time the Civil Rights Act was passed. He won 43,127,041 votes in the popular vote, which equated to 61.1%. How many people voted altogether?</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Q5) There have been 17 black Nobel prize winners.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4 for literature, 12 for peace and 1 for economics. What percentage of the prizes were for:</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Literature</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Peace</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Economics</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Q6) $3000 dollars in 1956 is equivalent to </a:t>
                      </a:r>
                      <a:r>
                        <a:rPr lang="en-GB" sz="1800" b="0" i="0" kern="1200" dirty="0">
                          <a:solidFill>
                            <a:schemeClr val="dk1"/>
                          </a:solidFill>
                          <a:effectLst/>
                          <a:latin typeface="+mn-lt"/>
                          <a:ea typeface="+mn-ea"/>
                          <a:cs typeface="+mn-cs"/>
                        </a:rPr>
                        <a:t>$32,665.92 today. What is the percentage increase.</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962815"/>
                  </a:ext>
                </a:extLst>
              </a:tr>
            </a:tbl>
          </a:graphicData>
        </a:graphic>
      </p:graphicFrame>
    </p:spTree>
    <p:extLst>
      <p:ext uri="{BB962C8B-B14F-4D97-AF65-F5344CB8AC3E}">
        <p14:creationId xmlns:p14="http://schemas.microsoft.com/office/powerpoint/2010/main" val="377288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4ED2-8381-3919-2725-DE5D87B00DE3}"/>
              </a:ext>
            </a:extLst>
          </p:cNvPr>
          <p:cNvSpPr>
            <a:spLocks noGrp="1"/>
          </p:cNvSpPr>
          <p:nvPr>
            <p:ph type="title"/>
          </p:nvPr>
        </p:nvSpPr>
        <p:spPr>
          <a:xfrm>
            <a:off x="258856" y="416859"/>
            <a:ext cx="7886700" cy="434974"/>
          </a:xfrm>
        </p:spPr>
        <p:txBody>
          <a:bodyPr>
            <a:noAutofit/>
          </a:bodyPr>
          <a:lstStyle/>
          <a:p>
            <a:r>
              <a:rPr lang="en-GB" sz="2400" u="sng" dirty="0"/>
              <a:t>Task Three – Compound Measures and Conversions</a:t>
            </a:r>
          </a:p>
        </p:txBody>
      </p:sp>
      <p:graphicFrame>
        <p:nvGraphicFramePr>
          <p:cNvPr id="4" name="Table 4">
            <a:extLst>
              <a:ext uri="{FF2B5EF4-FFF2-40B4-BE49-F238E27FC236}">
                <a16:creationId xmlns:a16="http://schemas.microsoft.com/office/drawing/2014/main" id="{9846CB22-DA6F-CD2C-422A-31A12A26964E}"/>
              </a:ext>
            </a:extLst>
          </p:cNvPr>
          <p:cNvGraphicFramePr>
            <a:graphicFrameLocks noGrp="1"/>
          </p:cNvGraphicFramePr>
          <p:nvPr>
            <p:extLst>
              <p:ext uri="{D42A27DB-BD31-4B8C-83A1-F6EECF244321}">
                <p14:modId xmlns:p14="http://schemas.microsoft.com/office/powerpoint/2010/main" val="1322616319"/>
              </p:ext>
            </p:extLst>
          </p:nvPr>
        </p:nvGraphicFramePr>
        <p:xfrm>
          <a:off x="322728" y="1102659"/>
          <a:ext cx="8471646" cy="5338482"/>
        </p:xfrm>
        <a:graphic>
          <a:graphicData uri="http://schemas.openxmlformats.org/drawingml/2006/table">
            <a:tbl>
              <a:tblPr firstRow="1" bandRow="1">
                <a:tableStyleId>{5C22544A-7EE6-4342-B048-85BDC9FD1C3A}</a:tableStyleId>
              </a:tblPr>
              <a:tblGrid>
                <a:gridCol w="2823882">
                  <a:extLst>
                    <a:ext uri="{9D8B030D-6E8A-4147-A177-3AD203B41FA5}">
                      <a16:colId xmlns:a16="http://schemas.microsoft.com/office/drawing/2014/main" val="1164826058"/>
                    </a:ext>
                  </a:extLst>
                </a:gridCol>
                <a:gridCol w="2823882">
                  <a:extLst>
                    <a:ext uri="{9D8B030D-6E8A-4147-A177-3AD203B41FA5}">
                      <a16:colId xmlns:a16="http://schemas.microsoft.com/office/drawing/2014/main" val="1029415600"/>
                    </a:ext>
                  </a:extLst>
                </a:gridCol>
                <a:gridCol w="2823882">
                  <a:extLst>
                    <a:ext uri="{9D8B030D-6E8A-4147-A177-3AD203B41FA5}">
                      <a16:colId xmlns:a16="http://schemas.microsoft.com/office/drawing/2014/main" val="3482666877"/>
                    </a:ext>
                  </a:extLst>
                </a:gridCol>
              </a:tblGrid>
              <a:tr h="2669241">
                <a:tc>
                  <a:txBody>
                    <a:bodyPr/>
                    <a:lstStyle/>
                    <a:p>
                      <a:r>
                        <a:rPr lang="en-GB" sz="1800" b="0" dirty="0">
                          <a:solidFill>
                            <a:schemeClr val="tx1"/>
                          </a:solidFill>
                          <a:latin typeface="+mn-lt"/>
                        </a:rPr>
                        <a:t>Q1) </a:t>
                      </a:r>
                      <a:r>
                        <a:rPr lang="en-GB" sz="1800" b="0" dirty="0">
                          <a:solidFill>
                            <a:schemeClr val="tx1"/>
                          </a:solidFill>
                          <a:effectLst/>
                          <a:latin typeface="+mn-lt"/>
                          <a:ea typeface="MS Mincho" panose="02020609040205080304" pitchFamily="49" charset="-128"/>
                          <a:cs typeface="Times New Roman" panose="02020603050405020304" pitchFamily="18" charset="0"/>
                        </a:rPr>
                        <a:t>During the boycott, the average person had to walk 3.5 miles a day. If they walked at a speed of 20 minutes per mile, how much time would they spend walking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Q2) The boycott led to a loss of $3000 a day and lasted 381 days. In 1956 the exchange rate was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£1 = $ 2.8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What was the total loss in dollars and in pounds?</a:t>
                      </a:r>
                    </a:p>
                    <a:p>
                      <a:endParaRPr lang="en-GB" sz="1800" b="0" dirty="0">
                        <a:solidFill>
                          <a:schemeClr val="tx1"/>
                        </a:solidFill>
                        <a:latin typeface="+mn-lt"/>
                      </a:endParaRP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Q3) </a:t>
                      </a:r>
                      <a:r>
                        <a:rPr lang="en-GB" sz="1800" b="0" dirty="0">
                          <a:solidFill>
                            <a:schemeClr val="tx1"/>
                          </a:solidFill>
                          <a:effectLst/>
                          <a:latin typeface="+mn-lt"/>
                          <a:ea typeface="MS Mincho" panose="02020609040205080304" pitchFamily="49" charset="-128"/>
                          <a:cs typeface="Times New Roman" panose="02020603050405020304" pitchFamily="18" charset="0"/>
                        </a:rPr>
                        <a:t>During the boycott, the average person had to walk 3.5 miles a day. Assuming they walked 5 days a week, how far did they walk in km each week? 1 mile = 1.6km</a:t>
                      </a:r>
                      <a:endParaRPr lang="en-GB" sz="18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438174"/>
                  </a:ext>
                </a:extLst>
              </a:tr>
              <a:tr h="2669241">
                <a:tc>
                  <a:txBody>
                    <a:bodyPr/>
                    <a:lstStyle/>
                    <a:p>
                      <a:r>
                        <a:rPr lang="en-GB" sz="1800" b="0" dirty="0">
                          <a:solidFill>
                            <a:schemeClr val="tx1"/>
                          </a:solidFill>
                          <a:latin typeface="+mn-lt"/>
                        </a:rPr>
                        <a:t>Q4) The bus boycott lasted for 381 days. How many hours was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Q5) $3000 dollars in 1956 is equivalent to </a:t>
                      </a:r>
                      <a:r>
                        <a:rPr lang="en-GB" sz="1800" b="0" i="0" kern="1200" dirty="0">
                          <a:solidFill>
                            <a:schemeClr val="dk1"/>
                          </a:solidFill>
                          <a:effectLst/>
                          <a:latin typeface="+mn-lt"/>
                          <a:ea typeface="+mn-ea"/>
                          <a:cs typeface="+mn-cs"/>
                        </a:rPr>
                        <a:t>$32,665.92 today.</a:t>
                      </a:r>
                    </a:p>
                    <a:p>
                      <a:r>
                        <a:rPr lang="en-GB" sz="1800" b="0" i="0" kern="1200" dirty="0">
                          <a:solidFill>
                            <a:schemeClr val="dk1"/>
                          </a:solidFill>
                          <a:effectLst/>
                          <a:latin typeface="+mn-lt"/>
                          <a:ea typeface="+mn-ea"/>
                          <a:cs typeface="+mn-cs"/>
                        </a:rPr>
                        <a:t>The current exchange rate is  £1 = $1.13. How much is $32,665,92 in £s.</a:t>
                      </a:r>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Q6) The Montgomery Bus Boycott inspired the bus Boycott in Bristol in 1963.</a:t>
                      </a:r>
                    </a:p>
                    <a:p>
                      <a:r>
                        <a:rPr lang="en-GB" sz="1800" b="0" dirty="0">
                          <a:solidFill>
                            <a:schemeClr val="tx1"/>
                          </a:solidFill>
                          <a:latin typeface="+mn-lt"/>
                        </a:rPr>
                        <a:t>Bristol is 4250 miles. Convert this into Km.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962815"/>
                  </a:ext>
                </a:extLst>
              </a:tr>
            </a:tbl>
          </a:graphicData>
        </a:graphic>
      </p:graphicFrame>
    </p:spTree>
    <p:extLst>
      <p:ext uri="{BB962C8B-B14F-4D97-AF65-F5344CB8AC3E}">
        <p14:creationId xmlns:p14="http://schemas.microsoft.com/office/powerpoint/2010/main" val="254087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1B47-2DC1-DDC4-D825-D819EE04F705}"/>
              </a:ext>
            </a:extLst>
          </p:cNvPr>
          <p:cNvSpPr>
            <a:spLocks noGrp="1"/>
          </p:cNvSpPr>
          <p:nvPr>
            <p:ph type="title"/>
          </p:nvPr>
        </p:nvSpPr>
        <p:spPr>
          <a:xfrm>
            <a:off x="352986" y="149974"/>
            <a:ext cx="7886700" cy="300502"/>
          </a:xfrm>
        </p:spPr>
        <p:txBody>
          <a:bodyPr>
            <a:noAutofit/>
          </a:bodyPr>
          <a:lstStyle/>
          <a:p>
            <a:r>
              <a:rPr lang="en-GB" sz="2400" u="sng" dirty="0"/>
              <a:t>Task 4 – Presenting Data</a:t>
            </a:r>
          </a:p>
        </p:txBody>
      </p:sp>
      <p:graphicFrame>
        <p:nvGraphicFramePr>
          <p:cNvPr id="8" name="Table 8">
            <a:extLst>
              <a:ext uri="{FF2B5EF4-FFF2-40B4-BE49-F238E27FC236}">
                <a16:creationId xmlns:a16="http://schemas.microsoft.com/office/drawing/2014/main" id="{3372B3AB-4F11-4B22-5F02-066313D910B5}"/>
              </a:ext>
            </a:extLst>
          </p:cNvPr>
          <p:cNvGraphicFramePr>
            <a:graphicFrameLocks noGrp="1"/>
          </p:cNvGraphicFramePr>
          <p:nvPr>
            <p:ph idx="1"/>
            <p:extLst>
              <p:ext uri="{D42A27DB-BD31-4B8C-83A1-F6EECF244321}">
                <p14:modId xmlns:p14="http://schemas.microsoft.com/office/powerpoint/2010/main" val="3445245688"/>
              </p:ext>
            </p:extLst>
          </p:nvPr>
        </p:nvGraphicFramePr>
        <p:xfrm>
          <a:off x="352986" y="1133103"/>
          <a:ext cx="8259856" cy="5500822"/>
        </p:xfrm>
        <a:graphic>
          <a:graphicData uri="http://schemas.openxmlformats.org/drawingml/2006/table">
            <a:tbl>
              <a:tblPr firstRow="1" bandRow="1">
                <a:tableStyleId>{5C22544A-7EE6-4342-B048-85BDC9FD1C3A}</a:tableStyleId>
              </a:tblPr>
              <a:tblGrid>
                <a:gridCol w="2064964">
                  <a:extLst>
                    <a:ext uri="{9D8B030D-6E8A-4147-A177-3AD203B41FA5}">
                      <a16:colId xmlns:a16="http://schemas.microsoft.com/office/drawing/2014/main" val="2861187894"/>
                    </a:ext>
                  </a:extLst>
                </a:gridCol>
                <a:gridCol w="876580">
                  <a:extLst>
                    <a:ext uri="{9D8B030D-6E8A-4147-A177-3AD203B41FA5}">
                      <a16:colId xmlns:a16="http://schemas.microsoft.com/office/drawing/2014/main" val="1657721555"/>
                    </a:ext>
                  </a:extLst>
                </a:gridCol>
                <a:gridCol w="3253348">
                  <a:extLst>
                    <a:ext uri="{9D8B030D-6E8A-4147-A177-3AD203B41FA5}">
                      <a16:colId xmlns:a16="http://schemas.microsoft.com/office/drawing/2014/main" val="650995028"/>
                    </a:ext>
                  </a:extLst>
                </a:gridCol>
                <a:gridCol w="2064964">
                  <a:extLst>
                    <a:ext uri="{9D8B030D-6E8A-4147-A177-3AD203B41FA5}">
                      <a16:colId xmlns:a16="http://schemas.microsoft.com/office/drawing/2014/main" val="3261412291"/>
                    </a:ext>
                  </a:extLst>
                </a:gridCol>
              </a:tblGrid>
              <a:tr h="287694">
                <a:tc>
                  <a:txBody>
                    <a:bodyPr/>
                    <a:lstStyle/>
                    <a:p>
                      <a:r>
                        <a:rPr lang="en-GB"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502909"/>
                  </a:ext>
                </a:extLst>
              </a:tr>
              <a:tr h="287694">
                <a:tc>
                  <a:txBody>
                    <a:bodyPr/>
                    <a:lstStyle/>
                    <a:p>
                      <a:r>
                        <a:rPr lang="en-GB" sz="1400" dirty="0">
                          <a:solidFill>
                            <a:schemeClr val="tx1"/>
                          </a:solidFill>
                        </a:rPr>
                        <a:t>Ralph Bunche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7117334"/>
                  </a:ext>
                </a:extLst>
              </a:tr>
              <a:tr h="287694">
                <a:tc>
                  <a:txBody>
                    <a:bodyPr/>
                    <a:lstStyle/>
                    <a:p>
                      <a:r>
                        <a:rPr lang="en-GB" sz="1400" dirty="0">
                          <a:solidFill>
                            <a:schemeClr val="tx1"/>
                          </a:solidFill>
                        </a:rPr>
                        <a:t>Albert John Luthuli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South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878747"/>
                  </a:ext>
                </a:extLst>
              </a:tr>
              <a:tr h="287694">
                <a:tc>
                  <a:txBody>
                    <a:bodyPr/>
                    <a:lstStyle/>
                    <a:p>
                      <a:r>
                        <a:rPr lang="en-GB" sz="1400" dirty="0">
                          <a:solidFill>
                            <a:schemeClr val="tx1"/>
                          </a:solidFill>
                        </a:rPr>
                        <a:t>Martin Luther King Jr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350985"/>
                  </a:ext>
                </a:extLst>
              </a:tr>
              <a:tr h="287694">
                <a:tc>
                  <a:txBody>
                    <a:bodyPr/>
                    <a:lstStyle/>
                    <a:p>
                      <a:r>
                        <a:rPr lang="en-GB" sz="1400" dirty="0">
                          <a:solidFill>
                            <a:schemeClr val="tx1"/>
                          </a:solidFill>
                        </a:rPr>
                        <a:t>W. Arthur Lewis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Saint Lucia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Economics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728730"/>
                  </a:ext>
                </a:extLst>
              </a:tr>
              <a:tr h="287694">
                <a:tc>
                  <a:txBody>
                    <a:bodyPr/>
                    <a:lstStyle/>
                    <a:p>
                      <a:r>
                        <a:rPr lang="en-GB" sz="1400" dirty="0">
                          <a:solidFill>
                            <a:schemeClr val="tx1"/>
                          </a:solidFill>
                        </a:rPr>
                        <a:t>Desmond Tutu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South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181202"/>
                  </a:ext>
                </a:extLst>
              </a:tr>
              <a:tr h="287694">
                <a:tc>
                  <a:txBody>
                    <a:bodyPr/>
                    <a:lstStyle/>
                    <a:p>
                      <a:r>
                        <a:rPr lang="en-GB" sz="1400" dirty="0">
                          <a:solidFill>
                            <a:schemeClr val="tx1"/>
                          </a:solidFill>
                        </a:rPr>
                        <a:t>Wole Soyinka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Nigeria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125712"/>
                  </a:ext>
                </a:extLst>
              </a:tr>
              <a:tr h="287694">
                <a:tc>
                  <a:txBody>
                    <a:bodyPr/>
                    <a:lstStyle/>
                    <a:p>
                      <a:r>
                        <a:rPr lang="en-GB" sz="1400" dirty="0">
                          <a:solidFill>
                            <a:schemeClr val="tx1"/>
                          </a:solidFill>
                        </a:rPr>
                        <a:t>Derek Walcott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Saint Lucia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205262"/>
                  </a:ext>
                </a:extLst>
              </a:tr>
              <a:tr h="287694">
                <a:tc>
                  <a:txBody>
                    <a:bodyPr/>
                    <a:lstStyle/>
                    <a:p>
                      <a:r>
                        <a:rPr lang="en-GB" sz="1400" dirty="0">
                          <a:solidFill>
                            <a:schemeClr val="tx1"/>
                          </a:solidFill>
                        </a:rPr>
                        <a:t>Toni Morrison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592634"/>
                  </a:ext>
                </a:extLst>
              </a:tr>
              <a:tr h="287694">
                <a:tc>
                  <a:txBody>
                    <a:bodyPr/>
                    <a:lstStyle/>
                    <a:p>
                      <a:r>
                        <a:rPr lang="en-GB" sz="1400" dirty="0">
                          <a:solidFill>
                            <a:schemeClr val="tx1"/>
                          </a:solidFill>
                        </a:rPr>
                        <a:t>Nelson Mandela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South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868911"/>
                  </a:ext>
                </a:extLst>
              </a:tr>
              <a:tr h="287694">
                <a:tc>
                  <a:txBody>
                    <a:bodyPr/>
                    <a:lstStyle/>
                    <a:p>
                      <a:r>
                        <a:rPr lang="en-GB" sz="1400" dirty="0">
                          <a:solidFill>
                            <a:schemeClr val="tx1"/>
                          </a:solidFill>
                        </a:rPr>
                        <a:t>Kofi Annan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Ghana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366006"/>
                  </a:ext>
                </a:extLst>
              </a:tr>
              <a:tr h="287694">
                <a:tc>
                  <a:txBody>
                    <a:bodyPr/>
                    <a:lstStyle/>
                    <a:p>
                      <a:r>
                        <a:rPr lang="en-GB" sz="1400" dirty="0">
                          <a:solidFill>
                            <a:schemeClr val="tx1"/>
                          </a:solidFill>
                        </a:rPr>
                        <a:t>Wangari Maathai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Kenya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4940620"/>
                  </a:ext>
                </a:extLst>
              </a:tr>
              <a:tr h="287694">
                <a:tc>
                  <a:txBody>
                    <a:bodyPr/>
                    <a:lstStyle/>
                    <a:p>
                      <a:r>
                        <a:rPr lang="en-GB" sz="1400" dirty="0">
                          <a:solidFill>
                            <a:schemeClr val="tx1"/>
                          </a:solidFill>
                        </a:rPr>
                        <a:t>Barack Obama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013513"/>
                  </a:ext>
                </a:extLst>
              </a:tr>
              <a:tr h="287694">
                <a:tc>
                  <a:txBody>
                    <a:bodyPr/>
                    <a:lstStyle/>
                    <a:p>
                      <a:r>
                        <a:rPr lang="en-GB" sz="1400" dirty="0">
                          <a:solidFill>
                            <a:schemeClr val="tx1"/>
                          </a:solidFill>
                        </a:rPr>
                        <a:t>Ellen Johnson Sirleaf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Liberia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210795"/>
                  </a:ext>
                </a:extLst>
              </a:tr>
              <a:tr h="287694">
                <a:tc>
                  <a:txBody>
                    <a:bodyPr/>
                    <a:lstStyle/>
                    <a:p>
                      <a:r>
                        <a:rPr lang="en-GB" sz="1400" dirty="0">
                          <a:solidFill>
                            <a:schemeClr val="tx1"/>
                          </a:solidFill>
                        </a:rPr>
                        <a:t>Leymah </a:t>
                      </a:r>
                      <a:r>
                        <a:rPr lang="en-GB" sz="1400" dirty="0" err="1">
                          <a:solidFill>
                            <a:schemeClr val="tx1"/>
                          </a:solidFill>
                        </a:rPr>
                        <a:t>Gbowee</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Liberia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723220"/>
                  </a:ext>
                </a:extLst>
              </a:tr>
              <a:tr h="319222">
                <a:tc>
                  <a:txBody>
                    <a:bodyPr/>
                    <a:lstStyle/>
                    <a:p>
                      <a:r>
                        <a:rPr lang="en-GB" sz="1400" dirty="0">
                          <a:solidFill>
                            <a:schemeClr val="tx1"/>
                          </a:solidFill>
                        </a:rPr>
                        <a:t>Denis Mukwege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Democratic Republic of the  Congo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2843111"/>
                  </a:ext>
                </a:extLst>
              </a:tr>
              <a:tr h="287694">
                <a:tc>
                  <a:txBody>
                    <a:bodyPr/>
                    <a:lstStyle/>
                    <a:p>
                      <a:r>
                        <a:rPr lang="en-GB" sz="1400" dirty="0">
                          <a:solidFill>
                            <a:schemeClr val="tx1"/>
                          </a:solidFill>
                        </a:rPr>
                        <a:t>Abiy Ahmed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Ethiopia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504819"/>
                  </a:ext>
                </a:extLst>
              </a:tr>
              <a:tr h="287694">
                <a:tc>
                  <a:txBody>
                    <a:bodyPr/>
                    <a:lstStyle/>
                    <a:p>
                      <a:r>
                        <a:rPr lang="en-GB" sz="1400" dirty="0">
                          <a:solidFill>
                            <a:schemeClr val="tx1"/>
                          </a:solidFill>
                        </a:rPr>
                        <a:t>Abdulrazak </a:t>
                      </a:r>
                      <a:r>
                        <a:rPr lang="en-GB" sz="1400" dirty="0" err="1">
                          <a:solidFill>
                            <a:schemeClr val="tx1"/>
                          </a:solidFill>
                        </a:rPr>
                        <a:t>Gurnah</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United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rPr>
                        <a:t>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7586628"/>
                  </a:ext>
                </a:extLst>
              </a:tr>
            </a:tbl>
          </a:graphicData>
        </a:graphic>
      </p:graphicFrame>
      <p:sp>
        <p:nvSpPr>
          <p:cNvPr id="9" name="TextBox 8">
            <a:extLst>
              <a:ext uri="{FF2B5EF4-FFF2-40B4-BE49-F238E27FC236}">
                <a16:creationId xmlns:a16="http://schemas.microsoft.com/office/drawing/2014/main" id="{D1D2E817-BB43-E3CD-7930-20AD8FC9A263}"/>
              </a:ext>
            </a:extLst>
          </p:cNvPr>
          <p:cNvSpPr txBox="1"/>
          <p:nvPr/>
        </p:nvSpPr>
        <p:spPr>
          <a:xfrm>
            <a:off x="275665" y="513795"/>
            <a:ext cx="8135471" cy="523220"/>
          </a:xfrm>
          <a:prstGeom prst="rect">
            <a:avLst/>
          </a:prstGeom>
          <a:noFill/>
        </p:spPr>
        <p:txBody>
          <a:bodyPr wrap="square" rtlCol="0">
            <a:spAutoFit/>
          </a:bodyPr>
          <a:lstStyle/>
          <a:p>
            <a:r>
              <a:rPr lang="en-GB" sz="1400" dirty="0"/>
              <a:t>Martin Luther King Jr won a Nobel Prize for Peace. There have been 17 black Nobel Prize Winners. Create a bar graph or pie chart to show the categories for which they won their prizes.</a:t>
            </a:r>
          </a:p>
        </p:txBody>
      </p:sp>
    </p:spTree>
    <p:extLst>
      <p:ext uri="{BB962C8B-B14F-4D97-AF65-F5344CB8AC3E}">
        <p14:creationId xmlns:p14="http://schemas.microsoft.com/office/powerpoint/2010/main" val="401624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5D2A-55B4-2235-E055-B7780D2861B3}"/>
              </a:ext>
            </a:extLst>
          </p:cNvPr>
          <p:cNvSpPr>
            <a:spLocks noGrp="1"/>
          </p:cNvSpPr>
          <p:nvPr>
            <p:ph type="title"/>
          </p:nvPr>
        </p:nvSpPr>
        <p:spPr/>
        <p:txBody>
          <a:bodyPr/>
          <a:lstStyle/>
          <a:p>
            <a:r>
              <a:rPr lang="en-GB" b="1" dirty="0">
                <a:solidFill>
                  <a:srgbClr val="FF0000"/>
                </a:solidFill>
              </a:rPr>
              <a:t>Get ready for the answers</a:t>
            </a:r>
          </a:p>
        </p:txBody>
      </p:sp>
    </p:spTree>
    <p:extLst>
      <p:ext uri="{BB962C8B-B14F-4D97-AF65-F5344CB8AC3E}">
        <p14:creationId xmlns:p14="http://schemas.microsoft.com/office/powerpoint/2010/main" val="232939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lage of a person&#10;&#10;Description automatically generated with low confidence">
            <a:extLst>
              <a:ext uri="{FF2B5EF4-FFF2-40B4-BE49-F238E27FC236}">
                <a16:creationId xmlns:a16="http://schemas.microsoft.com/office/drawing/2014/main" id="{CEC56933-0F4E-513C-FFE1-FA8DF3C2622B}"/>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393630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4ED2-8381-3919-2725-DE5D87B00DE3}"/>
              </a:ext>
            </a:extLst>
          </p:cNvPr>
          <p:cNvSpPr>
            <a:spLocks noGrp="1"/>
          </p:cNvSpPr>
          <p:nvPr>
            <p:ph type="title"/>
          </p:nvPr>
        </p:nvSpPr>
        <p:spPr>
          <a:xfrm>
            <a:off x="628650" y="365127"/>
            <a:ext cx="7886700" cy="434974"/>
          </a:xfrm>
        </p:spPr>
        <p:txBody>
          <a:bodyPr>
            <a:noAutofit/>
          </a:bodyPr>
          <a:lstStyle/>
          <a:p>
            <a:r>
              <a:rPr lang="en-GB" sz="2800" u="sng" dirty="0"/>
              <a:t>Task One - Numeracy</a:t>
            </a:r>
          </a:p>
        </p:txBody>
      </p:sp>
      <p:graphicFrame>
        <p:nvGraphicFramePr>
          <p:cNvPr id="4" name="Table 4">
            <a:extLst>
              <a:ext uri="{FF2B5EF4-FFF2-40B4-BE49-F238E27FC236}">
                <a16:creationId xmlns:a16="http://schemas.microsoft.com/office/drawing/2014/main" id="{9846CB22-DA6F-CD2C-422A-31A12A26964E}"/>
              </a:ext>
            </a:extLst>
          </p:cNvPr>
          <p:cNvGraphicFramePr>
            <a:graphicFrameLocks noGrp="1"/>
          </p:cNvGraphicFramePr>
          <p:nvPr>
            <p:extLst>
              <p:ext uri="{D42A27DB-BD31-4B8C-83A1-F6EECF244321}">
                <p14:modId xmlns:p14="http://schemas.microsoft.com/office/powerpoint/2010/main" val="554476729"/>
              </p:ext>
            </p:extLst>
          </p:nvPr>
        </p:nvGraphicFramePr>
        <p:xfrm>
          <a:off x="322728" y="1102659"/>
          <a:ext cx="8471646" cy="5503881"/>
        </p:xfrm>
        <a:graphic>
          <a:graphicData uri="http://schemas.openxmlformats.org/drawingml/2006/table">
            <a:tbl>
              <a:tblPr firstRow="1" bandRow="1">
                <a:tableStyleId>{5C22544A-7EE6-4342-B048-85BDC9FD1C3A}</a:tableStyleId>
              </a:tblPr>
              <a:tblGrid>
                <a:gridCol w="2823882">
                  <a:extLst>
                    <a:ext uri="{9D8B030D-6E8A-4147-A177-3AD203B41FA5}">
                      <a16:colId xmlns:a16="http://schemas.microsoft.com/office/drawing/2014/main" val="1164826058"/>
                    </a:ext>
                  </a:extLst>
                </a:gridCol>
                <a:gridCol w="2823882">
                  <a:extLst>
                    <a:ext uri="{9D8B030D-6E8A-4147-A177-3AD203B41FA5}">
                      <a16:colId xmlns:a16="http://schemas.microsoft.com/office/drawing/2014/main" val="1029415600"/>
                    </a:ext>
                  </a:extLst>
                </a:gridCol>
                <a:gridCol w="2823882">
                  <a:extLst>
                    <a:ext uri="{9D8B030D-6E8A-4147-A177-3AD203B41FA5}">
                      <a16:colId xmlns:a16="http://schemas.microsoft.com/office/drawing/2014/main" val="3482666877"/>
                    </a:ext>
                  </a:extLst>
                </a:gridCol>
              </a:tblGrid>
              <a:tr h="2669241">
                <a:tc>
                  <a:txBody>
                    <a:bodyPr/>
                    <a:lstStyle/>
                    <a:p>
                      <a:r>
                        <a:rPr lang="en-GB" sz="1800" b="0" dirty="0">
                          <a:solidFill>
                            <a:schemeClr val="tx1"/>
                          </a:solidFill>
                          <a:latin typeface="+mn-lt"/>
                        </a:rPr>
                        <a:t>Q1)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How old was Martin Luther King Junior when he died?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effectLst/>
                        <a:latin typeface="+mn-lt"/>
                        <a:ea typeface="MS Mincho" panose="02020609040205080304" pitchFamily="49" charset="-128"/>
                        <a:cs typeface="Times New Roman" panose="02020603050405020304" pitchFamily="18" charset="0"/>
                      </a:endParaRPr>
                    </a:p>
                    <a:p>
                      <a:pPr algn="ctr"/>
                      <a:r>
                        <a:rPr lang="en-GB" sz="1800" b="1" kern="1200" dirty="0">
                          <a:solidFill>
                            <a:srgbClr val="FF0000"/>
                          </a:solidFill>
                          <a:effectLst/>
                          <a:latin typeface="+mn-lt"/>
                          <a:ea typeface="+mn-ea"/>
                          <a:cs typeface="+mn-cs"/>
                        </a:rPr>
                        <a:t>39 years old</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How old was Martin Luther King when he got married?</a:t>
                      </a:r>
                    </a:p>
                    <a:p>
                      <a:endParaRPr lang="en-GB" sz="1800" b="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FF0000"/>
                          </a:solidFill>
                          <a:effectLst/>
                          <a:latin typeface="+mn-lt"/>
                          <a:ea typeface="+mn-ea"/>
                          <a:cs typeface="+mn-cs"/>
                        </a:rPr>
                        <a:t>24 years old</a:t>
                      </a:r>
                      <a:endParaRPr lang="en-GB" sz="1800" b="1" dirty="0">
                        <a:solidFill>
                          <a:srgbClr val="FF0000"/>
                        </a:solidFill>
                        <a:latin typeface="+mn-lt"/>
                      </a:endParaRP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Q3) </a:t>
                      </a:r>
                      <a:r>
                        <a:rPr lang="en-GB" sz="1800" b="0" dirty="0">
                          <a:solidFill>
                            <a:schemeClr val="tx1"/>
                          </a:solidFill>
                          <a:effectLst/>
                          <a:latin typeface="+mn-lt"/>
                          <a:ea typeface="MS Mincho" panose="02020609040205080304" pitchFamily="49" charset="-128"/>
                          <a:cs typeface="Times New Roman" panose="02020603050405020304" pitchFamily="18" charset="0"/>
                        </a:rPr>
                        <a:t>His wife was born in April 1927. How old was she when she got married?</a:t>
                      </a:r>
                    </a:p>
                    <a:p>
                      <a:pPr algn="ctr"/>
                      <a:endParaRPr lang="en-GB" sz="1800" b="1" kern="1200" dirty="0">
                        <a:solidFill>
                          <a:srgbClr val="FF0000"/>
                        </a:solidFill>
                        <a:effectLst/>
                        <a:latin typeface="+mn-lt"/>
                        <a:ea typeface="+mn-ea"/>
                        <a:cs typeface="+mn-cs"/>
                      </a:endParaRPr>
                    </a:p>
                    <a:p>
                      <a:pPr algn="ctr"/>
                      <a:r>
                        <a:rPr lang="en-GB" sz="1800" b="1" kern="1200" dirty="0">
                          <a:solidFill>
                            <a:srgbClr val="FF0000"/>
                          </a:solidFill>
                          <a:effectLst/>
                          <a:latin typeface="+mn-lt"/>
                          <a:ea typeface="+mn-ea"/>
                          <a:cs typeface="+mn-cs"/>
                        </a:rPr>
                        <a:t>26 years old</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438174"/>
                  </a:ext>
                </a:extLst>
              </a:tr>
              <a:tr h="2669241">
                <a:tc>
                  <a:txBody>
                    <a:bodyPr/>
                    <a:lstStyle/>
                    <a:p>
                      <a:r>
                        <a:rPr lang="en-GB" sz="1800" b="0" dirty="0">
                          <a:solidFill>
                            <a:schemeClr val="tx1"/>
                          </a:solidFill>
                          <a:latin typeface="+mn-lt"/>
                        </a:rPr>
                        <a:t>Q4) How many years ago did the boycott start?</a:t>
                      </a:r>
                    </a:p>
                    <a:p>
                      <a:endParaRPr lang="en-GB" sz="1800" b="0" dirty="0">
                        <a:solidFill>
                          <a:schemeClr val="tx1"/>
                        </a:solidFill>
                        <a:latin typeface="+mn-lt"/>
                      </a:endParaRPr>
                    </a:p>
                    <a:p>
                      <a:pPr algn="ctr"/>
                      <a:r>
                        <a:rPr lang="en-GB" sz="1800" b="1" dirty="0">
                          <a:solidFill>
                            <a:srgbClr val="FF0000"/>
                          </a:solidFill>
                          <a:latin typeface="+mn-lt"/>
                        </a:rPr>
                        <a:t>67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effectLst/>
                          <a:latin typeface="Cambria" panose="02040503050406030204" pitchFamily="18" charset="0"/>
                          <a:ea typeface="MS Mincho" panose="02020609040205080304" pitchFamily="49" charset="-128"/>
                          <a:cs typeface="Times New Roman" panose="02020603050405020304" pitchFamily="18" charset="0"/>
                        </a:rPr>
                        <a:t>Q5) During the boycott, the average person had to walk 3.5 miles a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How many miles would they cover during a week (assuming they walked  5 days a week)?</a:t>
                      </a:r>
                    </a:p>
                    <a:p>
                      <a:endParaRPr lang="en-GB" sz="1800" b="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FF0000"/>
                          </a:solidFill>
                          <a:effectLst/>
                          <a:latin typeface="+mn-lt"/>
                          <a:ea typeface="+mn-ea"/>
                          <a:cs typeface="+mn-cs"/>
                        </a:rPr>
                        <a:t>17.5 miles</a:t>
                      </a:r>
                      <a:endParaRPr lang="en-GB" sz="1800" b="1" dirty="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Q6) The boycott led to a loss of $3000 a day and lasted 381 days. What was the total loss.</a:t>
                      </a:r>
                    </a:p>
                    <a:p>
                      <a:endParaRPr lang="en-GB" sz="1800" b="0" dirty="0">
                        <a:solidFill>
                          <a:schemeClr val="tx1"/>
                        </a:solidFill>
                        <a:latin typeface="+mn-lt"/>
                      </a:endParaRPr>
                    </a:p>
                    <a:p>
                      <a:pPr algn="ctr"/>
                      <a:r>
                        <a:rPr lang="en-GB" sz="1800" b="1" dirty="0">
                          <a:solidFill>
                            <a:srgbClr val="FF0000"/>
                          </a:solidFill>
                          <a:latin typeface="+mn-lt"/>
                        </a:rPr>
                        <a:t>$ 1143000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962815"/>
                  </a:ext>
                </a:extLst>
              </a:tr>
            </a:tbl>
          </a:graphicData>
        </a:graphic>
      </p:graphicFrame>
    </p:spTree>
    <p:extLst>
      <p:ext uri="{BB962C8B-B14F-4D97-AF65-F5344CB8AC3E}">
        <p14:creationId xmlns:p14="http://schemas.microsoft.com/office/powerpoint/2010/main" val="281288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4ED2-8381-3919-2725-DE5D87B00DE3}"/>
              </a:ext>
            </a:extLst>
          </p:cNvPr>
          <p:cNvSpPr>
            <a:spLocks noGrp="1"/>
          </p:cNvSpPr>
          <p:nvPr>
            <p:ph type="title"/>
          </p:nvPr>
        </p:nvSpPr>
        <p:spPr>
          <a:xfrm>
            <a:off x="628650" y="365127"/>
            <a:ext cx="7886700" cy="434974"/>
          </a:xfrm>
        </p:spPr>
        <p:txBody>
          <a:bodyPr>
            <a:noAutofit/>
          </a:bodyPr>
          <a:lstStyle/>
          <a:p>
            <a:r>
              <a:rPr lang="en-GB" sz="2800" u="sng" dirty="0"/>
              <a:t>Task Two – Percentages, Fractions and Ratios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9846CB22-DA6F-CD2C-422A-31A12A26964E}"/>
                  </a:ext>
                </a:extLst>
              </p:cNvPr>
              <p:cNvGraphicFramePr>
                <a:graphicFrameLocks noGrp="1"/>
              </p:cNvGraphicFramePr>
              <p:nvPr>
                <p:extLst>
                  <p:ext uri="{D42A27DB-BD31-4B8C-83A1-F6EECF244321}">
                    <p14:modId xmlns:p14="http://schemas.microsoft.com/office/powerpoint/2010/main" val="2089807654"/>
                  </p:ext>
                </p:extLst>
              </p:nvPr>
            </p:nvGraphicFramePr>
            <p:xfrm>
              <a:off x="322728" y="1102659"/>
              <a:ext cx="8471646" cy="5470607"/>
            </p:xfrm>
            <a:graphic>
              <a:graphicData uri="http://schemas.openxmlformats.org/drawingml/2006/table">
                <a:tbl>
                  <a:tblPr firstRow="1" bandRow="1">
                    <a:tableStyleId>{5C22544A-7EE6-4342-B048-85BDC9FD1C3A}</a:tableStyleId>
                  </a:tblPr>
                  <a:tblGrid>
                    <a:gridCol w="2823882">
                      <a:extLst>
                        <a:ext uri="{9D8B030D-6E8A-4147-A177-3AD203B41FA5}">
                          <a16:colId xmlns:a16="http://schemas.microsoft.com/office/drawing/2014/main" val="1164826058"/>
                        </a:ext>
                      </a:extLst>
                    </a:gridCol>
                    <a:gridCol w="2823882">
                      <a:extLst>
                        <a:ext uri="{9D8B030D-6E8A-4147-A177-3AD203B41FA5}">
                          <a16:colId xmlns:a16="http://schemas.microsoft.com/office/drawing/2014/main" val="1029415600"/>
                        </a:ext>
                      </a:extLst>
                    </a:gridCol>
                    <a:gridCol w="2823882">
                      <a:extLst>
                        <a:ext uri="{9D8B030D-6E8A-4147-A177-3AD203B41FA5}">
                          <a16:colId xmlns:a16="http://schemas.microsoft.com/office/drawing/2014/main" val="3482666877"/>
                        </a:ext>
                      </a:extLst>
                    </a:gridCol>
                  </a:tblGrid>
                  <a:tr h="2669241">
                    <a:tc>
                      <a:txBody>
                        <a:bodyPr/>
                        <a:lstStyle/>
                        <a:p>
                          <a:r>
                            <a:rPr lang="en-GB" sz="1800" b="0" dirty="0">
                              <a:solidFill>
                                <a:schemeClr val="tx1"/>
                              </a:solidFill>
                              <a:latin typeface="+mn-lt"/>
                            </a:rPr>
                            <a:t>Q1)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In 1930, the year after Martin was born, the black population in the US was approximately 11 million, and the total US population was 121 million. What was the ratio?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FF0000"/>
                              </a:solidFill>
                              <a:effectLst/>
                              <a:latin typeface="+mn-lt"/>
                              <a:ea typeface="+mn-ea"/>
                              <a:cs typeface="+mn-cs"/>
                            </a:rPr>
                            <a:t>1:11</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It is estimated around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40 000 people participated in the boycott, if 40% of them were over the age of 35, how many under 35’s participated?</a:t>
                          </a:r>
                        </a:p>
                        <a:p>
                          <a:endParaRPr lang="en-GB" sz="1800" b="0" dirty="0">
                            <a:solidFill>
                              <a:schemeClr val="tx1"/>
                            </a:solidFill>
                            <a:latin typeface="+mn-lt"/>
                          </a:endParaRPr>
                        </a:p>
                        <a:p>
                          <a:pPr algn="ctr"/>
                          <a:r>
                            <a:rPr lang="en-GB" sz="1800" b="1" kern="1200" dirty="0">
                              <a:solidFill>
                                <a:srgbClr val="FF0000"/>
                              </a:solidFill>
                              <a:effectLst/>
                              <a:latin typeface="+mn-lt"/>
                              <a:ea typeface="+mn-ea"/>
                              <a:cs typeface="+mn-cs"/>
                            </a:rPr>
                            <a:t>24 000</a:t>
                          </a:r>
                          <a:endParaRPr lang="en-GB" sz="1800" b="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Q3) </a:t>
                          </a:r>
                          <a:r>
                            <a:rPr lang="en-GB" sz="1800" b="0" dirty="0">
                              <a:solidFill>
                                <a:schemeClr val="tx1"/>
                              </a:solidFill>
                              <a:effectLst/>
                              <a:latin typeface="+mn-lt"/>
                              <a:ea typeface="MS Mincho" panose="02020609040205080304" pitchFamily="49" charset="-128"/>
                              <a:cs typeface="Times New Roman" panose="02020603050405020304" pitchFamily="18" charset="0"/>
                            </a:rPr>
                            <a:t>Lyndon B Johnson was the president at the time the Civil Rights Act was passed. If he won 486 of the 538 electoral college votes available, what fraction of them did he win? Give your answer in its simplest form.</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GB" sz="1800" b="1" i="1" kern="1200" smtClean="0">
                                        <a:solidFill>
                                          <a:srgbClr val="FF0000"/>
                                        </a:solidFill>
                                        <a:effectLst/>
                                        <a:latin typeface="Cambria Math" panose="02040503050406030204" pitchFamily="18" charset="0"/>
                                        <a:ea typeface="+mn-ea"/>
                                        <a:cs typeface="+mn-cs"/>
                                      </a:rPr>
                                    </m:ctrlPr>
                                  </m:fPr>
                                  <m:num>
                                    <m:r>
                                      <a:rPr lang="en-GB" sz="1800" b="1" i="1" kern="1200" smtClean="0">
                                        <a:solidFill>
                                          <a:srgbClr val="FF0000"/>
                                        </a:solidFill>
                                        <a:effectLst/>
                                        <a:latin typeface="Cambria Math" panose="02040503050406030204" pitchFamily="18" charset="0"/>
                                        <a:ea typeface="+mn-ea"/>
                                        <a:cs typeface="+mn-cs"/>
                                      </a:rPr>
                                      <m:t>𝟐𝟒𝟑</m:t>
                                    </m:r>
                                  </m:num>
                                  <m:den>
                                    <m:r>
                                      <a:rPr lang="en-GB" sz="1800" b="1" i="1" kern="1200" smtClean="0">
                                        <a:solidFill>
                                          <a:srgbClr val="FF0000"/>
                                        </a:solidFill>
                                        <a:effectLst/>
                                        <a:latin typeface="Cambria Math" panose="02040503050406030204" pitchFamily="18" charset="0"/>
                                        <a:ea typeface="+mn-ea"/>
                                        <a:cs typeface="+mn-cs"/>
                                      </a:rPr>
                                      <m:t>𝟐𝟔𝟗</m:t>
                                    </m:r>
                                  </m:den>
                                </m:f>
                              </m:oMath>
                            </m:oMathPara>
                          </a14:m>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438174"/>
                      </a:ext>
                    </a:extLst>
                  </a:tr>
                  <a:tr h="266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Q4) Lyndon B Johnson won 43,127,041 votes in the popular vote, which equated to 61.1%. How many people voted altogether?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effectLst/>
                            <a:latin typeface="+mn-lt"/>
                            <a:ea typeface="MS Mincho" panose="02020609040205080304" pitchFamily="49" charset="-128"/>
                            <a:cs typeface="Times New Roman" panose="02020603050405020304" pitchFamily="18" charset="0"/>
                          </a:endParaRPr>
                        </a:p>
                        <a:p>
                          <a:pPr algn="ctr"/>
                          <a:r>
                            <a:rPr lang="en-GB" sz="1800" b="1" kern="1200" dirty="0">
                              <a:solidFill>
                                <a:srgbClr val="FF0000"/>
                              </a:solidFill>
                              <a:effectLst/>
                              <a:latin typeface="+mn-lt"/>
                              <a:ea typeface="+mn-ea"/>
                              <a:cs typeface="+mn-cs"/>
                            </a:rPr>
                            <a:t>70,584,355</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Q5) There have been 17 black Nobel prize winners.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4 for literature, 12 for peace and 1 for economics. What percentage of the prizes were for:</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Literature </a:t>
                          </a:r>
                          <a:r>
                            <a:rPr lang="en-GB" sz="1800" b="1" dirty="0">
                              <a:solidFill>
                                <a:srgbClr val="FF0000"/>
                              </a:solidFill>
                              <a:latin typeface="+mn-lt"/>
                            </a:rPr>
                            <a:t>23.5%</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Peace  </a:t>
                          </a:r>
                          <a:r>
                            <a:rPr lang="en-GB" sz="1800" b="1" dirty="0">
                              <a:solidFill>
                                <a:srgbClr val="FF0000"/>
                              </a:solidFill>
                              <a:latin typeface="+mn-lt"/>
                            </a:rPr>
                            <a:t>70.6%</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Economics </a:t>
                          </a:r>
                          <a:r>
                            <a:rPr lang="en-GB" sz="1800" b="1" dirty="0">
                              <a:solidFill>
                                <a:srgbClr val="FF0000"/>
                              </a:solidFill>
                              <a:latin typeface="+mn-lt"/>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Q6) $3000 dollars in 1956 is equivalent to </a:t>
                          </a:r>
                          <a:r>
                            <a:rPr lang="en-GB" sz="1800" b="0" i="0" kern="1200" dirty="0">
                              <a:solidFill>
                                <a:schemeClr val="dk1"/>
                              </a:solidFill>
                              <a:effectLst/>
                              <a:latin typeface="+mn-lt"/>
                              <a:ea typeface="+mn-ea"/>
                              <a:cs typeface="+mn-cs"/>
                            </a:rPr>
                            <a:t>$32,665.92 today. What is the percentage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dirty="0">
                            <a:solidFill>
                              <a:schemeClr val="dk1"/>
                            </a:solidFill>
                            <a:effectLst/>
                            <a:latin typeface="+mn-lt"/>
                            <a:ea typeface="+mn-ea"/>
                            <a:cs typeface="+mn-cs"/>
                          </a:endParaRPr>
                        </a:p>
                        <a:p>
                          <a:r>
                            <a:rPr lang="en-GB" sz="1800" b="0" dirty="0">
                              <a:solidFill>
                                <a:srgbClr val="FF0000"/>
                              </a:solidFill>
                              <a:latin typeface="+mn-lt"/>
                            </a:rPr>
                            <a:t>32665.92 – 3000 = 29665.92</a:t>
                          </a:r>
                        </a:p>
                        <a:p>
                          <a:endParaRPr lang="en-GB" sz="1800" b="0" dirty="0">
                            <a:solidFill>
                              <a:srgbClr val="FF0000"/>
                            </a:solidFill>
                            <a:latin typeface="+mn-lt"/>
                          </a:endParaRPr>
                        </a:p>
                        <a:p>
                          <a14:m>
                            <m:oMath xmlns:m="http://schemas.openxmlformats.org/officeDocument/2006/math">
                              <m:f>
                                <m:fPr>
                                  <m:ctrlPr>
                                    <a:rPr lang="en-GB" sz="1800" b="0" i="1" smtClean="0">
                                      <a:solidFill>
                                        <a:srgbClr val="FF0000"/>
                                      </a:solidFill>
                                      <a:latin typeface="Cambria Math" panose="02040503050406030204" pitchFamily="18" charset="0"/>
                                    </a:rPr>
                                  </m:ctrlPr>
                                </m:fPr>
                                <m:num>
                                  <m:r>
                                    <a:rPr lang="en-GB" sz="1800" b="0" i="1" smtClean="0">
                                      <a:solidFill>
                                        <a:srgbClr val="FF0000"/>
                                      </a:solidFill>
                                      <a:latin typeface="Cambria Math" panose="02040503050406030204" pitchFamily="18" charset="0"/>
                                    </a:rPr>
                                    <m:t>29665.92</m:t>
                                  </m:r>
                                </m:num>
                                <m:den>
                                  <m:r>
                                    <a:rPr lang="en-GB" sz="1800" b="0" i="1" smtClean="0">
                                      <a:solidFill>
                                        <a:srgbClr val="FF0000"/>
                                      </a:solidFill>
                                      <a:latin typeface="Cambria Math" panose="02040503050406030204" pitchFamily="18" charset="0"/>
                                    </a:rPr>
                                    <m:t>3000</m:t>
                                  </m:r>
                                </m:den>
                              </m:f>
                            </m:oMath>
                          </a14:m>
                          <a:r>
                            <a:rPr lang="en-GB" sz="1800" b="0" dirty="0">
                              <a:solidFill>
                                <a:srgbClr val="FF0000"/>
                              </a:solidFill>
                              <a:latin typeface="+mn-lt"/>
                            </a:rPr>
                            <a:t> x 100 = 988.864 %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962815"/>
                      </a:ext>
                    </a:extLst>
                  </a:tr>
                </a:tbl>
              </a:graphicData>
            </a:graphic>
          </p:graphicFrame>
        </mc:Choice>
        <mc:Fallback xmlns="">
          <p:graphicFrame>
            <p:nvGraphicFramePr>
              <p:cNvPr id="4" name="Table 4">
                <a:extLst>
                  <a:ext uri="{FF2B5EF4-FFF2-40B4-BE49-F238E27FC236}">
                    <a16:creationId xmlns:a16="http://schemas.microsoft.com/office/drawing/2014/main" id="{9846CB22-DA6F-CD2C-422A-31A12A26964E}"/>
                  </a:ext>
                </a:extLst>
              </p:cNvPr>
              <p:cNvGraphicFramePr>
                <a:graphicFrameLocks noGrp="1"/>
              </p:cNvGraphicFramePr>
              <p:nvPr>
                <p:extLst>
                  <p:ext uri="{D42A27DB-BD31-4B8C-83A1-F6EECF244321}">
                    <p14:modId xmlns:p14="http://schemas.microsoft.com/office/powerpoint/2010/main" val="2089807654"/>
                  </p:ext>
                </p:extLst>
              </p:nvPr>
            </p:nvGraphicFramePr>
            <p:xfrm>
              <a:off x="322728" y="1102659"/>
              <a:ext cx="8471646" cy="5470607"/>
            </p:xfrm>
            <a:graphic>
              <a:graphicData uri="http://schemas.openxmlformats.org/drawingml/2006/table">
                <a:tbl>
                  <a:tblPr firstRow="1" bandRow="1">
                    <a:tableStyleId>{5C22544A-7EE6-4342-B048-85BDC9FD1C3A}</a:tableStyleId>
                  </a:tblPr>
                  <a:tblGrid>
                    <a:gridCol w="2823882">
                      <a:extLst>
                        <a:ext uri="{9D8B030D-6E8A-4147-A177-3AD203B41FA5}">
                          <a16:colId xmlns:a16="http://schemas.microsoft.com/office/drawing/2014/main" val="1164826058"/>
                        </a:ext>
                      </a:extLst>
                    </a:gridCol>
                    <a:gridCol w="2823882">
                      <a:extLst>
                        <a:ext uri="{9D8B030D-6E8A-4147-A177-3AD203B41FA5}">
                          <a16:colId xmlns:a16="http://schemas.microsoft.com/office/drawing/2014/main" val="1029415600"/>
                        </a:ext>
                      </a:extLst>
                    </a:gridCol>
                    <a:gridCol w="2823882">
                      <a:extLst>
                        <a:ext uri="{9D8B030D-6E8A-4147-A177-3AD203B41FA5}">
                          <a16:colId xmlns:a16="http://schemas.microsoft.com/office/drawing/2014/main" val="3482666877"/>
                        </a:ext>
                      </a:extLst>
                    </a:gridCol>
                  </a:tblGrid>
                  <a:tr h="2801366">
                    <a:tc>
                      <a:txBody>
                        <a:bodyPr/>
                        <a:lstStyle/>
                        <a:p>
                          <a:r>
                            <a:rPr lang="en-GB" sz="1800" b="0" dirty="0">
                              <a:solidFill>
                                <a:schemeClr val="tx1"/>
                              </a:solidFill>
                              <a:latin typeface="+mn-lt"/>
                            </a:rPr>
                            <a:t>Q1)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In 1930, the year after Martin was born, the black population in the US was approximately 11 million, and the total US population was 121 million. What was the ratio?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FF0000"/>
                              </a:solidFill>
                              <a:effectLst/>
                              <a:latin typeface="+mn-lt"/>
                              <a:ea typeface="+mn-ea"/>
                              <a:cs typeface="+mn-cs"/>
                            </a:rPr>
                            <a:t>1:11</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It is estimated around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40 000 people participated in the boycott, if 40% of them were over the age of 35, how many under 35’s participated?</a:t>
                          </a:r>
                        </a:p>
                        <a:p>
                          <a:endParaRPr lang="en-GB" sz="1800" b="0" dirty="0">
                            <a:solidFill>
                              <a:schemeClr val="tx1"/>
                            </a:solidFill>
                            <a:latin typeface="+mn-lt"/>
                          </a:endParaRPr>
                        </a:p>
                        <a:p>
                          <a:pPr algn="ctr"/>
                          <a:r>
                            <a:rPr lang="en-GB" sz="1800" b="1" kern="1200" dirty="0">
                              <a:solidFill>
                                <a:srgbClr val="FF0000"/>
                              </a:solidFill>
                              <a:effectLst/>
                              <a:latin typeface="+mn-lt"/>
                              <a:ea typeface="+mn-ea"/>
                              <a:cs typeface="+mn-cs"/>
                            </a:rPr>
                            <a:t>24 000</a:t>
                          </a:r>
                          <a:endParaRPr lang="en-GB" sz="1800" b="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1087" r="-431" b="-95870"/>
                          </a:stretch>
                        </a:blipFill>
                      </a:tcPr>
                    </a:tc>
                    <a:extLst>
                      <a:ext uri="{0D108BD9-81ED-4DB2-BD59-A6C34878D82A}">
                        <a16:rowId xmlns:a16="http://schemas.microsoft.com/office/drawing/2014/main" val="3393438174"/>
                      </a:ext>
                    </a:extLst>
                  </a:tr>
                  <a:tr h="266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latin typeface="+mn-lt"/>
                              <a:ea typeface="MS Mincho" panose="02020609040205080304" pitchFamily="49" charset="-128"/>
                              <a:cs typeface="Times New Roman" panose="02020603050405020304" pitchFamily="18" charset="0"/>
                            </a:rPr>
                            <a:t>Q4) Lyndon B Johnson won 43,127,041 votes in the popular vote, which equated to 61.1%. How many people voted altogether?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effectLst/>
                            <a:latin typeface="+mn-lt"/>
                            <a:ea typeface="MS Mincho" panose="02020609040205080304" pitchFamily="49" charset="-128"/>
                            <a:cs typeface="Times New Roman" panose="02020603050405020304" pitchFamily="18" charset="0"/>
                          </a:endParaRPr>
                        </a:p>
                        <a:p>
                          <a:pPr algn="ctr"/>
                          <a:r>
                            <a:rPr lang="en-GB" sz="1800" b="1" kern="1200" dirty="0">
                              <a:solidFill>
                                <a:srgbClr val="FF0000"/>
                              </a:solidFill>
                              <a:effectLst/>
                              <a:latin typeface="+mn-lt"/>
                              <a:ea typeface="+mn-ea"/>
                              <a:cs typeface="+mn-cs"/>
                            </a:rPr>
                            <a:t>70,584,355</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Q5) There have been 17 black Nobel prize winners.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4 for literature, 12 for peace and 1 for economics. What percentage of the prizes were for:</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Literature </a:t>
                          </a:r>
                          <a:r>
                            <a:rPr lang="en-GB" sz="1800" b="1" dirty="0">
                              <a:solidFill>
                                <a:srgbClr val="FF0000"/>
                              </a:solidFill>
                              <a:latin typeface="+mn-lt"/>
                            </a:rPr>
                            <a:t>23.5%</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Peace  </a:t>
                          </a:r>
                          <a:r>
                            <a:rPr lang="en-GB" sz="1800" b="1" dirty="0">
                              <a:solidFill>
                                <a:srgbClr val="FF0000"/>
                              </a:solidFill>
                              <a:latin typeface="+mn-lt"/>
                            </a:rPr>
                            <a:t>70.6%</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dirty="0">
                              <a:solidFill>
                                <a:schemeClr val="tx1"/>
                              </a:solidFill>
                              <a:latin typeface="+mn-lt"/>
                            </a:rPr>
                            <a:t>Economics </a:t>
                          </a:r>
                          <a:r>
                            <a:rPr lang="en-GB" sz="1800" b="1" dirty="0">
                              <a:solidFill>
                                <a:srgbClr val="FF0000"/>
                              </a:solidFill>
                              <a:latin typeface="+mn-lt"/>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105923" r="-431" b="-456"/>
                          </a:stretch>
                        </a:blipFill>
                      </a:tcPr>
                    </a:tc>
                    <a:extLst>
                      <a:ext uri="{0D108BD9-81ED-4DB2-BD59-A6C34878D82A}">
                        <a16:rowId xmlns:a16="http://schemas.microsoft.com/office/drawing/2014/main" val="3240962815"/>
                      </a:ext>
                    </a:extLst>
                  </a:tr>
                </a:tbl>
              </a:graphicData>
            </a:graphic>
          </p:graphicFrame>
        </mc:Fallback>
      </mc:AlternateContent>
    </p:spTree>
    <p:extLst>
      <p:ext uri="{BB962C8B-B14F-4D97-AF65-F5344CB8AC3E}">
        <p14:creationId xmlns:p14="http://schemas.microsoft.com/office/powerpoint/2010/main" val="275491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4ED2-8381-3919-2725-DE5D87B00DE3}"/>
              </a:ext>
            </a:extLst>
          </p:cNvPr>
          <p:cNvSpPr>
            <a:spLocks noGrp="1"/>
          </p:cNvSpPr>
          <p:nvPr>
            <p:ph type="title"/>
          </p:nvPr>
        </p:nvSpPr>
        <p:spPr>
          <a:xfrm>
            <a:off x="628650" y="365127"/>
            <a:ext cx="7886700" cy="434974"/>
          </a:xfrm>
        </p:spPr>
        <p:txBody>
          <a:bodyPr>
            <a:noAutofit/>
          </a:bodyPr>
          <a:lstStyle/>
          <a:p>
            <a:r>
              <a:rPr lang="en-GB" sz="2800" u="sng" dirty="0"/>
              <a:t>Task Three – Compound Measures and Conversions</a:t>
            </a:r>
          </a:p>
        </p:txBody>
      </p:sp>
      <p:graphicFrame>
        <p:nvGraphicFramePr>
          <p:cNvPr id="4" name="Table 4">
            <a:extLst>
              <a:ext uri="{FF2B5EF4-FFF2-40B4-BE49-F238E27FC236}">
                <a16:creationId xmlns:a16="http://schemas.microsoft.com/office/drawing/2014/main" id="{9846CB22-DA6F-CD2C-422A-31A12A26964E}"/>
              </a:ext>
            </a:extLst>
          </p:cNvPr>
          <p:cNvGraphicFramePr>
            <a:graphicFrameLocks noGrp="1"/>
          </p:cNvGraphicFramePr>
          <p:nvPr>
            <p:extLst>
              <p:ext uri="{D42A27DB-BD31-4B8C-83A1-F6EECF244321}">
                <p14:modId xmlns:p14="http://schemas.microsoft.com/office/powerpoint/2010/main" val="606949938"/>
              </p:ext>
            </p:extLst>
          </p:nvPr>
        </p:nvGraphicFramePr>
        <p:xfrm>
          <a:off x="158002" y="1055596"/>
          <a:ext cx="8827995" cy="5537325"/>
        </p:xfrm>
        <a:graphic>
          <a:graphicData uri="http://schemas.openxmlformats.org/drawingml/2006/table">
            <a:tbl>
              <a:tblPr firstRow="1" bandRow="1">
                <a:tableStyleId>{5C22544A-7EE6-4342-B048-85BDC9FD1C3A}</a:tableStyleId>
              </a:tblPr>
              <a:tblGrid>
                <a:gridCol w="2942665">
                  <a:extLst>
                    <a:ext uri="{9D8B030D-6E8A-4147-A177-3AD203B41FA5}">
                      <a16:colId xmlns:a16="http://schemas.microsoft.com/office/drawing/2014/main" val="1164826058"/>
                    </a:ext>
                  </a:extLst>
                </a:gridCol>
                <a:gridCol w="2942665">
                  <a:extLst>
                    <a:ext uri="{9D8B030D-6E8A-4147-A177-3AD203B41FA5}">
                      <a16:colId xmlns:a16="http://schemas.microsoft.com/office/drawing/2014/main" val="1029415600"/>
                    </a:ext>
                  </a:extLst>
                </a:gridCol>
                <a:gridCol w="2942665">
                  <a:extLst>
                    <a:ext uri="{9D8B030D-6E8A-4147-A177-3AD203B41FA5}">
                      <a16:colId xmlns:a16="http://schemas.microsoft.com/office/drawing/2014/main" val="3482666877"/>
                    </a:ext>
                  </a:extLst>
                </a:gridCol>
              </a:tblGrid>
              <a:tr h="3023968">
                <a:tc>
                  <a:txBody>
                    <a:bodyPr/>
                    <a:lstStyle/>
                    <a:p>
                      <a:r>
                        <a:rPr lang="en-GB" sz="1800" b="0" dirty="0">
                          <a:solidFill>
                            <a:schemeClr val="tx1"/>
                          </a:solidFill>
                          <a:latin typeface="+mn-lt"/>
                        </a:rPr>
                        <a:t>Q1) </a:t>
                      </a:r>
                      <a:r>
                        <a:rPr lang="en-GB" sz="1800" b="0" dirty="0">
                          <a:solidFill>
                            <a:schemeClr val="tx1"/>
                          </a:solidFill>
                          <a:effectLst/>
                          <a:latin typeface="+mn-lt"/>
                          <a:ea typeface="MS Mincho" panose="02020609040205080304" pitchFamily="49" charset="-128"/>
                          <a:cs typeface="Times New Roman" panose="02020603050405020304" pitchFamily="18" charset="0"/>
                        </a:rPr>
                        <a:t>During the boycott, the average person had to walk 3.5 miles a day. If they walked at a speed of 20 minutes per mile, how much time would they spend walking per day?</a:t>
                      </a:r>
                    </a:p>
                    <a:p>
                      <a:endParaRPr lang="en-GB" sz="1800" b="0" dirty="0">
                        <a:solidFill>
                          <a:schemeClr val="tx1"/>
                        </a:solidFill>
                        <a:effectLst/>
                        <a:latin typeface="+mn-lt"/>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FF0000"/>
                          </a:solidFill>
                          <a:effectLst/>
                          <a:latin typeface="+mn-lt"/>
                          <a:ea typeface="+mn-ea"/>
                          <a:cs typeface="+mn-cs"/>
                        </a:rPr>
                        <a:t>1 hour and 10 minutes</a:t>
                      </a:r>
                      <a:endParaRPr lang="en-GB" sz="1800" b="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Q2) The boycott led to a loss of $3000 a day and lasted 381 days. In 1956 the exchange rate was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£1 = $ 2.8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What was the total loss in dollars and in pounds?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latin typeface="+mn-lt"/>
                        </a:rPr>
                        <a:t>3000 x 381 = $1 143 000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latin typeface="+mn-lt"/>
                        </a:rPr>
                        <a:t>1 143 000 ÷ 2.8 = £408 214.29</a:t>
                      </a:r>
                    </a:p>
                    <a:p>
                      <a:endParaRPr lang="en-GB"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mn-lt"/>
                        </a:rPr>
                        <a:t>Q3) </a:t>
                      </a:r>
                      <a:r>
                        <a:rPr lang="en-GB" sz="1800" b="0" dirty="0">
                          <a:solidFill>
                            <a:schemeClr val="tx1"/>
                          </a:solidFill>
                          <a:effectLst/>
                          <a:latin typeface="+mn-lt"/>
                          <a:ea typeface="MS Mincho" panose="02020609040205080304" pitchFamily="49" charset="-128"/>
                          <a:cs typeface="Times New Roman" panose="02020603050405020304" pitchFamily="18" charset="0"/>
                        </a:rPr>
                        <a:t>During the boycott, the average person had to walk 3.5 miles a day. Assuming they walked 5 days a week, how far did they walk in km each week? 1 mile = 1.6km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effectLst/>
                        <a:latin typeface="+mn-lt"/>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effectLst/>
                          <a:latin typeface="+mn-lt"/>
                          <a:ea typeface="MS Mincho" panose="02020609040205080304" pitchFamily="49" charset="-128"/>
                          <a:cs typeface="Times New Roman" panose="02020603050405020304" pitchFamily="18" charset="0"/>
                        </a:rPr>
                        <a:t>3.5 x 5 = 17.5 miles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effectLst/>
                          <a:latin typeface="+mn-lt"/>
                          <a:ea typeface="MS Mincho" panose="02020609040205080304" pitchFamily="49" charset="-128"/>
                          <a:cs typeface="Times New Roman" panose="02020603050405020304" pitchFamily="18" charset="0"/>
                        </a:rPr>
                        <a:t>17.5 x 1.6 = 28km</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438174"/>
                  </a:ext>
                </a:extLst>
              </a:tr>
              <a:tr h="2489325">
                <a:tc>
                  <a:txBody>
                    <a:bodyPr/>
                    <a:lstStyle/>
                    <a:p>
                      <a:r>
                        <a:rPr lang="en-GB" sz="1800" b="0" dirty="0">
                          <a:solidFill>
                            <a:schemeClr val="tx1"/>
                          </a:solidFill>
                          <a:latin typeface="+mn-lt"/>
                        </a:rPr>
                        <a:t>Q4) The bus boycott lasted for 381 days. How many seconds was this?</a:t>
                      </a:r>
                    </a:p>
                    <a:p>
                      <a:endParaRPr lang="en-GB" sz="1800" b="0" dirty="0">
                        <a:solidFill>
                          <a:schemeClr val="tx1"/>
                        </a:solidFill>
                        <a:latin typeface="+mn-lt"/>
                      </a:endParaRPr>
                    </a:p>
                    <a:p>
                      <a:pPr algn="ctr"/>
                      <a:r>
                        <a:rPr lang="en-GB" sz="1800" b="1" dirty="0">
                          <a:solidFill>
                            <a:srgbClr val="FF0000"/>
                          </a:solidFill>
                          <a:latin typeface="+mn-lt"/>
                        </a:rPr>
                        <a:t>32918400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Q5) $3000 dollars in 1956 is equivalent to </a:t>
                      </a:r>
                      <a:r>
                        <a:rPr lang="en-GB" sz="1800" b="0" i="0" kern="1200" dirty="0">
                          <a:solidFill>
                            <a:schemeClr val="dk1"/>
                          </a:solidFill>
                          <a:effectLst/>
                          <a:latin typeface="+mn-lt"/>
                          <a:ea typeface="+mn-ea"/>
                          <a:cs typeface="+mn-cs"/>
                        </a:rPr>
                        <a:t>$32,665.92 today.</a:t>
                      </a:r>
                    </a:p>
                    <a:p>
                      <a:r>
                        <a:rPr lang="en-GB" sz="1800" b="0" i="0" kern="1200" dirty="0">
                          <a:solidFill>
                            <a:schemeClr val="dk1"/>
                          </a:solidFill>
                          <a:effectLst/>
                          <a:latin typeface="+mn-lt"/>
                          <a:ea typeface="+mn-ea"/>
                          <a:cs typeface="+mn-cs"/>
                        </a:rPr>
                        <a:t>The current exchange rate is  £1 = $1.13. How much is $32,665,92 in £s.</a:t>
                      </a:r>
                    </a:p>
                    <a:p>
                      <a:endParaRPr lang="en-GB" sz="1800" b="0" i="0" kern="1200" dirty="0">
                        <a:solidFill>
                          <a:schemeClr val="dk1"/>
                        </a:solidFill>
                        <a:effectLst/>
                        <a:latin typeface="+mn-lt"/>
                        <a:ea typeface="+mn-ea"/>
                        <a:cs typeface="+mn-cs"/>
                      </a:endParaRPr>
                    </a:p>
                    <a:p>
                      <a:r>
                        <a:rPr lang="en-GB" sz="1800" b="1" i="0" kern="1200" dirty="0">
                          <a:solidFill>
                            <a:srgbClr val="FF0000"/>
                          </a:solidFill>
                          <a:effectLst/>
                          <a:latin typeface="+mn-lt"/>
                          <a:ea typeface="+mn-ea"/>
                          <a:cs typeface="+mn-cs"/>
                        </a:rPr>
                        <a:t>£28 907.89</a:t>
                      </a:r>
                      <a:endParaRPr lang="en-GB" sz="18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tx1"/>
                          </a:solidFill>
                          <a:latin typeface="+mn-lt"/>
                        </a:rPr>
                        <a:t>Q6) The Montgomery Bus Boycott inspired the bus Boycott in Bristol in 1963.</a:t>
                      </a:r>
                    </a:p>
                    <a:p>
                      <a:r>
                        <a:rPr lang="en-GB" sz="1800" b="0" dirty="0">
                          <a:solidFill>
                            <a:schemeClr val="tx1"/>
                          </a:solidFill>
                          <a:latin typeface="+mn-lt"/>
                        </a:rPr>
                        <a:t>Bristol is 4250 miles from Montgomery. </a:t>
                      </a:r>
                    </a:p>
                    <a:p>
                      <a:r>
                        <a:rPr lang="en-GB" sz="1800" b="0" dirty="0">
                          <a:solidFill>
                            <a:schemeClr val="tx1"/>
                          </a:solidFill>
                          <a:latin typeface="+mn-lt"/>
                        </a:rPr>
                        <a:t>Convert this into Km. </a:t>
                      </a:r>
                    </a:p>
                    <a:p>
                      <a:endParaRPr lang="en-GB" sz="1800" b="0" dirty="0">
                        <a:solidFill>
                          <a:schemeClr val="tx1"/>
                        </a:solidFill>
                        <a:latin typeface="+mn-lt"/>
                      </a:endParaRPr>
                    </a:p>
                    <a:p>
                      <a:r>
                        <a:rPr lang="en-GB" sz="1800" b="1" dirty="0">
                          <a:solidFill>
                            <a:srgbClr val="FF0000"/>
                          </a:solidFill>
                          <a:latin typeface="+mn-lt"/>
                        </a:rPr>
                        <a:t>6800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962815"/>
                  </a:ext>
                </a:extLst>
              </a:tr>
            </a:tbl>
          </a:graphicData>
        </a:graphic>
      </p:graphicFrame>
    </p:spTree>
    <p:extLst>
      <p:ext uri="{BB962C8B-B14F-4D97-AF65-F5344CB8AC3E}">
        <p14:creationId xmlns:p14="http://schemas.microsoft.com/office/powerpoint/2010/main" val="314800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1B47-2DC1-DDC4-D825-D819EE04F705}"/>
              </a:ext>
            </a:extLst>
          </p:cNvPr>
          <p:cNvSpPr>
            <a:spLocks noGrp="1"/>
          </p:cNvSpPr>
          <p:nvPr>
            <p:ph type="title"/>
          </p:nvPr>
        </p:nvSpPr>
        <p:spPr>
          <a:xfrm>
            <a:off x="352986" y="149974"/>
            <a:ext cx="7886700" cy="300502"/>
          </a:xfrm>
        </p:spPr>
        <p:txBody>
          <a:bodyPr>
            <a:normAutofit fontScale="90000"/>
          </a:bodyPr>
          <a:lstStyle/>
          <a:p>
            <a:r>
              <a:rPr lang="en-GB" sz="1800" u="sng" dirty="0"/>
              <a:t>Task 4 – Presenting Data</a:t>
            </a:r>
          </a:p>
        </p:txBody>
      </p:sp>
      <p:sp>
        <p:nvSpPr>
          <p:cNvPr id="9" name="TextBox 8">
            <a:extLst>
              <a:ext uri="{FF2B5EF4-FFF2-40B4-BE49-F238E27FC236}">
                <a16:creationId xmlns:a16="http://schemas.microsoft.com/office/drawing/2014/main" id="{D1D2E817-BB43-E3CD-7930-20AD8FC9A263}"/>
              </a:ext>
            </a:extLst>
          </p:cNvPr>
          <p:cNvSpPr txBox="1"/>
          <p:nvPr/>
        </p:nvSpPr>
        <p:spPr>
          <a:xfrm>
            <a:off x="275665" y="513795"/>
            <a:ext cx="8135471" cy="523220"/>
          </a:xfrm>
          <a:prstGeom prst="rect">
            <a:avLst/>
          </a:prstGeom>
          <a:noFill/>
        </p:spPr>
        <p:txBody>
          <a:bodyPr wrap="square" rtlCol="0">
            <a:spAutoFit/>
          </a:bodyPr>
          <a:lstStyle/>
          <a:p>
            <a:r>
              <a:rPr lang="en-GB" sz="1400" dirty="0"/>
              <a:t>Martin Luther King Jr won a Nobel Prize for Peace. There have been 17 black Nobel Prize Winners. Create a pie chart to show the categories for which they won their prizes</a:t>
            </a:r>
          </a:p>
        </p:txBody>
      </p:sp>
      <p:graphicFrame>
        <p:nvGraphicFramePr>
          <p:cNvPr id="5" name="Table 5">
            <a:extLst>
              <a:ext uri="{FF2B5EF4-FFF2-40B4-BE49-F238E27FC236}">
                <a16:creationId xmlns:a16="http://schemas.microsoft.com/office/drawing/2014/main" id="{DA138A57-7827-0412-3784-EE6C5B6FFBB6}"/>
              </a:ext>
            </a:extLst>
          </p:cNvPr>
          <p:cNvGraphicFramePr>
            <a:graphicFrameLocks noGrp="1"/>
          </p:cNvGraphicFramePr>
          <p:nvPr>
            <p:extLst>
              <p:ext uri="{D42A27DB-BD31-4B8C-83A1-F6EECF244321}">
                <p14:modId xmlns:p14="http://schemas.microsoft.com/office/powerpoint/2010/main" val="1732260844"/>
              </p:ext>
            </p:extLst>
          </p:nvPr>
        </p:nvGraphicFramePr>
        <p:xfrm>
          <a:off x="865095" y="1746623"/>
          <a:ext cx="5260042" cy="1854200"/>
        </p:xfrm>
        <a:graphic>
          <a:graphicData uri="http://schemas.openxmlformats.org/drawingml/2006/table">
            <a:tbl>
              <a:tblPr firstRow="1" bandRow="1">
                <a:tableStyleId>{5C22544A-7EE6-4342-B048-85BDC9FD1C3A}</a:tableStyleId>
              </a:tblPr>
              <a:tblGrid>
                <a:gridCol w="1293158">
                  <a:extLst>
                    <a:ext uri="{9D8B030D-6E8A-4147-A177-3AD203B41FA5}">
                      <a16:colId xmlns:a16="http://schemas.microsoft.com/office/drawing/2014/main" val="3210500654"/>
                    </a:ext>
                  </a:extLst>
                </a:gridCol>
                <a:gridCol w="1311089">
                  <a:extLst>
                    <a:ext uri="{9D8B030D-6E8A-4147-A177-3AD203B41FA5}">
                      <a16:colId xmlns:a16="http://schemas.microsoft.com/office/drawing/2014/main" val="256051180"/>
                    </a:ext>
                  </a:extLst>
                </a:gridCol>
                <a:gridCol w="2655795">
                  <a:extLst>
                    <a:ext uri="{9D8B030D-6E8A-4147-A177-3AD203B41FA5}">
                      <a16:colId xmlns:a16="http://schemas.microsoft.com/office/drawing/2014/main" val="3711153645"/>
                    </a:ext>
                  </a:extLst>
                </a:gridCol>
              </a:tblGrid>
              <a:tr h="370840">
                <a:tc>
                  <a:txBody>
                    <a:bodyPr/>
                    <a:lstStyle/>
                    <a:p>
                      <a:r>
                        <a:rPr lang="en-GB" dirty="0">
                          <a:solidFill>
                            <a:schemeClr val="tx1"/>
                          </a:solidFill>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371474"/>
                  </a:ext>
                </a:extLst>
              </a:tr>
              <a:tr h="370840">
                <a:tc>
                  <a:txBody>
                    <a:bodyPr/>
                    <a:lstStyle/>
                    <a:p>
                      <a:r>
                        <a:rPr lang="en-GB" dirty="0">
                          <a:solidFill>
                            <a:schemeClr val="tx1"/>
                          </a:solidFill>
                        </a:rPr>
                        <a:t>Peace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12 x 21.2 = 254°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875603"/>
                  </a:ext>
                </a:extLst>
              </a:tr>
              <a:tr h="370840">
                <a:tc>
                  <a:txBody>
                    <a:bodyPr/>
                    <a:lstStyle/>
                    <a:p>
                      <a:r>
                        <a:rPr lang="en-GB" dirty="0">
                          <a:solidFill>
                            <a:schemeClr val="tx1"/>
                          </a:solidFill>
                        </a:rPr>
                        <a:t>Literature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4 x 21.2 = 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690949"/>
                  </a:ext>
                </a:extLst>
              </a:tr>
              <a:tr h="370840">
                <a:tc>
                  <a:txBody>
                    <a:bodyPr/>
                    <a:lstStyle/>
                    <a:p>
                      <a:r>
                        <a:rPr lang="en-GB" dirty="0">
                          <a:solidFill>
                            <a:schemeClr val="tx1"/>
                          </a:solidFill>
                        </a:rPr>
                        <a:t>Economics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1 x 21.2 =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423870"/>
                  </a:ext>
                </a:extLst>
              </a:tr>
              <a:tr h="370840">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739354"/>
                  </a:ext>
                </a:extLst>
              </a:tr>
            </a:tbl>
          </a:graphicData>
        </a:graphic>
      </p:graphicFrame>
      <p:sp>
        <p:nvSpPr>
          <p:cNvPr id="6" name="TextBox 5">
            <a:extLst>
              <a:ext uri="{FF2B5EF4-FFF2-40B4-BE49-F238E27FC236}">
                <a16:creationId xmlns:a16="http://schemas.microsoft.com/office/drawing/2014/main" id="{09F63B47-6004-D619-C865-51BED2DC5C14}"/>
              </a:ext>
            </a:extLst>
          </p:cNvPr>
          <p:cNvSpPr txBox="1"/>
          <p:nvPr/>
        </p:nvSpPr>
        <p:spPr>
          <a:xfrm>
            <a:off x="766482" y="1257198"/>
            <a:ext cx="5627595" cy="369332"/>
          </a:xfrm>
          <a:prstGeom prst="rect">
            <a:avLst/>
          </a:prstGeom>
          <a:noFill/>
        </p:spPr>
        <p:txBody>
          <a:bodyPr wrap="square" rtlCol="0">
            <a:spAutoFit/>
          </a:bodyPr>
          <a:lstStyle/>
          <a:p>
            <a:r>
              <a:rPr lang="en-GB" b="1" dirty="0">
                <a:solidFill>
                  <a:srgbClr val="FF0000"/>
                </a:solidFill>
              </a:rPr>
              <a:t>360 ÷ 17 = 21.2</a:t>
            </a:r>
          </a:p>
        </p:txBody>
      </p:sp>
    </p:spTree>
    <p:extLst>
      <p:ext uri="{BB962C8B-B14F-4D97-AF65-F5344CB8AC3E}">
        <p14:creationId xmlns:p14="http://schemas.microsoft.com/office/powerpoint/2010/main" val="305949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6804025" y="2133600"/>
            <a:ext cx="2339975" cy="2016125"/>
          </a:xfrm>
          <a:prstGeom prst="wedgeRoundRectCallout">
            <a:avLst>
              <a:gd name="adj1" fmla="val -65620"/>
              <a:gd name="adj2" fmla="val 27773"/>
              <a:gd name="adj3" fmla="val 16667"/>
            </a:avLst>
          </a:prstGeom>
          <a:solidFill>
            <a:srgbClr val="FF99CC"/>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pPr>
            <a:r>
              <a:rPr lang="en-GB" altLang="en-US" sz="2000" b="1">
                <a:latin typeface="Comic Sans MS" panose="030F0702030302020204" pitchFamily="66" charset="0"/>
              </a:rPr>
              <a:t>I have been able to…</a:t>
            </a:r>
          </a:p>
          <a:p>
            <a:pPr defTabSz="914400" eaLnBrk="1" hangingPunct="1">
              <a:spcAft>
                <a:spcPts val="1000"/>
              </a:spcAft>
            </a:pPr>
            <a:r>
              <a:rPr lang="en-GB" altLang="en-US" sz="2000" b="1">
                <a:latin typeface="Comic Sans MS" panose="030F0702030302020204" pitchFamily="66" charset="0"/>
              </a:rPr>
              <a:t>But I got stuck on...</a:t>
            </a:r>
            <a:endParaRPr lang="en-US" altLang="en-US" sz="2000" b="1"/>
          </a:p>
        </p:txBody>
      </p:sp>
      <p:sp>
        <p:nvSpPr>
          <p:cNvPr id="5" name="AutoShape 4"/>
          <p:cNvSpPr>
            <a:spLocks noChangeArrowheads="1"/>
          </p:cNvSpPr>
          <p:nvPr/>
        </p:nvSpPr>
        <p:spPr bwMode="auto">
          <a:xfrm>
            <a:off x="3276600" y="188913"/>
            <a:ext cx="3598863" cy="1727200"/>
          </a:xfrm>
          <a:prstGeom prst="wedgeRoundRectCallout">
            <a:avLst>
              <a:gd name="adj1" fmla="val 44866"/>
              <a:gd name="adj2" fmla="val 147009"/>
              <a:gd name="adj3" fmla="val 16667"/>
            </a:avLst>
          </a:prstGeom>
          <a:solidFill>
            <a:schemeClr val="accent1">
              <a:lumMod val="60000"/>
              <a:lumOff val="40000"/>
            </a:schemeClr>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Today I have tried to...</a:t>
            </a:r>
          </a:p>
          <a:p>
            <a:pPr defTabSz="914400" eaLnBrk="1" hangingPunct="1"/>
            <a:endParaRPr lang="en-GB" altLang="en-US" sz="2000" b="1">
              <a:latin typeface="Comic Sans MS" panose="030F0702030302020204" pitchFamily="66" charset="0"/>
            </a:endParaRPr>
          </a:p>
          <a:p>
            <a:pPr defTabSz="914400" eaLnBrk="1" hangingPunct="1"/>
            <a:r>
              <a:rPr lang="en-GB" altLang="en-US" sz="2000" b="1">
                <a:latin typeface="Comic Sans MS" panose="030F0702030302020204" pitchFamily="66" charset="0"/>
              </a:rPr>
              <a:t>To progress I need to...</a:t>
            </a:r>
            <a:endParaRPr lang="en-US" altLang="en-US" sz="2000" b="1">
              <a:latin typeface="Comic Sans MS" panose="030F0702030302020204" pitchFamily="66" charset="0"/>
            </a:endParaRPr>
          </a:p>
        </p:txBody>
      </p:sp>
      <p:sp>
        <p:nvSpPr>
          <p:cNvPr id="6" name="AutoShape 5"/>
          <p:cNvSpPr>
            <a:spLocks noChangeArrowheads="1"/>
          </p:cNvSpPr>
          <p:nvPr/>
        </p:nvSpPr>
        <p:spPr bwMode="auto">
          <a:xfrm>
            <a:off x="6696075" y="404813"/>
            <a:ext cx="2447925" cy="1079500"/>
          </a:xfrm>
          <a:prstGeom prst="wedgeRoundRectCallout">
            <a:avLst>
              <a:gd name="adj1" fmla="val -54611"/>
              <a:gd name="adj2" fmla="val 172329"/>
              <a:gd name="adj3" fmla="val 16667"/>
            </a:avLst>
          </a:prstGeom>
          <a:solidFill>
            <a:srgbClr val="00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Today I have learned that...</a:t>
            </a:r>
            <a:endParaRPr lang="en-US" altLang="en-US" sz="2000" b="1">
              <a:latin typeface="Comic Sans MS" panose="030F0702030302020204" pitchFamily="66" charset="0"/>
            </a:endParaRPr>
          </a:p>
        </p:txBody>
      </p:sp>
      <p:sp>
        <p:nvSpPr>
          <p:cNvPr id="7" name="AutoShape 8"/>
          <p:cNvSpPr>
            <a:spLocks noChangeArrowheads="1"/>
          </p:cNvSpPr>
          <p:nvPr/>
        </p:nvSpPr>
        <p:spPr bwMode="auto">
          <a:xfrm>
            <a:off x="5795963" y="5229225"/>
            <a:ext cx="2628900" cy="1008063"/>
          </a:xfrm>
          <a:prstGeom prst="wedgeRoundRectCallout">
            <a:avLst>
              <a:gd name="adj1" fmla="val -51491"/>
              <a:gd name="adj2" fmla="val -156421"/>
              <a:gd name="adj3" fmla="val 16667"/>
            </a:avLst>
          </a:prstGeom>
          <a:solidFill>
            <a:srgbClr val="CC99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b="1">
                <a:latin typeface="Comic Sans MS" panose="030F0702030302020204" pitchFamily="66" charset="0"/>
              </a:rPr>
              <a:t>I did not know how to…</a:t>
            </a:r>
          </a:p>
          <a:p>
            <a:pPr defTabSz="914400" eaLnBrk="1" hangingPunct="1">
              <a:spcAft>
                <a:spcPts val="1000"/>
              </a:spcAft>
            </a:pPr>
            <a:r>
              <a:rPr lang="en-GB" altLang="en-US" b="1">
                <a:latin typeface="Comic Sans MS" panose="030F0702030302020204" pitchFamily="66" charset="0"/>
              </a:rPr>
              <a:t>But now I can…</a:t>
            </a:r>
          </a:p>
          <a:p>
            <a:pPr defTabSz="914400" eaLnBrk="1" hangingPunct="1"/>
            <a:endParaRPr lang="en-US" altLang="en-US"/>
          </a:p>
        </p:txBody>
      </p:sp>
      <p:sp>
        <p:nvSpPr>
          <p:cNvPr id="8" name="AutoShape 9"/>
          <p:cNvSpPr>
            <a:spLocks noChangeArrowheads="1"/>
          </p:cNvSpPr>
          <p:nvPr/>
        </p:nvSpPr>
        <p:spPr bwMode="auto">
          <a:xfrm>
            <a:off x="2484438" y="4365625"/>
            <a:ext cx="2735262" cy="1295400"/>
          </a:xfrm>
          <a:prstGeom prst="wedgeRoundRectCallout">
            <a:avLst>
              <a:gd name="adj1" fmla="val 25583"/>
              <a:gd name="adj2" fmla="val -71528"/>
              <a:gd name="adj3" fmla="val 16667"/>
            </a:avLst>
          </a:prstGeom>
          <a:solidFill>
            <a:srgbClr val="33CCCC"/>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One thing I need to remember from today’s lesson is...</a:t>
            </a:r>
          </a:p>
          <a:p>
            <a:pPr defTabSz="914400" eaLnBrk="1" hangingPunct="1">
              <a:spcAft>
                <a:spcPts val="1000"/>
              </a:spcAft>
            </a:pPr>
            <a:endParaRPr lang="en-GB" altLang="en-US" sz="1100" b="1">
              <a:latin typeface="SassoonPrimaryInfant"/>
            </a:endParaRPr>
          </a:p>
          <a:p>
            <a:pPr defTabSz="914400" eaLnBrk="1" hangingPunct="1"/>
            <a:endParaRPr lang="en-US" altLang="en-US"/>
          </a:p>
        </p:txBody>
      </p:sp>
      <p:sp>
        <p:nvSpPr>
          <p:cNvPr id="9" name="AutoShape 10"/>
          <p:cNvSpPr>
            <a:spLocks noChangeArrowheads="1"/>
          </p:cNvSpPr>
          <p:nvPr/>
        </p:nvSpPr>
        <p:spPr bwMode="auto">
          <a:xfrm>
            <a:off x="6743700" y="4292600"/>
            <a:ext cx="2400300" cy="865188"/>
          </a:xfrm>
          <a:prstGeom prst="wedgeRoundRectCallout">
            <a:avLst>
              <a:gd name="adj1" fmla="val -54356"/>
              <a:gd name="adj2" fmla="val -96986"/>
              <a:gd name="adj3" fmla="val 16667"/>
            </a:avLst>
          </a:prstGeom>
          <a:solidFill>
            <a:srgbClr val="FFCC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 was successful when I…</a:t>
            </a:r>
            <a:endParaRPr lang="en-US" altLang="en-US" sz="2000" b="1">
              <a:latin typeface="Comic Sans MS" panose="030F0702030302020204" pitchFamily="66" charset="0"/>
            </a:endParaRPr>
          </a:p>
        </p:txBody>
      </p:sp>
      <p:sp>
        <p:nvSpPr>
          <p:cNvPr id="10" name="Text Box 2"/>
          <p:cNvSpPr txBox="1">
            <a:spLocks noChangeArrowheads="1"/>
          </p:cNvSpPr>
          <p:nvPr/>
        </p:nvSpPr>
        <p:spPr bwMode="auto">
          <a:xfrm>
            <a:off x="1692275" y="2492375"/>
            <a:ext cx="5005388" cy="1584325"/>
          </a:xfrm>
          <a:prstGeom prst="rect">
            <a:avLst/>
          </a:prstGeom>
          <a:solidFill>
            <a:srgbClr val="FF9900"/>
          </a:solidFill>
          <a:ln w="38100">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en-GB" altLang="en-US" sz="4400" b="1" dirty="0">
                <a:latin typeface="Comic Sans MS" panose="030F0702030302020204" pitchFamily="66" charset="0"/>
              </a:rPr>
              <a:t>Self Reflection</a:t>
            </a:r>
          </a:p>
          <a:p>
            <a:pPr algn="ctr" defTabSz="914400" eaLnBrk="1" hangingPunct="1"/>
            <a:endParaRPr lang="en-GB" altLang="en-US" sz="2400" b="1" dirty="0">
              <a:latin typeface="Times New Roman" panose="02020603050405020304" pitchFamily="18" charset="0"/>
            </a:endParaRPr>
          </a:p>
          <a:p>
            <a:pPr algn="ctr" defTabSz="914400" eaLnBrk="1" hangingPunct="1"/>
            <a:endParaRPr lang="en-GB" altLang="en-US" sz="2400" b="1" dirty="0">
              <a:latin typeface="Times New Roman" panose="02020603050405020304" pitchFamily="18" charset="0"/>
            </a:endParaRPr>
          </a:p>
          <a:p>
            <a:pPr algn="ctr" defTabSz="914400" eaLnBrk="1" hangingPunct="1"/>
            <a:endParaRPr lang="en-US" altLang="en-US" dirty="0"/>
          </a:p>
        </p:txBody>
      </p:sp>
      <p:sp>
        <p:nvSpPr>
          <p:cNvPr id="11" name="AutoShape 3"/>
          <p:cNvSpPr>
            <a:spLocks noChangeArrowheads="1"/>
          </p:cNvSpPr>
          <p:nvPr/>
        </p:nvSpPr>
        <p:spPr bwMode="auto">
          <a:xfrm>
            <a:off x="0" y="981075"/>
            <a:ext cx="2376488" cy="1295400"/>
          </a:xfrm>
          <a:prstGeom prst="wedgeRoundRectCallout">
            <a:avLst>
              <a:gd name="adj1" fmla="val 56222"/>
              <a:gd name="adj2" fmla="val 66852"/>
              <a:gd name="adj3" fmla="val 16667"/>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In these questions I have learnt that…</a:t>
            </a:r>
            <a:endParaRPr lang="en-US" altLang="en-US" sz="2000" b="1">
              <a:latin typeface="Comic Sans MS" panose="030F0702030302020204" pitchFamily="66" charset="0"/>
            </a:endParaRPr>
          </a:p>
        </p:txBody>
      </p:sp>
      <p:sp>
        <p:nvSpPr>
          <p:cNvPr id="12" name="AutoShape 8"/>
          <p:cNvSpPr>
            <a:spLocks noChangeArrowheads="1"/>
          </p:cNvSpPr>
          <p:nvPr/>
        </p:nvSpPr>
        <p:spPr bwMode="auto">
          <a:xfrm>
            <a:off x="0" y="5589588"/>
            <a:ext cx="2628900" cy="1008062"/>
          </a:xfrm>
          <a:prstGeom prst="wedgeRoundRectCallout">
            <a:avLst>
              <a:gd name="adj1" fmla="val 48116"/>
              <a:gd name="adj2" fmla="val -188028"/>
              <a:gd name="adj3" fmla="val 16667"/>
            </a:avLst>
          </a:prstGeom>
          <a:solidFill>
            <a:srgbClr val="FF00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b="1">
                <a:latin typeface="Comic Sans MS" panose="030F0702030302020204" pitchFamily="66" charset="0"/>
              </a:rPr>
              <a:t>The most important thing I learned today is...</a:t>
            </a:r>
          </a:p>
          <a:p>
            <a:pPr defTabSz="914400" eaLnBrk="1" hangingPunct="1"/>
            <a:endParaRPr lang="en-US" altLang="en-US"/>
          </a:p>
        </p:txBody>
      </p:sp>
      <p:sp>
        <p:nvSpPr>
          <p:cNvPr id="13" name="AutoShape 6"/>
          <p:cNvSpPr>
            <a:spLocks noChangeArrowheads="1"/>
          </p:cNvSpPr>
          <p:nvPr/>
        </p:nvSpPr>
        <p:spPr bwMode="auto">
          <a:xfrm>
            <a:off x="0" y="2924175"/>
            <a:ext cx="1619250" cy="2520950"/>
          </a:xfrm>
          <a:prstGeom prst="wedgeRoundRectCallout">
            <a:avLst>
              <a:gd name="adj1" fmla="val 68204"/>
              <a:gd name="adj2" fmla="val -31319"/>
              <a:gd name="adj3" fmla="val 16667"/>
            </a:avLst>
          </a:prstGeom>
          <a:solidFill>
            <a:srgbClr val="FF99CC"/>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Aft>
                <a:spcPts val="1000"/>
              </a:spcAft>
            </a:pPr>
            <a:r>
              <a:rPr lang="en-GB" altLang="en-US" sz="2000" b="1">
                <a:latin typeface="Comic Sans MS" panose="030F0702030302020204" pitchFamily="66" charset="0"/>
              </a:rPr>
              <a:t>Before this lesson I could already...</a:t>
            </a:r>
          </a:p>
          <a:p>
            <a:pPr defTabSz="914400" eaLnBrk="1" hangingPunct="1">
              <a:spcAft>
                <a:spcPts val="1000"/>
              </a:spcAft>
            </a:pPr>
            <a:r>
              <a:rPr lang="en-GB" altLang="en-US" sz="2000" b="1">
                <a:latin typeface="Comic Sans MS" panose="030F0702030302020204" pitchFamily="66" charset="0"/>
              </a:rPr>
              <a:t>Now I can also...</a:t>
            </a:r>
            <a:endParaRPr lang="en-US" altLang="en-US" sz="2000" b="1"/>
          </a:p>
        </p:txBody>
      </p:sp>
      <p:sp>
        <p:nvSpPr>
          <p:cNvPr id="14" name="AutoShape 9"/>
          <p:cNvSpPr>
            <a:spLocks noChangeArrowheads="1"/>
          </p:cNvSpPr>
          <p:nvPr/>
        </p:nvSpPr>
        <p:spPr bwMode="auto">
          <a:xfrm>
            <a:off x="3132138" y="6065838"/>
            <a:ext cx="2735262" cy="792162"/>
          </a:xfrm>
          <a:prstGeom prst="wedgeRoundRectCallout">
            <a:avLst>
              <a:gd name="adj1" fmla="val 38241"/>
              <a:gd name="adj2" fmla="val -290167"/>
              <a:gd name="adj3" fmla="val 16667"/>
            </a:avLst>
          </a:prstGeom>
          <a:solidFill>
            <a:srgbClr val="FF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 can see the link between...</a:t>
            </a:r>
          </a:p>
          <a:p>
            <a:pPr defTabSz="914400" eaLnBrk="1" hangingPunct="1">
              <a:spcAft>
                <a:spcPts val="1000"/>
              </a:spcAft>
            </a:pPr>
            <a:endParaRPr lang="en-GB" altLang="en-US" sz="1100" b="1">
              <a:latin typeface="SassoonPrimaryInfant"/>
            </a:endParaRPr>
          </a:p>
          <a:p>
            <a:pPr defTabSz="914400" eaLnBrk="1" hangingPunct="1"/>
            <a:endParaRPr lang="en-US" altLang="en-US"/>
          </a:p>
        </p:txBody>
      </p:sp>
      <p:sp>
        <p:nvSpPr>
          <p:cNvPr id="15" name="AutoShape 5"/>
          <p:cNvSpPr>
            <a:spLocks noChangeArrowheads="1"/>
          </p:cNvSpPr>
          <p:nvPr/>
        </p:nvSpPr>
        <p:spPr bwMode="auto">
          <a:xfrm>
            <a:off x="827088" y="188913"/>
            <a:ext cx="2447925" cy="792162"/>
          </a:xfrm>
          <a:prstGeom prst="wedgeRoundRectCallout">
            <a:avLst>
              <a:gd name="adj1" fmla="val 54653"/>
              <a:gd name="adj2" fmla="val 246958"/>
              <a:gd name="adj3" fmla="val 16667"/>
            </a:avLst>
          </a:prstGeom>
          <a:solidFill>
            <a:srgbClr val="00FF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GB" altLang="en-US" sz="2000" b="1">
                <a:latin typeface="Comic Sans MS" panose="030F0702030302020204" pitchFamily="66" charset="0"/>
              </a:rPr>
              <a:t>I am really pleased with...</a:t>
            </a:r>
            <a:endParaRPr lang="en-US" altLang="en-US" sz="2000" b="1">
              <a:latin typeface="Comic Sans MS" panose="030F0702030302020204" pitchFamily="66" charset="0"/>
            </a:endParaRPr>
          </a:p>
        </p:txBody>
      </p:sp>
      <p:sp>
        <p:nvSpPr>
          <p:cNvPr id="16" name="Rectangle 15"/>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645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6000" y="1196752"/>
          <a:ext cx="8532000" cy="5334000"/>
        </p:xfrm>
        <a:graphic>
          <a:graphicData uri="http://schemas.openxmlformats.org/drawingml/2006/table">
            <a:tbl>
              <a:tblPr firstRow="1" bandRow="1">
                <a:tableStyleId>{5C22544A-7EE6-4342-B048-85BDC9FD1C3A}</a:tableStyleId>
              </a:tblPr>
              <a:tblGrid>
                <a:gridCol w="1097648">
                  <a:extLst>
                    <a:ext uri="{9D8B030D-6E8A-4147-A177-3AD203B41FA5}">
                      <a16:colId xmlns:a16="http://schemas.microsoft.com/office/drawing/2014/main" val="20000"/>
                    </a:ext>
                  </a:extLst>
                </a:gridCol>
                <a:gridCol w="7434352">
                  <a:extLst>
                    <a:ext uri="{9D8B030D-6E8A-4147-A177-3AD203B41FA5}">
                      <a16:colId xmlns:a16="http://schemas.microsoft.com/office/drawing/2014/main" val="20001"/>
                    </a:ext>
                  </a:extLst>
                </a:gridCol>
              </a:tblGrid>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I’m so confident</a:t>
                      </a:r>
                      <a:r>
                        <a:rPr lang="en-GB" sz="2400" b="0" baseline="0" dirty="0">
                          <a:solidFill>
                            <a:schemeClr val="tx1"/>
                          </a:solidFill>
                        </a:rPr>
                        <a:t> - I could explain this to someone else!</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 can get to the right answer</a:t>
                      </a:r>
                      <a:r>
                        <a:rPr lang="en-GB" sz="2400" b="0" baseline="0" dirty="0">
                          <a:solidFill>
                            <a:schemeClr val="tx1"/>
                          </a:solidFill>
                        </a:rPr>
                        <a:t> but I don’t understand well enough to explain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 understand</a:t>
                      </a:r>
                      <a:r>
                        <a:rPr lang="en-GB" sz="2400" b="0" baseline="0" dirty="0">
                          <a:solidFill>
                            <a:schemeClr val="tx1"/>
                          </a:solidFill>
                        </a:rPr>
                        <a:t> some of this but I don’t understand all of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tx1"/>
                          </a:solidFill>
                        </a:rPr>
                        <a:t>I</a:t>
                      </a:r>
                      <a:r>
                        <a:rPr lang="en-GB" sz="2400" b="0" baseline="0" dirty="0">
                          <a:solidFill>
                            <a:schemeClr val="tx1"/>
                          </a:solidFill>
                        </a:rPr>
                        <a:t> tried hard and I listened but I am finding this challenging. I will make sure that I get help with this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baseline="0" dirty="0">
                          <a:solidFill>
                            <a:schemeClr val="tx1"/>
                          </a:solidFill>
                        </a:rPr>
                        <a:t>I do not understand any of this yet. There are things I could do to be a better learner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Down Arrow 4"/>
          <p:cNvSpPr/>
          <p:nvPr/>
        </p:nvSpPr>
        <p:spPr>
          <a:xfrm rot="10800000">
            <a:off x="323527" y="1268760"/>
            <a:ext cx="1080120" cy="525658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9513" y="156724"/>
            <a:ext cx="8588020" cy="830997"/>
          </a:xfrm>
          <a:prstGeom prst="rect">
            <a:avLst/>
          </a:prstGeom>
          <a:solidFill>
            <a:schemeClr val="bg1"/>
          </a:solidFill>
        </p:spPr>
        <p:txBody>
          <a:bodyPr wrap="square" rtlCol="0">
            <a:spAutoFit/>
          </a:bodyPr>
          <a:lstStyle/>
          <a:p>
            <a:r>
              <a:rPr lang="en-GB" sz="2400" dirty="0"/>
              <a:t>Colour in the arrow, up to the statement which best describes your current understanding. </a:t>
            </a:r>
          </a:p>
        </p:txBody>
      </p:sp>
      <p:sp>
        <p:nvSpPr>
          <p:cNvPr id="2" name="Rectangle 1"/>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44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30" y="188642"/>
          <a:ext cx="8568951" cy="6552729"/>
        </p:xfrm>
        <a:graphic>
          <a:graphicData uri="http://schemas.openxmlformats.org/drawingml/2006/table">
            <a:tbl>
              <a:tblPr firstRow="1" bandRow="1">
                <a:tableStyleId>{5C22544A-7EE6-4342-B048-85BDC9FD1C3A}</a:tableStyleId>
              </a:tblPr>
              <a:tblGrid>
                <a:gridCol w="2856317">
                  <a:extLst>
                    <a:ext uri="{9D8B030D-6E8A-4147-A177-3AD203B41FA5}">
                      <a16:colId xmlns:a16="http://schemas.microsoft.com/office/drawing/2014/main" val="20000"/>
                    </a:ext>
                  </a:extLst>
                </a:gridCol>
                <a:gridCol w="2856317">
                  <a:extLst>
                    <a:ext uri="{9D8B030D-6E8A-4147-A177-3AD203B41FA5}">
                      <a16:colId xmlns:a16="http://schemas.microsoft.com/office/drawing/2014/main" val="20001"/>
                    </a:ext>
                  </a:extLst>
                </a:gridCol>
                <a:gridCol w="2856317">
                  <a:extLst>
                    <a:ext uri="{9D8B030D-6E8A-4147-A177-3AD203B41FA5}">
                      <a16:colId xmlns:a16="http://schemas.microsoft.com/office/drawing/2014/main" val="20002"/>
                    </a:ext>
                  </a:extLst>
                </a:gridCol>
              </a:tblGrid>
              <a:tr h="2184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Tips I would give a friend to solve this problem are .........</a:t>
                      </a:r>
                      <a:endParaRPr lang="en-GB" sz="1800" b="0" dirty="0">
                        <a:solidFill>
                          <a:schemeClr val="tx1"/>
                        </a:solidFill>
                        <a:effectLst/>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rPr>
                        <a:t>I have made a link between this topic and …</a:t>
                      </a:r>
                      <a:endParaRPr lang="en-GB" sz="1400" b="0" dirty="0">
                        <a:solidFill>
                          <a:schemeClr val="tx1"/>
                        </a:solidFill>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effectLst/>
                        </a:rPr>
                        <a:t>To help me move forward, when I got stuck today, I ….</a:t>
                      </a:r>
                      <a:endParaRPr lang="en-GB" sz="1400" b="0" dirty="0">
                        <a:solidFill>
                          <a:schemeClr val="tx1"/>
                        </a:solidFill>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84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Today I interacted with the teacher by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Today I am still unsure about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 fill in this gap I intend to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A barrier to my learning today was………..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I will try to overcome this by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84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Today I explained to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effectLst/>
                        </a:rPr>
                        <a:t>how to …………..</a:t>
                      </a:r>
                      <a:endParaRPr lang="en-GB" sz="1400" b="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effectLst/>
                        </a:rPr>
                        <a:t>Something I have learnt today about the way I learn is ………</a:t>
                      </a:r>
                      <a:endParaRPr lang="en-GB" sz="1400" dirty="0">
                        <a:effectLst/>
                        <a:latin typeface="Times New Roman"/>
                        <a:ea typeface="Times New Roman"/>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At home, I need to look at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Rectangle 3"/>
          <p:cNvSpPr/>
          <p:nvPr/>
        </p:nvSpPr>
        <p:spPr>
          <a:xfrm>
            <a:off x="0" y="0"/>
            <a:ext cx="9144000" cy="68580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802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ollage of a person&#10;&#10;Description automatically generated with low confidence">
            <a:extLst>
              <a:ext uri="{FF2B5EF4-FFF2-40B4-BE49-F238E27FC236}">
                <a16:creationId xmlns:a16="http://schemas.microsoft.com/office/drawing/2014/main" id="{57C75002-7485-453D-AEF9-E4BDB078E6C1}"/>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207371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94C9C-825B-04CB-D931-00FD6426CD69}"/>
              </a:ext>
            </a:extLst>
          </p:cNvPr>
          <p:cNvSpPr>
            <a:spLocks noGrp="1"/>
          </p:cNvSpPr>
          <p:nvPr>
            <p:ph type="title"/>
          </p:nvPr>
        </p:nvSpPr>
        <p:spPr>
          <a:xfrm>
            <a:off x="628650" y="365125"/>
            <a:ext cx="7886700" cy="1325563"/>
          </a:xfrm>
        </p:spPr>
        <p:txBody>
          <a:bodyPr>
            <a:normAutofit/>
          </a:bodyPr>
          <a:lstStyle/>
          <a:p>
            <a:r>
              <a:rPr lang="en-GB" sz="4700" u="sng"/>
              <a:t>Nobel Prize Winners - Literature</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2A80A40-618D-4B46-3BFB-98CEB7FA7DD8}"/>
              </a:ext>
            </a:extLst>
          </p:cNvPr>
          <p:cNvGrpSpPr/>
          <p:nvPr/>
        </p:nvGrpSpPr>
        <p:grpSpPr>
          <a:xfrm>
            <a:off x="628650" y="2773288"/>
            <a:ext cx="7886700" cy="2858474"/>
            <a:chOff x="262218" y="1345900"/>
            <a:chExt cx="8962743" cy="3248477"/>
          </a:xfrm>
        </p:grpSpPr>
        <p:pic>
          <p:nvPicPr>
            <p:cNvPr id="5" name="Picture 4" descr="A person with a white beard&#10;&#10;Description automatically generated with medium confidence">
              <a:extLst>
                <a:ext uri="{FF2B5EF4-FFF2-40B4-BE49-F238E27FC236}">
                  <a16:creationId xmlns:a16="http://schemas.microsoft.com/office/drawing/2014/main" id="{B949F59E-4D6A-205A-6924-BE1A98170734}"/>
                </a:ext>
              </a:extLst>
            </p:cNvPr>
            <p:cNvPicPr>
              <a:picLocks noChangeAspect="1"/>
            </p:cNvPicPr>
            <p:nvPr/>
          </p:nvPicPr>
          <p:blipFill>
            <a:blip r:embed="rId2"/>
            <a:stretch>
              <a:fillRect/>
            </a:stretch>
          </p:blipFill>
          <p:spPr>
            <a:xfrm>
              <a:off x="472922" y="1345900"/>
              <a:ext cx="1974443" cy="2142880"/>
            </a:xfrm>
            <a:prstGeom prst="rect">
              <a:avLst/>
            </a:prstGeom>
          </p:spPr>
        </p:pic>
        <p:sp>
          <p:nvSpPr>
            <p:cNvPr id="6" name="TextBox 5">
              <a:extLst>
                <a:ext uri="{FF2B5EF4-FFF2-40B4-BE49-F238E27FC236}">
                  <a16:creationId xmlns:a16="http://schemas.microsoft.com/office/drawing/2014/main" id="{C0B05C7A-AA26-5E20-CE0D-21381819B49C}"/>
                </a:ext>
              </a:extLst>
            </p:cNvPr>
            <p:cNvSpPr txBox="1"/>
            <p:nvPr/>
          </p:nvSpPr>
          <p:spPr>
            <a:xfrm>
              <a:off x="262218" y="3671047"/>
              <a:ext cx="2077570" cy="923330"/>
            </a:xfrm>
            <a:prstGeom prst="rect">
              <a:avLst/>
            </a:prstGeom>
            <a:noFill/>
          </p:spPr>
          <p:txBody>
            <a:bodyPr wrap="square" rtlCol="0">
              <a:normAutofit/>
            </a:bodyPr>
            <a:lstStyle/>
            <a:p>
              <a:pPr algn="ctr">
                <a:lnSpc>
                  <a:spcPct val="90000"/>
                </a:lnSpc>
                <a:spcAft>
                  <a:spcPts val="600"/>
                </a:spcAft>
              </a:pPr>
              <a:r>
                <a:rPr lang="en-GB" sz="1300"/>
                <a:t>Abdulrazak </a:t>
              </a:r>
              <a:r>
                <a:rPr lang="en-GB" sz="1300" err="1"/>
                <a:t>Gurnah</a:t>
              </a:r>
              <a:r>
                <a:rPr lang="en-GB" sz="1300"/>
                <a:t> </a:t>
              </a:r>
            </a:p>
            <a:p>
              <a:pPr algn="ctr">
                <a:lnSpc>
                  <a:spcPct val="90000"/>
                </a:lnSpc>
                <a:spcAft>
                  <a:spcPts val="600"/>
                </a:spcAft>
              </a:pPr>
              <a:r>
                <a:rPr lang="en-GB" sz="1300"/>
                <a:t>2021 </a:t>
              </a:r>
            </a:p>
            <a:p>
              <a:pPr algn="ctr">
                <a:lnSpc>
                  <a:spcPct val="90000"/>
                </a:lnSpc>
                <a:spcAft>
                  <a:spcPts val="600"/>
                </a:spcAft>
              </a:pPr>
              <a:r>
                <a:rPr lang="en-GB" sz="1300"/>
                <a:t>United Kingdom</a:t>
              </a:r>
            </a:p>
          </p:txBody>
        </p:sp>
        <p:pic>
          <p:nvPicPr>
            <p:cNvPr id="8" name="Picture 7" descr="A person with curly hair&#10;&#10;Description automatically generated with medium confidence">
              <a:extLst>
                <a:ext uri="{FF2B5EF4-FFF2-40B4-BE49-F238E27FC236}">
                  <a16:creationId xmlns:a16="http://schemas.microsoft.com/office/drawing/2014/main" id="{932A51F4-8B4A-48AE-374C-07E971FBE5AE}"/>
                </a:ext>
              </a:extLst>
            </p:cNvPr>
            <p:cNvPicPr>
              <a:picLocks noChangeAspect="1"/>
            </p:cNvPicPr>
            <p:nvPr/>
          </p:nvPicPr>
          <p:blipFill>
            <a:blip r:embed="rId3"/>
            <a:stretch>
              <a:fillRect/>
            </a:stretch>
          </p:blipFill>
          <p:spPr>
            <a:xfrm>
              <a:off x="2550665" y="1345900"/>
              <a:ext cx="2180310" cy="2142880"/>
            </a:xfrm>
            <a:prstGeom prst="rect">
              <a:avLst/>
            </a:prstGeom>
          </p:spPr>
        </p:pic>
        <p:sp>
          <p:nvSpPr>
            <p:cNvPr id="9" name="TextBox 8">
              <a:extLst>
                <a:ext uri="{FF2B5EF4-FFF2-40B4-BE49-F238E27FC236}">
                  <a16:creationId xmlns:a16="http://schemas.microsoft.com/office/drawing/2014/main" id="{008FBD2E-2CE8-6DFC-AC0E-D89A03E8586C}"/>
                </a:ext>
              </a:extLst>
            </p:cNvPr>
            <p:cNvSpPr txBox="1"/>
            <p:nvPr/>
          </p:nvSpPr>
          <p:spPr>
            <a:xfrm>
              <a:off x="2550665" y="3668244"/>
              <a:ext cx="2077570" cy="923330"/>
            </a:xfrm>
            <a:prstGeom prst="rect">
              <a:avLst/>
            </a:prstGeom>
            <a:noFill/>
          </p:spPr>
          <p:txBody>
            <a:bodyPr wrap="square" rtlCol="0">
              <a:normAutofit/>
            </a:bodyPr>
            <a:lstStyle/>
            <a:p>
              <a:pPr algn="ctr">
                <a:lnSpc>
                  <a:spcPct val="90000"/>
                </a:lnSpc>
                <a:spcAft>
                  <a:spcPts val="600"/>
                </a:spcAft>
              </a:pPr>
              <a:r>
                <a:rPr lang="en-GB" sz="1300"/>
                <a:t>Toni Morrison </a:t>
              </a:r>
            </a:p>
            <a:p>
              <a:pPr algn="ctr">
                <a:lnSpc>
                  <a:spcPct val="90000"/>
                </a:lnSpc>
                <a:spcAft>
                  <a:spcPts val="600"/>
                </a:spcAft>
              </a:pPr>
              <a:r>
                <a:rPr lang="en-GB" sz="1300"/>
                <a:t>1993</a:t>
              </a:r>
            </a:p>
            <a:p>
              <a:pPr algn="ctr">
                <a:lnSpc>
                  <a:spcPct val="90000"/>
                </a:lnSpc>
                <a:spcAft>
                  <a:spcPts val="600"/>
                </a:spcAft>
              </a:pPr>
              <a:r>
                <a:rPr lang="en-GB" sz="1300"/>
                <a:t>United States</a:t>
              </a:r>
            </a:p>
          </p:txBody>
        </p:sp>
        <p:pic>
          <p:nvPicPr>
            <p:cNvPr id="11" name="Picture 10" descr="A person with a mustache&#10;&#10;Description automatically generated with low confidence">
              <a:extLst>
                <a:ext uri="{FF2B5EF4-FFF2-40B4-BE49-F238E27FC236}">
                  <a16:creationId xmlns:a16="http://schemas.microsoft.com/office/drawing/2014/main" id="{44259257-B354-3B8E-A499-257F144C20A4}"/>
                </a:ext>
              </a:extLst>
            </p:cNvPr>
            <p:cNvPicPr>
              <a:picLocks noChangeAspect="1"/>
            </p:cNvPicPr>
            <p:nvPr/>
          </p:nvPicPr>
          <p:blipFill>
            <a:blip r:embed="rId4"/>
            <a:stretch>
              <a:fillRect/>
            </a:stretch>
          </p:blipFill>
          <p:spPr>
            <a:xfrm>
              <a:off x="4905788" y="1345900"/>
              <a:ext cx="1790849" cy="2141634"/>
            </a:xfrm>
            <a:prstGeom prst="rect">
              <a:avLst/>
            </a:prstGeom>
          </p:spPr>
        </p:pic>
        <p:sp>
          <p:nvSpPr>
            <p:cNvPr id="12" name="TextBox 11">
              <a:extLst>
                <a:ext uri="{FF2B5EF4-FFF2-40B4-BE49-F238E27FC236}">
                  <a16:creationId xmlns:a16="http://schemas.microsoft.com/office/drawing/2014/main" id="{0993AC5B-2BC5-F38E-7C2B-2ECEC474BB37}"/>
                </a:ext>
              </a:extLst>
            </p:cNvPr>
            <p:cNvSpPr txBox="1"/>
            <p:nvPr/>
          </p:nvSpPr>
          <p:spPr>
            <a:xfrm>
              <a:off x="7147391" y="3668244"/>
              <a:ext cx="2077570" cy="923330"/>
            </a:xfrm>
            <a:prstGeom prst="rect">
              <a:avLst/>
            </a:prstGeom>
            <a:noFill/>
          </p:spPr>
          <p:txBody>
            <a:bodyPr wrap="square" rtlCol="0">
              <a:normAutofit/>
            </a:bodyPr>
            <a:lstStyle/>
            <a:p>
              <a:pPr algn="ctr">
                <a:lnSpc>
                  <a:spcPct val="90000"/>
                </a:lnSpc>
                <a:spcAft>
                  <a:spcPts val="600"/>
                </a:spcAft>
              </a:pPr>
              <a:r>
                <a:rPr lang="en-GB" sz="1300"/>
                <a:t>Wole Soyinka </a:t>
              </a:r>
            </a:p>
            <a:p>
              <a:pPr algn="ctr">
                <a:lnSpc>
                  <a:spcPct val="90000"/>
                </a:lnSpc>
                <a:spcAft>
                  <a:spcPts val="600"/>
                </a:spcAft>
              </a:pPr>
              <a:r>
                <a:rPr lang="en-GB" sz="1300"/>
                <a:t>1986</a:t>
              </a:r>
            </a:p>
            <a:p>
              <a:pPr algn="ctr">
                <a:lnSpc>
                  <a:spcPct val="90000"/>
                </a:lnSpc>
                <a:spcAft>
                  <a:spcPts val="600"/>
                </a:spcAft>
              </a:pPr>
              <a:r>
                <a:rPr lang="en-GB" sz="1300"/>
                <a:t>Nigeria</a:t>
              </a:r>
            </a:p>
          </p:txBody>
        </p:sp>
        <p:pic>
          <p:nvPicPr>
            <p:cNvPr id="13" name="Picture 12" descr="A person with a white beard&#10;&#10;Description automatically generated with low confidence">
              <a:extLst>
                <a:ext uri="{FF2B5EF4-FFF2-40B4-BE49-F238E27FC236}">
                  <a16:creationId xmlns:a16="http://schemas.microsoft.com/office/drawing/2014/main" id="{9438CADB-6D0F-6B4D-E01D-C80927FF9A23}"/>
                </a:ext>
              </a:extLst>
            </p:cNvPr>
            <p:cNvPicPr>
              <a:picLocks noChangeAspect="1"/>
            </p:cNvPicPr>
            <p:nvPr/>
          </p:nvPicPr>
          <p:blipFill>
            <a:blip r:embed="rId5"/>
            <a:stretch>
              <a:fillRect/>
            </a:stretch>
          </p:blipFill>
          <p:spPr>
            <a:xfrm>
              <a:off x="6871450" y="1348809"/>
              <a:ext cx="2185423" cy="2138725"/>
            </a:xfrm>
            <a:prstGeom prst="rect">
              <a:avLst/>
            </a:prstGeom>
          </p:spPr>
        </p:pic>
        <p:sp>
          <p:nvSpPr>
            <p:cNvPr id="14" name="TextBox 13">
              <a:extLst>
                <a:ext uri="{FF2B5EF4-FFF2-40B4-BE49-F238E27FC236}">
                  <a16:creationId xmlns:a16="http://schemas.microsoft.com/office/drawing/2014/main" id="{B5C511F7-DBA8-7B0D-4986-737BCF5D7856}"/>
                </a:ext>
              </a:extLst>
            </p:cNvPr>
            <p:cNvSpPr txBox="1"/>
            <p:nvPr/>
          </p:nvSpPr>
          <p:spPr>
            <a:xfrm>
              <a:off x="4977504" y="3668244"/>
              <a:ext cx="2077570" cy="923330"/>
            </a:xfrm>
            <a:prstGeom prst="rect">
              <a:avLst/>
            </a:prstGeom>
            <a:noFill/>
          </p:spPr>
          <p:txBody>
            <a:bodyPr wrap="square" rtlCol="0">
              <a:normAutofit/>
            </a:bodyPr>
            <a:lstStyle/>
            <a:p>
              <a:pPr algn="ctr">
                <a:lnSpc>
                  <a:spcPct val="90000"/>
                </a:lnSpc>
                <a:spcAft>
                  <a:spcPts val="600"/>
                </a:spcAft>
              </a:pPr>
              <a:r>
                <a:rPr lang="en-GB" sz="1300"/>
                <a:t>Derek Walcott </a:t>
              </a:r>
            </a:p>
            <a:p>
              <a:pPr algn="ctr">
                <a:lnSpc>
                  <a:spcPct val="90000"/>
                </a:lnSpc>
                <a:spcAft>
                  <a:spcPts val="600"/>
                </a:spcAft>
              </a:pPr>
              <a:r>
                <a:rPr lang="en-GB" sz="1300"/>
                <a:t>1992</a:t>
              </a:r>
            </a:p>
            <a:p>
              <a:pPr algn="ctr">
                <a:lnSpc>
                  <a:spcPct val="90000"/>
                </a:lnSpc>
                <a:spcAft>
                  <a:spcPts val="600"/>
                </a:spcAft>
              </a:pPr>
              <a:r>
                <a:rPr lang="en-GB" sz="1300"/>
                <a:t>Saint Lucia</a:t>
              </a:r>
            </a:p>
          </p:txBody>
        </p:sp>
      </p:grpSp>
    </p:spTree>
    <p:extLst>
      <p:ext uri="{BB962C8B-B14F-4D97-AF65-F5344CB8AC3E}">
        <p14:creationId xmlns:p14="http://schemas.microsoft.com/office/powerpoint/2010/main" val="322744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94C9C-825B-04CB-D931-00FD6426CD69}"/>
              </a:ext>
            </a:extLst>
          </p:cNvPr>
          <p:cNvSpPr>
            <a:spLocks noGrp="1"/>
          </p:cNvSpPr>
          <p:nvPr>
            <p:ph type="title"/>
          </p:nvPr>
        </p:nvSpPr>
        <p:spPr>
          <a:xfrm>
            <a:off x="473202" y="640080"/>
            <a:ext cx="3614166" cy="1481328"/>
          </a:xfrm>
        </p:spPr>
        <p:txBody>
          <a:bodyPr vert="horz" lIns="91440" tIns="45720" rIns="91440" bIns="45720" rtlCol="0" anchor="b">
            <a:normAutofit/>
          </a:bodyPr>
          <a:lstStyle/>
          <a:p>
            <a:r>
              <a:rPr lang="en-US" sz="3300" u="sng" kern="1200" dirty="0">
                <a:solidFill>
                  <a:schemeClr val="tx1"/>
                </a:solidFill>
                <a:latin typeface="+mj-lt"/>
                <a:ea typeface="+mj-ea"/>
                <a:cs typeface="+mj-cs"/>
              </a:rPr>
              <a:t>Nobel Prize Winner - Economics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3AA183A-C252-A5D2-D0B5-FD721258F472}"/>
              </a:ext>
            </a:extLst>
          </p:cNvPr>
          <p:cNvSpPr txBox="1"/>
          <p:nvPr/>
        </p:nvSpPr>
        <p:spPr>
          <a:xfrm>
            <a:off x="473202" y="2660904"/>
            <a:ext cx="3614166" cy="35478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900"/>
              <a:t>W. Arthur Lewis</a:t>
            </a:r>
          </a:p>
          <a:p>
            <a:pPr indent="-228600" defTabSz="914400">
              <a:lnSpc>
                <a:spcPct val="90000"/>
              </a:lnSpc>
              <a:spcAft>
                <a:spcPts val="600"/>
              </a:spcAft>
              <a:buFont typeface="Arial" panose="020B0604020202020204" pitchFamily="34" charset="0"/>
              <a:buChar char="•"/>
            </a:pPr>
            <a:r>
              <a:rPr lang="en-US" sz="1900"/>
              <a:t>1979</a:t>
            </a:r>
          </a:p>
          <a:p>
            <a:pPr indent="-228600" defTabSz="914400">
              <a:lnSpc>
                <a:spcPct val="90000"/>
              </a:lnSpc>
              <a:spcAft>
                <a:spcPts val="600"/>
              </a:spcAft>
              <a:buFont typeface="Arial" panose="020B0604020202020204" pitchFamily="34" charset="0"/>
              <a:buChar char="•"/>
            </a:pPr>
            <a:r>
              <a:rPr lang="en-US" sz="1900"/>
              <a:t>St Lucia</a:t>
            </a:r>
          </a:p>
        </p:txBody>
      </p:sp>
      <p:pic>
        <p:nvPicPr>
          <p:cNvPr id="3" name="Picture 2" descr="A person wearing glasses&#10;&#10;Description automatically generated with medium confidence">
            <a:extLst>
              <a:ext uri="{FF2B5EF4-FFF2-40B4-BE49-F238E27FC236}">
                <a16:creationId xmlns:a16="http://schemas.microsoft.com/office/drawing/2014/main" id="{205123D7-6453-B6DA-738F-D821E007FC8E}"/>
              </a:ext>
            </a:extLst>
          </p:cNvPr>
          <p:cNvPicPr>
            <a:picLocks noChangeAspect="1"/>
          </p:cNvPicPr>
          <p:nvPr/>
        </p:nvPicPr>
        <p:blipFill>
          <a:blip r:embed="rId2"/>
          <a:stretch>
            <a:fillRect/>
          </a:stretch>
        </p:blipFill>
        <p:spPr>
          <a:xfrm>
            <a:off x="4574286" y="872761"/>
            <a:ext cx="4094226" cy="5112477"/>
          </a:xfrm>
          <a:prstGeom prst="rect">
            <a:avLst/>
          </a:prstGeom>
        </p:spPr>
      </p:pic>
    </p:spTree>
    <p:extLst>
      <p:ext uri="{BB962C8B-B14F-4D97-AF65-F5344CB8AC3E}">
        <p14:creationId xmlns:p14="http://schemas.microsoft.com/office/powerpoint/2010/main" val="106932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Graphical user interface, website&#10;&#10;Description automatically generated">
            <a:extLst>
              <a:ext uri="{FF2B5EF4-FFF2-40B4-BE49-F238E27FC236}">
                <a16:creationId xmlns:a16="http://schemas.microsoft.com/office/drawing/2014/main" id="{99EF4700-D0DF-E9B4-2704-361D5D6F8FBC}"/>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87085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35559-524F-975B-386D-E857B9AE1C17}"/>
              </a:ext>
            </a:extLst>
          </p:cNvPr>
          <p:cNvSpPr>
            <a:spLocks noGrp="1"/>
          </p:cNvSpPr>
          <p:nvPr>
            <p:ph type="title"/>
          </p:nvPr>
        </p:nvSpPr>
        <p:spPr>
          <a:xfrm>
            <a:off x="473202" y="640080"/>
            <a:ext cx="3614166" cy="1481328"/>
          </a:xfrm>
        </p:spPr>
        <p:txBody>
          <a:bodyPr anchor="b">
            <a:normAutofit/>
          </a:bodyPr>
          <a:lstStyle/>
          <a:p>
            <a:r>
              <a:rPr lang="en-GB" sz="4700" u="sng"/>
              <a:t>Black History Month</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FEE534-FAE6-676D-D0B4-0ECE35AE7E2C}"/>
              </a:ext>
            </a:extLst>
          </p:cNvPr>
          <p:cNvSpPr>
            <a:spLocks noGrp="1"/>
          </p:cNvSpPr>
          <p:nvPr>
            <p:ph idx="1"/>
          </p:nvPr>
        </p:nvSpPr>
        <p:spPr>
          <a:xfrm>
            <a:off x="473202" y="2660904"/>
            <a:ext cx="3755898" cy="1334755"/>
          </a:xfrm>
        </p:spPr>
        <p:txBody>
          <a:bodyPr anchor="t">
            <a:normAutofit/>
          </a:bodyPr>
          <a:lstStyle/>
          <a:p>
            <a:pPr marL="0" indent="0">
              <a:buNone/>
            </a:pPr>
            <a:r>
              <a:rPr lang="en-GB" sz="1900" dirty="0"/>
              <a:t>In today’s lesson we are going to be learning about one of these people, Martin Luther King and his role in the Montgomery Bus Boycott.</a:t>
            </a:r>
          </a:p>
        </p:txBody>
      </p:sp>
      <p:pic>
        <p:nvPicPr>
          <p:cNvPr id="4" name="Picture 3" descr="A person wearing a hat&#10;&#10;Description automatically generated with medium confidence">
            <a:extLst>
              <a:ext uri="{FF2B5EF4-FFF2-40B4-BE49-F238E27FC236}">
                <a16:creationId xmlns:a16="http://schemas.microsoft.com/office/drawing/2014/main" id="{09321B7B-8DD8-87E9-FA26-8D10BBD1022D}"/>
              </a:ext>
            </a:extLst>
          </p:cNvPr>
          <p:cNvPicPr>
            <a:picLocks noChangeAspect="1"/>
          </p:cNvPicPr>
          <p:nvPr/>
        </p:nvPicPr>
        <p:blipFill rotWithShape="1">
          <a:blip r:embed="rId2"/>
          <a:srcRect l="8732" r="9277"/>
          <a:stretch/>
        </p:blipFill>
        <p:spPr>
          <a:xfrm>
            <a:off x="4574286" y="707742"/>
            <a:ext cx="4094226" cy="5442515"/>
          </a:xfrm>
          <a:prstGeom prst="rect">
            <a:avLst/>
          </a:prstGeom>
        </p:spPr>
      </p:pic>
    </p:spTree>
    <p:extLst>
      <p:ext uri="{BB962C8B-B14F-4D97-AF65-F5344CB8AC3E}">
        <p14:creationId xmlns:p14="http://schemas.microsoft.com/office/powerpoint/2010/main" val="212744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48455-E990-172C-34C4-95E544543B64}"/>
              </a:ext>
            </a:extLst>
          </p:cNvPr>
          <p:cNvSpPr>
            <a:spLocks noGrp="1"/>
          </p:cNvSpPr>
          <p:nvPr>
            <p:ph idx="1"/>
          </p:nvPr>
        </p:nvSpPr>
        <p:spPr>
          <a:xfrm>
            <a:off x="480060" y="2872899"/>
            <a:ext cx="3182691" cy="3320668"/>
          </a:xfrm>
        </p:spPr>
        <p:txBody>
          <a:bodyPr>
            <a:normAutofit/>
          </a:bodyPr>
          <a:lstStyle/>
          <a:p>
            <a:pPr marL="0" indent="0">
              <a:buNone/>
            </a:pPr>
            <a:r>
              <a:rPr lang="en-GB" sz="1900" b="0" i="0">
                <a:effectLst/>
                <a:latin typeface="inherit"/>
              </a:rPr>
              <a:t>On </a:t>
            </a:r>
            <a:r>
              <a:rPr lang="en-GB" sz="1900" b="0" i="0">
                <a:effectLst/>
                <a:latin typeface="Calibri" panose="020F0502020204030204" pitchFamily="34" charset="0"/>
                <a:cs typeface="Calibri" panose="020F0502020204030204" pitchFamily="34" charset="0"/>
              </a:rPr>
              <a:t>December</a:t>
            </a:r>
            <a:r>
              <a:rPr lang="en-GB" sz="1900" b="0" i="0">
                <a:effectLst/>
                <a:latin typeface="inherit"/>
              </a:rPr>
              <a:t> 1, 1955, </a:t>
            </a:r>
            <a:r>
              <a:rPr lang="en-GB" sz="1900" b="1" i="0">
                <a:effectLst/>
                <a:latin typeface="inherit"/>
              </a:rPr>
              <a:t>Rosa Parks</a:t>
            </a:r>
            <a:r>
              <a:rPr lang="en-GB" sz="1900" b="0" i="0">
                <a:effectLst/>
                <a:latin typeface="inherit"/>
              </a:rPr>
              <a:t>, a black seamstress, was arrested in Montgomery, Alabama for refusing to give up her bus seat so that white passengers could sit in it.</a:t>
            </a:r>
          </a:p>
          <a:p>
            <a:endParaRPr lang="en-GB" sz="1900"/>
          </a:p>
        </p:txBody>
      </p:sp>
      <p:pic>
        <p:nvPicPr>
          <p:cNvPr id="4" name="Picture 3" descr="A person smiling for the camera&#10;&#10;Description automatically generated with low confidence">
            <a:extLst>
              <a:ext uri="{FF2B5EF4-FFF2-40B4-BE49-F238E27FC236}">
                <a16:creationId xmlns:a16="http://schemas.microsoft.com/office/drawing/2014/main" id="{5B553115-6EC8-A54B-F76C-B6A4E6ACEB82}"/>
              </a:ext>
            </a:extLst>
          </p:cNvPr>
          <p:cNvPicPr>
            <a:picLocks noChangeAspect="1"/>
          </p:cNvPicPr>
          <p:nvPr/>
        </p:nvPicPr>
        <p:blipFill rotWithShape="1">
          <a:blip r:embed="rId2"/>
          <a:srcRect r="2" b="6618"/>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4718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12086F-0196-1BEC-6EEB-3118EB17CA91}"/>
              </a:ext>
            </a:extLst>
          </p:cNvPr>
          <p:cNvSpPr txBox="1"/>
          <p:nvPr/>
        </p:nvSpPr>
        <p:spPr>
          <a:xfrm>
            <a:off x="473202" y="2660904"/>
            <a:ext cx="3614166" cy="35478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900" dirty="0"/>
              <a:t>Rosa </a:t>
            </a:r>
            <a:r>
              <a:rPr lang="en-US" sz="1900" dirty="0" err="1"/>
              <a:t>Parks’s</a:t>
            </a:r>
            <a:r>
              <a:rPr lang="en-US" sz="1900" dirty="0"/>
              <a:t> arrest sparked the Montgomery Bus Boycott, during which the black citizens of Montgomery refused to ride the city’s buses in protest over the bus system’s policy of racial segregation. It was the first mass-action of the modern civil rights era, and served as an inspiration to other civil rights activists across the nation.</a:t>
            </a:r>
          </a:p>
        </p:txBody>
      </p:sp>
      <p:pic>
        <p:nvPicPr>
          <p:cNvPr id="6" name="Picture 5" descr="A crowd of people on the street&#10;&#10;Description automatically generated with low confidence">
            <a:extLst>
              <a:ext uri="{FF2B5EF4-FFF2-40B4-BE49-F238E27FC236}">
                <a16:creationId xmlns:a16="http://schemas.microsoft.com/office/drawing/2014/main" id="{2CEFD855-4EF6-CC1B-D0BD-ACEA1F01B4D6}"/>
              </a:ext>
            </a:extLst>
          </p:cNvPr>
          <p:cNvPicPr>
            <a:picLocks noChangeAspect="1"/>
          </p:cNvPicPr>
          <p:nvPr/>
        </p:nvPicPr>
        <p:blipFill rotWithShape="1">
          <a:blip r:embed="rId2"/>
          <a:srcRect l="29602" r="30340"/>
          <a:stretch/>
        </p:blipFill>
        <p:spPr>
          <a:xfrm>
            <a:off x="4574286" y="707727"/>
            <a:ext cx="4094226" cy="5442545"/>
          </a:xfrm>
          <a:prstGeom prst="rect">
            <a:avLst/>
          </a:prstGeom>
        </p:spPr>
      </p:pic>
    </p:spTree>
    <p:extLst>
      <p:ext uri="{BB962C8B-B14F-4D97-AF65-F5344CB8AC3E}">
        <p14:creationId xmlns:p14="http://schemas.microsoft.com/office/powerpoint/2010/main" val="2386340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9c6395f289f4aacb9553639a5e4b785 xmlns="f761b146-4124-4db9-ad58-88fe16ef2eb5">
      <Terms xmlns="http://schemas.microsoft.com/office/infopath/2007/PartnerControls"/>
    </e9c6395f289f4aacb9553639a5e4b785>
    <PersonalIdentificationData xmlns="f761b146-4124-4db9-ad58-88fe16ef2eb5" xsi:nil="true"/>
    <bf5dbf0bc88b4b1194f6afb6cd4a99e8 xmlns="f761b146-4124-4db9-ad58-88fe16ef2eb5">
      <Terms xmlns="http://schemas.microsoft.com/office/infopath/2007/PartnerControls"/>
    </bf5dbf0bc88b4b1194f6afb6cd4a99e8>
    <Year xmlns="f761b146-4124-4db9-ad58-88fe16ef2eb5" xsi:nil="true"/>
    <TaxCatchAll xmlns="f761b146-4124-4db9-ad58-88fe16ef2eb5" xsi:nil="true"/>
    <lf7de21d546a45b39299c964419f3501 xmlns="f761b146-4124-4db9-ad58-88fe16ef2eb5">
      <Terms xmlns="http://schemas.microsoft.com/office/infopath/2007/PartnerControls"/>
    </lf7de21d546a45b39299c964419f3501>
    <KeyStage xmlns="f761b146-4124-4db9-ad58-88fe16ef2eb5" xsi:nil="true"/>
    <bff392d87ec64a3db1afccf6d81575f3 xmlns="f761b146-4124-4db9-ad58-88fe16ef2eb5">
      <Terms xmlns="http://schemas.microsoft.com/office/infopath/2007/PartnerControls"/>
    </bff392d87ec64a3db1afccf6d81575f3>
    <CustomTags xmlns="f761b146-4124-4db9-ad58-88fe16ef2eb5" xsi:nil="true"/>
    <lcf76f155ced4ddcb4097134ff3c332f xmlns="5670db7a-8237-4c32-aa32-a05a71592d77">
      <Terms xmlns="http://schemas.microsoft.com/office/infopath/2007/PartnerControls"/>
    </lcf76f155ced4ddcb4097134ff3c332f>
    <Lesson xmlns="f761b146-4124-4db9-ad58-88fe16ef2eb5" xsi:nil="true"/>
    <CurriculumSubject xmlns="f761b146-4124-4db9-ad58-88fe16ef2eb5">Maths</CurriculumSubject>
    <n49fc197bba54fcfb0c8ac08566dc645 xmlns="f761b146-4124-4db9-ad58-88fe16ef2eb5">
      <Terms xmlns="http://schemas.microsoft.com/office/infopath/2007/PartnerControls"/>
    </n49fc197bba54fcfb0c8ac08566dc645>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9AAB2E0CDD4640940E320F1C5B4F49" ma:contentTypeVersion="31" ma:contentTypeDescription="Create a new document." ma:contentTypeScope="" ma:versionID="44f645f89bf99edd583ea875993e0e4b">
  <xsd:schema xmlns:xsd="http://www.w3.org/2001/XMLSchema" xmlns:xs="http://www.w3.org/2001/XMLSchema" xmlns:p="http://schemas.microsoft.com/office/2006/metadata/properties" xmlns:ns2="f761b146-4124-4db9-ad58-88fe16ef2eb5" xmlns:ns3="5670db7a-8237-4c32-aa32-a05a71592d77" targetNamespace="http://schemas.microsoft.com/office/2006/metadata/properties" ma:root="true" ma:fieldsID="e71e1e0caad2f7b36eac204cb7239b52" ns2:_="" ns3:_="">
    <xsd:import namespace="f761b146-4124-4db9-ad58-88fe16ef2eb5"/>
    <xsd:import namespace="5670db7a-8237-4c32-aa32-a05a71592d77"/>
    <xsd:element name="properties">
      <xsd:complexType>
        <xsd:sequence>
          <xsd:element name="documentManagement">
            <xsd:complexType>
              <xsd:all>
                <xsd:element ref="ns2:lf7de21d546a45b39299c964419f3501" minOccurs="0"/>
                <xsd:element ref="ns2:TaxCatchAll" minOccurs="0"/>
                <xsd:element ref="ns2:e9c6395f289f4aacb9553639a5e4b785" minOccurs="0"/>
                <xsd:element ref="ns2:n49fc197bba54fcfb0c8ac08566dc645" minOccurs="0"/>
                <xsd:element ref="ns2:bff392d87ec64a3db1afccf6d81575f3" minOccurs="0"/>
                <xsd:element ref="ns2:bf5dbf0bc88b4b1194f6afb6cd4a99e8"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1b146-4124-4db9-ad58-88fe16ef2eb5" elementFormDefault="qualified">
    <xsd:import namespace="http://schemas.microsoft.com/office/2006/documentManagement/types"/>
    <xsd:import namespace="http://schemas.microsoft.com/office/infopath/2007/PartnerControls"/>
    <xsd:element name="lf7de21d546a45b39299c964419f3501" ma:index="9" nillable="true" ma:taxonomy="true" ma:internalName="lf7de21d546a45b39299c964419f3501" ma:taxonomyFieldName="Topic" ma:displayName="Topic" ma:fieldId="{5f7de21d-546a-45b3-9299-c964419f3501}" ma:sspId="91c9e2c8-f132-4066-a659-9aa672e2a8b1" ma:termSetId="68b4b2b3-ba31-4fe0-8931-c6623ba9ee8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6d28f75-d5be-4241-bf4c-03df380f002b}" ma:internalName="TaxCatchAll" ma:showField="CatchAllData" ma:web="f761b146-4124-4db9-ad58-88fe16ef2eb5">
      <xsd:complexType>
        <xsd:complexContent>
          <xsd:extension base="dms:MultiChoiceLookup">
            <xsd:sequence>
              <xsd:element name="Value" type="dms:Lookup" maxOccurs="unbounded" minOccurs="0" nillable="true"/>
            </xsd:sequence>
          </xsd:extension>
        </xsd:complexContent>
      </xsd:complexType>
    </xsd:element>
    <xsd:element name="e9c6395f289f4aacb9553639a5e4b785" ma:index="12" nillable="true" ma:taxonomy="true" ma:internalName="e9c6395f289f4aacb9553639a5e4b785" ma:taxonomyFieldName="Staff_x0020_Category" ma:displayName="Staff Category" ma:fieldId="{e9c6395f-289f-4aac-b955-3639a5e4b785}" ma:sspId="91c9e2c8-f132-4066-a659-9aa672e2a8b1" ma:termSetId="78b18ac7-96b0-4219-a77a-30ccc27f3b94" ma:anchorId="00000000-0000-0000-0000-000000000000" ma:open="false" ma:isKeyword="false">
      <xsd:complexType>
        <xsd:sequence>
          <xsd:element ref="pc:Terms" minOccurs="0" maxOccurs="1"/>
        </xsd:sequence>
      </xsd:complexType>
    </xsd:element>
    <xsd:element name="n49fc197bba54fcfb0c8ac08566dc645" ma:index="14" nillable="true" ma:taxonomy="true" ma:internalName="n49fc197bba54fcfb0c8ac08566dc645" ma:taxonomyFieldName="Exam_x0020_Board" ma:displayName="Exam Board" ma:fieldId="{749fc197-bba5-4fcf-b0c8-ac08566dc645}" ma:sspId="91c9e2c8-f132-4066-a659-9aa672e2a8b1" ma:termSetId="63298af0-0570-47a8-b3ae-bc5a2c29d714" ma:anchorId="00000000-0000-0000-0000-000000000000" ma:open="false" ma:isKeyword="false">
      <xsd:complexType>
        <xsd:sequence>
          <xsd:element ref="pc:Terms" minOccurs="0" maxOccurs="1"/>
        </xsd:sequence>
      </xsd:complexType>
    </xsd:element>
    <xsd:element name="bff392d87ec64a3db1afccf6d81575f3" ma:index="16" nillable="true" ma:taxonomy="true" ma:internalName="bff392d87ec64a3db1afccf6d81575f3" ma:taxonomyFieldName="Week" ma:displayName="Week" ma:fieldId="{bff392d8-7ec6-4a3d-b1af-ccf6d81575f3}" ma:sspId="91c9e2c8-f132-4066-a659-9aa672e2a8b1" ma:termSetId="80889a79-56d0-4f1e-bbb7-8a9315e0626b" ma:anchorId="00000000-0000-0000-0000-000000000000" ma:open="false" ma:isKeyword="false">
      <xsd:complexType>
        <xsd:sequence>
          <xsd:element ref="pc:Terms" minOccurs="0" maxOccurs="1"/>
        </xsd:sequence>
      </xsd:complexType>
    </xsd:element>
    <xsd:element name="bf5dbf0bc88b4b1194f6afb6cd4a99e8" ma:index="18" nillable="true" ma:taxonomy="true" ma:internalName="bf5dbf0bc88b4b1194f6afb6cd4a99e8" ma:taxonomyFieldName="Term" ma:displayName="Term" ma:fieldId="{bf5dbf0b-c88b-4b11-94f6-afb6cd4a99e8}" ma:sspId="91c9e2c8-f132-4066-a659-9aa672e2a8b1" ma:termSetId="71aa4baf-563b-4de1-a596-3078a136ddff"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Maths" ma:internalName="Curriculum_x0020_Subject">
      <xsd:simpleType>
        <xsd:restriction base="dms:Text"/>
      </xsd:simple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0db7a-8237-4c32-aa32-a05a71592d77"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91c9e2c8-f132-4066-a659-9aa672e2a8b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D63D3-DDDC-40B6-80A4-4B8A3D128AB4}">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5670db7a-8237-4c32-aa32-a05a71592d77"/>
    <ds:schemaRef ds:uri="http://purl.org/dc/dcmitype/"/>
    <ds:schemaRef ds:uri="http://schemas.microsoft.com/office/infopath/2007/PartnerControls"/>
    <ds:schemaRef ds:uri="f761b146-4124-4db9-ad58-88fe16ef2eb5"/>
    <ds:schemaRef ds:uri="http://schemas.microsoft.com/office/2006/metadata/properties"/>
  </ds:schemaRefs>
</ds:datastoreItem>
</file>

<file path=customXml/itemProps2.xml><?xml version="1.0" encoding="utf-8"?>
<ds:datastoreItem xmlns:ds="http://schemas.openxmlformats.org/officeDocument/2006/customXml" ds:itemID="{BE8A2B7A-870B-4043-80DC-019DFF53E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1b146-4124-4db9-ad58-88fe16ef2eb5"/>
    <ds:schemaRef ds:uri="5670db7a-8237-4c32-aa32-a05a71592d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674766-62FA-4D55-B9B4-A6608913C1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346</TotalTime>
  <Words>2389</Words>
  <Application>Microsoft Office PowerPoint</Application>
  <PresentationFormat>On-screen Show (4:3)</PresentationFormat>
  <Paragraphs>285</Paragraphs>
  <Slides>26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MS Mincho</vt:lpstr>
      <vt:lpstr>ＭＳ Ｐゴシック</vt:lpstr>
      <vt:lpstr>Arial</vt:lpstr>
      <vt:lpstr>Calibri</vt:lpstr>
      <vt:lpstr>Calibri Light</vt:lpstr>
      <vt:lpstr>Cambria</vt:lpstr>
      <vt:lpstr>Cambria Math</vt:lpstr>
      <vt:lpstr>Comic Sans MS</vt:lpstr>
      <vt:lpstr>inherit</vt:lpstr>
      <vt:lpstr>Lato</vt:lpstr>
      <vt:lpstr>SassoonPrimaryInfant</vt:lpstr>
      <vt:lpstr>Times New Roman</vt:lpstr>
      <vt:lpstr>Office Theme</vt:lpstr>
      <vt:lpstr>PowerPoint Presentation</vt:lpstr>
      <vt:lpstr>PowerPoint Presentation</vt:lpstr>
      <vt:lpstr>PowerPoint Presentation</vt:lpstr>
      <vt:lpstr>Nobel Prize Winners - Literature</vt:lpstr>
      <vt:lpstr>Nobel Prize Winner - Economics</vt:lpstr>
      <vt:lpstr>PowerPoint Presentation</vt:lpstr>
      <vt:lpstr>Black History Month</vt:lpstr>
      <vt:lpstr>PowerPoint Presentation</vt:lpstr>
      <vt:lpstr>PowerPoint Presentation</vt:lpstr>
      <vt:lpstr>Martin Luther King, Jr., a Baptist minister who endorsed nonviolent civil disobedience, emerged as a leader of the Boycott. </vt:lpstr>
      <vt:lpstr>PowerPoint Presentation</vt:lpstr>
      <vt:lpstr>Following a November 1956 ruling by the Supreme Court that segregation on public buses was unconstitutional, the bus boycott ended successfully. It had lasted 381 days. </vt:lpstr>
      <vt:lpstr>PowerPoint Presentation</vt:lpstr>
      <vt:lpstr>PowerPoint Presentation</vt:lpstr>
      <vt:lpstr>Task One - Calculation Questions</vt:lpstr>
      <vt:lpstr>Task Two – Percentages, Fractions and Ratio Questions</vt:lpstr>
      <vt:lpstr>Task Three – Compound Measures and Conversions</vt:lpstr>
      <vt:lpstr>Task 4 – Presenting Data</vt:lpstr>
      <vt:lpstr>Get ready for the answers</vt:lpstr>
      <vt:lpstr>Task One - Numeracy</vt:lpstr>
      <vt:lpstr>Task Two – Percentages, Fractions and Ratios</vt:lpstr>
      <vt:lpstr>Task Three – Compound Measures and Conversions</vt:lpstr>
      <vt:lpstr>Task 4 – Presenting Data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Hindle</dc:creator>
  <cp:lastModifiedBy>Helen Hindle</cp:lastModifiedBy>
  <cp:revision>9</cp:revision>
  <cp:lastPrinted>2022-10-04T08:20:44Z</cp:lastPrinted>
  <dcterms:created xsi:type="dcterms:W3CDTF">2022-10-02T08:09:01Z</dcterms:created>
  <dcterms:modified xsi:type="dcterms:W3CDTF">2022-10-04T14:53:24Z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0x010100339AAB2E0CDD4640940E320F1C5B4F49</vt:lpwstr>
  </property>
</Properties>
</file>