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320" r:id="rId2"/>
    <p:sldId id="406" r:id="rId3"/>
    <p:sldId id="437" r:id="rId4"/>
    <p:sldId id="488" r:id="rId5"/>
    <p:sldId id="542" r:id="rId6"/>
    <p:sldId id="429" r:id="rId7"/>
    <p:sldId id="495" r:id="rId8"/>
    <p:sldId id="435" r:id="rId9"/>
    <p:sldId id="539" r:id="rId10"/>
    <p:sldId id="540" r:id="rId11"/>
    <p:sldId id="541" r:id="rId12"/>
    <p:sldId id="408" r:id="rId13"/>
    <p:sldId id="545" r:id="rId14"/>
    <p:sldId id="547" r:id="rId15"/>
    <p:sldId id="548" r:id="rId16"/>
    <p:sldId id="522" r:id="rId17"/>
    <p:sldId id="576" r:id="rId18"/>
    <p:sldId id="550" r:id="rId19"/>
    <p:sldId id="562" r:id="rId20"/>
    <p:sldId id="557" r:id="rId21"/>
    <p:sldId id="554" r:id="rId22"/>
    <p:sldId id="574" r:id="rId23"/>
    <p:sldId id="579" r:id="rId24"/>
    <p:sldId id="564" r:id="rId25"/>
    <p:sldId id="523" r:id="rId26"/>
    <p:sldId id="514" r:id="rId27"/>
    <p:sldId id="515" r:id="rId28"/>
    <p:sldId id="575" r:id="rId29"/>
    <p:sldId id="516" r:id="rId30"/>
    <p:sldId id="517" r:id="rId31"/>
    <p:sldId id="561" r:id="rId32"/>
    <p:sldId id="560" r:id="rId33"/>
    <p:sldId id="526" r:id="rId34"/>
    <p:sldId id="566" r:id="rId35"/>
    <p:sldId id="572" r:id="rId36"/>
    <p:sldId id="528" r:id="rId37"/>
    <p:sldId id="568" r:id="rId38"/>
    <p:sldId id="538" r:id="rId39"/>
    <p:sldId id="533" r:id="rId40"/>
    <p:sldId id="530" r:id="rId41"/>
    <p:sldId id="534" r:id="rId42"/>
    <p:sldId id="535" r:id="rId43"/>
    <p:sldId id="569" r:id="rId44"/>
    <p:sldId id="567" r:id="rId45"/>
    <p:sldId id="580" r:id="rId46"/>
    <p:sldId id="582" r:id="rId47"/>
    <p:sldId id="362" r:id="rId48"/>
    <p:sldId id="492" r:id="rId49"/>
    <p:sldId id="385" r:id="rId50"/>
    <p:sldId id="445" r:id="rId51"/>
    <p:sldId id="383" r:id="rId52"/>
    <p:sldId id="543" r:id="rId53"/>
    <p:sldId id="551" r:id="rId54"/>
    <p:sldId id="552" r:id="rId55"/>
    <p:sldId id="558" r:id="rId56"/>
    <p:sldId id="559" r:id="rId57"/>
    <p:sldId id="584" r:id="rId58"/>
  </p:sldIdLst>
  <p:sldSz cx="9144000" cy="6858000" type="screen4x3"/>
  <p:notesSz cx="6735763" cy="9866313"/>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0000FF"/>
    <a:srgbClr val="006600"/>
    <a:srgbClr val="000000"/>
    <a:srgbClr val="99CC00"/>
    <a:srgbClr val="0099CC"/>
    <a:srgbClr val="008000"/>
    <a:srgbClr val="0099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1871" autoAdjust="0"/>
  </p:normalViewPr>
  <p:slideViewPr>
    <p:cSldViewPr>
      <p:cViewPr varScale="1">
        <p:scale>
          <a:sx n="51" d="100"/>
          <a:sy n="51" d="100"/>
        </p:scale>
        <p:origin x="1778" y="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1"/>
            <a:ext cx="2918830" cy="4933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GB"/>
          </a:p>
        </p:txBody>
      </p:sp>
      <p:sp>
        <p:nvSpPr>
          <p:cNvPr id="90115" name="Rectangle 3"/>
          <p:cNvSpPr>
            <a:spLocks noGrp="1" noChangeArrowheads="1"/>
          </p:cNvSpPr>
          <p:nvPr>
            <p:ph type="dt" sz="quarter" idx="1"/>
          </p:nvPr>
        </p:nvSpPr>
        <p:spPr bwMode="auto">
          <a:xfrm>
            <a:off x="3815374" y="1"/>
            <a:ext cx="2918830" cy="4933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GB"/>
          </a:p>
        </p:txBody>
      </p:sp>
      <p:sp>
        <p:nvSpPr>
          <p:cNvPr id="90116" name="Rectangle 4"/>
          <p:cNvSpPr>
            <a:spLocks noGrp="1" noChangeArrowheads="1"/>
          </p:cNvSpPr>
          <p:nvPr>
            <p:ph type="ftr" sz="quarter" idx="2"/>
          </p:nvPr>
        </p:nvSpPr>
        <p:spPr bwMode="auto">
          <a:xfrm>
            <a:off x="0" y="9371286"/>
            <a:ext cx="2918830" cy="49331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GB"/>
          </a:p>
        </p:txBody>
      </p:sp>
      <p:sp>
        <p:nvSpPr>
          <p:cNvPr id="90117" name="Rectangle 5"/>
          <p:cNvSpPr>
            <a:spLocks noGrp="1" noChangeArrowheads="1"/>
          </p:cNvSpPr>
          <p:nvPr>
            <p:ph type="sldNum" sz="quarter" idx="3"/>
          </p:nvPr>
        </p:nvSpPr>
        <p:spPr bwMode="auto">
          <a:xfrm>
            <a:off x="3815374" y="9371286"/>
            <a:ext cx="2918830" cy="49331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72646F70-F88C-4F50-AAA9-2C3CF50B89F2}" type="slidenum">
              <a:rPr lang="en-GB"/>
              <a:pPr>
                <a:defRPr/>
              </a:pPr>
              <a:t>‹#›</a:t>
            </a:fld>
            <a:endParaRPr lang="en-GB"/>
          </a:p>
        </p:txBody>
      </p:sp>
    </p:spTree>
    <p:extLst>
      <p:ext uri="{BB962C8B-B14F-4D97-AF65-F5344CB8AC3E}">
        <p14:creationId xmlns:p14="http://schemas.microsoft.com/office/powerpoint/2010/main" val="861267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8830" cy="49331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15374" y="1"/>
            <a:ext cx="2918830" cy="493315"/>
          </a:xfrm>
          <a:prstGeom prst="rect">
            <a:avLst/>
          </a:prstGeom>
        </p:spPr>
        <p:txBody>
          <a:bodyPr vert="horz" lIns="91440" tIns="45720" rIns="91440" bIns="45720" rtlCol="0"/>
          <a:lstStyle>
            <a:lvl1pPr algn="r">
              <a:defRPr sz="1200"/>
            </a:lvl1pPr>
          </a:lstStyle>
          <a:p>
            <a:pPr>
              <a:defRPr/>
            </a:pPr>
            <a:fld id="{8C70FFF1-7623-4306-9F52-647D75E11978}" type="datetimeFigureOut">
              <a:rPr lang="en-GB"/>
              <a:pPr>
                <a:defRPr/>
              </a:pPr>
              <a:t>15/07/2018</a:t>
            </a:fld>
            <a:endParaRPr lang="en-GB"/>
          </a:p>
        </p:txBody>
      </p:sp>
      <p:sp>
        <p:nvSpPr>
          <p:cNvPr id="4" name="Slide Image Placeholder 3"/>
          <p:cNvSpPr>
            <a:spLocks noGrp="1" noRot="1" noChangeAspect="1"/>
          </p:cNvSpPr>
          <p:nvPr>
            <p:ph type="sldImg" idx="2"/>
          </p:nvPr>
        </p:nvSpPr>
        <p:spPr>
          <a:xfrm>
            <a:off x="901700" y="739775"/>
            <a:ext cx="4932363" cy="36988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1286"/>
            <a:ext cx="2918830" cy="493315"/>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15374" y="9371286"/>
            <a:ext cx="2918830" cy="493315"/>
          </a:xfrm>
          <a:prstGeom prst="rect">
            <a:avLst/>
          </a:prstGeom>
        </p:spPr>
        <p:txBody>
          <a:bodyPr vert="horz" lIns="91440" tIns="45720" rIns="91440" bIns="45720" rtlCol="0" anchor="b"/>
          <a:lstStyle>
            <a:lvl1pPr algn="r">
              <a:defRPr sz="1200"/>
            </a:lvl1pPr>
          </a:lstStyle>
          <a:p>
            <a:pPr>
              <a:defRPr/>
            </a:pPr>
            <a:fld id="{0C1E3842-A1CF-4224-AF1B-124E037DB89C}" type="slidenum">
              <a:rPr lang="en-GB"/>
              <a:pPr>
                <a:defRPr/>
              </a:pPr>
              <a:t>‹#›</a:t>
            </a:fld>
            <a:endParaRPr lang="en-GB"/>
          </a:p>
        </p:txBody>
      </p:sp>
    </p:spTree>
    <p:extLst>
      <p:ext uri="{BB962C8B-B14F-4D97-AF65-F5344CB8AC3E}">
        <p14:creationId xmlns:p14="http://schemas.microsoft.com/office/powerpoint/2010/main" val="2964369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1</a:t>
            </a:fld>
            <a:endParaRPr lang="en-GB"/>
          </a:p>
        </p:txBody>
      </p:sp>
    </p:spTree>
    <p:extLst>
      <p:ext uri="{BB962C8B-B14F-4D97-AF65-F5344CB8AC3E}">
        <p14:creationId xmlns:p14="http://schemas.microsoft.com/office/powerpoint/2010/main" val="467715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10</a:t>
            </a:fld>
            <a:endParaRPr lang="en-GB"/>
          </a:p>
        </p:txBody>
      </p:sp>
    </p:spTree>
    <p:extLst>
      <p:ext uri="{BB962C8B-B14F-4D97-AF65-F5344CB8AC3E}">
        <p14:creationId xmlns:p14="http://schemas.microsoft.com/office/powerpoint/2010/main" val="3743506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Decide on the level of structure / openness based on the independence and initiative</a:t>
            </a:r>
            <a:r>
              <a:rPr lang="en-GB" baseline="0" dirty="0"/>
              <a:t> of class. </a:t>
            </a:r>
          </a:p>
          <a:p>
            <a:endParaRPr lang="en-GB" b="1" baseline="0" dirty="0"/>
          </a:p>
          <a:p>
            <a:r>
              <a:rPr lang="en-GB" b="1" baseline="0" dirty="0"/>
              <a:t>Not</a:t>
            </a:r>
            <a:r>
              <a:rPr lang="en-GB" baseline="0" dirty="0"/>
              <a:t> based on level of attainment: high-attaining classes can become just as anxious and “not know what to do” as students with low prior attainment. </a:t>
            </a:r>
          </a:p>
          <a:p>
            <a:endParaRPr lang="en-GB" baseline="0" dirty="0"/>
          </a:p>
          <a:p>
            <a:r>
              <a:rPr lang="en-GB" baseline="0" dirty="0"/>
              <a:t>Normally inquiry has to be structured or guided; only at the end of perhaps years of developing inquiry skills can the teacher leave the inquiry open.</a:t>
            </a:r>
          </a:p>
          <a:p>
            <a:endParaRPr lang="en-GB" baseline="0" dirty="0"/>
          </a:p>
          <a:p>
            <a:r>
              <a:rPr lang="en-GB" b="1" u="sng" dirty="0"/>
              <a:t>ACTIVITY 1 </a:t>
            </a:r>
            <a:r>
              <a:rPr lang="en-GB" u="sng" dirty="0"/>
              <a:t>(resource PLANNING DOCUMENT x 2)</a:t>
            </a:r>
            <a:endParaRPr lang="en-GB" dirty="0"/>
          </a:p>
          <a:p>
            <a:r>
              <a:rPr lang="en-GB" dirty="0"/>
              <a:t>Choose</a:t>
            </a:r>
            <a:r>
              <a:rPr lang="en-GB" baseline="0" dirty="0"/>
              <a:t> a class – mixed attainment class in a type of school of your choosing.</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11</a:t>
            </a:fld>
            <a:endParaRPr lang="en-GB"/>
          </a:p>
        </p:txBody>
      </p:sp>
    </p:spTree>
    <p:extLst>
      <p:ext uri="{BB962C8B-B14F-4D97-AF65-F5344CB8AC3E}">
        <p14:creationId xmlns:p14="http://schemas.microsoft.com/office/powerpoint/2010/main" val="1632296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12</a:t>
            </a:fld>
            <a:endParaRPr lang="en-GB"/>
          </a:p>
        </p:txBody>
      </p:sp>
    </p:spTree>
    <p:extLst>
      <p:ext uri="{BB962C8B-B14F-4D97-AF65-F5344CB8AC3E}">
        <p14:creationId xmlns:p14="http://schemas.microsoft.com/office/powerpoint/2010/main" val="396223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i="0" kern="1200" dirty="0">
                <a:solidFill>
                  <a:schemeClr val="tx1"/>
                </a:solidFill>
                <a:latin typeface="+mn-lt"/>
                <a:ea typeface="+mn-ea"/>
                <a:cs typeface="+mn-cs"/>
              </a:rPr>
              <a:t>“Psychologically </a:t>
            </a:r>
            <a:r>
              <a:rPr lang="en-GB" sz="1200" kern="1200" dirty="0">
                <a:solidFill>
                  <a:schemeClr val="tx1"/>
                </a:solidFill>
                <a:latin typeface="+mn-lt"/>
                <a:ea typeface="+mn-ea"/>
                <a:cs typeface="+mn-cs"/>
              </a:rPr>
              <a:t>speaking, the overall process of [mental] labour inevitably presupposes a contradiction, i.e., a unification in each individual act of two elements, a preliminary element and an executive element.... We are only concerned with organizing the child’s life, and teaching, so that the child confront the two necessary elements for the development of thinking, as the highest forms of behaviour. Those two elements are, first, the difficulty or, put differently, the </a:t>
            </a:r>
            <a:r>
              <a:rPr lang="en-GB" sz="1200" i="1" kern="1200" dirty="0">
                <a:solidFill>
                  <a:schemeClr val="tx1"/>
                </a:solidFill>
                <a:latin typeface="+mn-lt"/>
                <a:ea typeface="+mn-ea"/>
                <a:cs typeface="+mn-cs"/>
              </a:rPr>
              <a:t>problem </a:t>
            </a:r>
            <a:r>
              <a:rPr lang="en-GB" sz="1200" kern="1200" dirty="0">
                <a:solidFill>
                  <a:schemeClr val="tx1"/>
                </a:solidFill>
                <a:latin typeface="+mn-lt"/>
                <a:ea typeface="+mn-ea"/>
                <a:cs typeface="+mn-cs"/>
              </a:rPr>
              <a:t>which is to be solved, and, second, those elements and tools by means of which this problem may be solved.” (Vygotsky, 1997d, p. 175)</a:t>
            </a:r>
            <a:r>
              <a:rPr lang="en-GB" sz="1200" i="1" kern="1200" dirty="0">
                <a:solidFill>
                  <a:schemeClr val="tx1"/>
                </a:solidFill>
                <a:latin typeface="+mn-lt"/>
                <a:ea typeface="+mn-ea"/>
                <a:cs typeface="+mn-cs"/>
              </a:rPr>
              <a:t> Educational Psychology </a:t>
            </a:r>
            <a:endParaRPr lang="en-GB" sz="1200" kern="1200" dirty="0">
              <a:solidFill>
                <a:schemeClr val="tx1"/>
              </a:solidFill>
              <a:latin typeface="+mn-lt"/>
              <a:ea typeface="+mn-ea"/>
              <a:cs typeface="+mn-cs"/>
            </a:endParaRPr>
          </a:p>
          <a:p>
            <a:endParaRPr lang="en-GB" sz="1200" i="1" kern="1200" dirty="0">
              <a:solidFill>
                <a:schemeClr val="tx1"/>
              </a:solidFill>
              <a:latin typeface="+mn-lt"/>
              <a:ea typeface="+mn-ea"/>
              <a:cs typeface="+mn-cs"/>
            </a:endParaRPr>
          </a:p>
          <a:p>
            <a:r>
              <a:rPr lang="en-GB" sz="1200" kern="1200" dirty="0" err="1">
                <a:solidFill>
                  <a:schemeClr val="tx1"/>
                </a:solidFill>
                <a:latin typeface="+mn-lt"/>
                <a:ea typeface="+mn-ea"/>
                <a:cs typeface="+mn-cs"/>
              </a:rPr>
              <a:t>Vygotsky’s</a:t>
            </a:r>
            <a:r>
              <a:rPr lang="en-GB" sz="1200" kern="1200" dirty="0">
                <a:solidFill>
                  <a:schemeClr val="tx1"/>
                </a:solidFill>
                <a:latin typeface="+mn-lt"/>
                <a:ea typeface="+mn-ea"/>
                <a:cs typeface="+mn-cs"/>
              </a:rPr>
              <a:t> proposal that method is “simultaneously a prerequisite and product, a tool and result of the research” (</a:t>
            </a:r>
            <a:r>
              <a:rPr lang="en-GB" sz="1200" kern="1200" dirty="0" err="1">
                <a:solidFill>
                  <a:schemeClr val="tx1"/>
                </a:solidFill>
                <a:latin typeface="+mn-lt"/>
                <a:ea typeface="+mn-ea"/>
                <a:cs typeface="+mn-cs"/>
              </a:rPr>
              <a:t>Vygotsky</a:t>
            </a:r>
            <a:r>
              <a:rPr lang="en-GB" sz="1200" kern="1200" dirty="0">
                <a:solidFill>
                  <a:schemeClr val="tx1"/>
                </a:solidFill>
                <a:latin typeface="+mn-lt"/>
                <a:ea typeface="+mn-ea"/>
                <a:cs typeface="+mn-cs"/>
              </a:rPr>
              <a:t>, 1997c, p. 27) in order to discuss the </a:t>
            </a:r>
            <a:r>
              <a:rPr lang="en-GB" sz="1200" i="1" kern="1200" dirty="0">
                <a:solidFill>
                  <a:schemeClr val="tx1"/>
                </a:solidFill>
                <a:latin typeface="+mn-lt"/>
                <a:ea typeface="+mn-ea"/>
                <a:cs typeface="+mn-cs"/>
              </a:rPr>
              <a:t>stimulus-means</a:t>
            </a:r>
            <a:r>
              <a:rPr lang="en-GB" sz="1200" kern="1200" dirty="0">
                <a:solidFill>
                  <a:schemeClr val="tx1"/>
                </a:solidFill>
                <a:latin typeface="+mn-lt"/>
                <a:ea typeface="+mn-ea"/>
                <a:cs typeface="+mn-cs"/>
              </a:rPr>
              <a:t>. While the </a:t>
            </a:r>
            <a:r>
              <a:rPr lang="en-GB" sz="1200" i="1" kern="1200" dirty="0">
                <a:solidFill>
                  <a:schemeClr val="tx1"/>
                </a:solidFill>
                <a:latin typeface="+mn-lt"/>
                <a:ea typeface="+mn-ea"/>
                <a:cs typeface="+mn-cs"/>
              </a:rPr>
              <a:t>stimulus-means</a:t>
            </a:r>
            <a:r>
              <a:rPr lang="en-GB" sz="1200" kern="1200" dirty="0">
                <a:solidFill>
                  <a:schemeClr val="tx1"/>
                </a:solidFill>
                <a:latin typeface="+mn-lt"/>
                <a:ea typeface="+mn-ea"/>
                <a:cs typeface="+mn-cs"/>
              </a:rPr>
              <a:t> are a </a:t>
            </a:r>
            <a:r>
              <a:rPr lang="en-GB" sz="1200" i="1" kern="1200" dirty="0">
                <a:solidFill>
                  <a:schemeClr val="tx1"/>
                </a:solidFill>
                <a:latin typeface="+mn-lt"/>
                <a:ea typeface="+mn-ea"/>
                <a:cs typeface="+mn-cs"/>
              </a:rPr>
              <a:t>prerequisite for</a:t>
            </a:r>
            <a:r>
              <a:rPr lang="en-GB" sz="1200" kern="1200" dirty="0">
                <a:solidFill>
                  <a:schemeClr val="tx1"/>
                </a:solidFill>
                <a:latin typeface="+mn-lt"/>
                <a:ea typeface="+mn-ea"/>
                <a:cs typeface="+mn-cs"/>
              </a:rPr>
              <a:t> research in objectifying mental functions and making them accessible to study (</a:t>
            </a:r>
            <a:r>
              <a:rPr lang="en-GB" sz="1200" kern="1200" dirty="0" err="1">
                <a:solidFill>
                  <a:schemeClr val="tx1"/>
                </a:solidFill>
                <a:latin typeface="+mn-lt"/>
                <a:ea typeface="+mn-ea"/>
                <a:cs typeface="+mn-cs"/>
              </a:rPr>
              <a:t>Vygotsky</a:t>
            </a:r>
            <a:r>
              <a:rPr lang="en-GB" sz="1200" kern="1200" dirty="0">
                <a:solidFill>
                  <a:schemeClr val="tx1"/>
                </a:solidFill>
                <a:latin typeface="+mn-lt"/>
                <a:ea typeface="+mn-ea"/>
                <a:cs typeface="+mn-cs"/>
              </a:rPr>
              <a:t>, 1999, p. 59), they are not a neutral or inert tool applied to the observation of psychological processes. Rather, as </a:t>
            </a:r>
            <a:r>
              <a:rPr lang="en-GB" sz="1200" kern="1200" dirty="0" err="1">
                <a:solidFill>
                  <a:schemeClr val="tx1"/>
                </a:solidFill>
                <a:latin typeface="+mn-lt"/>
                <a:ea typeface="+mn-ea"/>
                <a:cs typeface="+mn-cs"/>
              </a:rPr>
              <a:t>Engeström</a:t>
            </a:r>
            <a:r>
              <a:rPr lang="en-GB" sz="1200" kern="1200" dirty="0">
                <a:solidFill>
                  <a:schemeClr val="tx1"/>
                </a:solidFill>
                <a:latin typeface="+mn-lt"/>
                <a:ea typeface="+mn-ea"/>
                <a:cs typeface="+mn-cs"/>
              </a:rPr>
              <a:t> contends, they are transformed by the agency of the participants in the research. In this sense, I suggest that method is a </a:t>
            </a:r>
            <a:r>
              <a:rPr lang="en-GB" sz="1200" i="1" kern="1200" dirty="0">
                <a:solidFill>
                  <a:schemeClr val="tx1"/>
                </a:solidFill>
                <a:latin typeface="+mn-lt"/>
                <a:ea typeface="+mn-ea"/>
                <a:cs typeface="+mn-cs"/>
              </a:rPr>
              <a:t>product of</a:t>
            </a:r>
            <a:r>
              <a:rPr lang="en-GB" sz="1200" kern="1200" dirty="0">
                <a:solidFill>
                  <a:schemeClr val="tx1"/>
                </a:solidFill>
                <a:latin typeface="+mn-lt"/>
                <a:ea typeface="+mn-ea"/>
                <a:cs typeface="+mn-cs"/>
              </a:rPr>
              <a:t> research in two ways. Firstly, the researcher’s development of the </a:t>
            </a:r>
            <a:r>
              <a:rPr lang="en-GB" sz="1200" i="1" kern="1200" dirty="0">
                <a:solidFill>
                  <a:schemeClr val="tx1"/>
                </a:solidFill>
                <a:latin typeface="+mn-lt"/>
                <a:ea typeface="+mn-ea"/>
                <a:cs typeface="+mn-cs"/>
              </a:rPr>
              <a:t>stimulus-means </a:t>
            </a:r>
            <a:r>
              <a:rPr lang="en-GB" sz="1200" kern="1200" dirty="0">
                <a:solidFill>
                  <a:schemeClr val="tx1"/>
                </a:solidFill>
                <a:latin typeface="+mn-lt"/>
                <a:ea typeface="+mn-ea"/>
                <a:cs typeface="+mn-cs"/>
              </a:rPr>
              <a:t>leads to a greater illumination of the object of study. Secondly, the </a:t>
            </a:r>
            <a:r>
              <a:rPr lang="en-GB" sz="1200" i="1" kern="1200" dirty="0">
                <a:solidFill>
                  <a:schemeClr val="tx1"/>
                </a:solidFill>
                <a:latin typeface="+mn-lt"/>
                <a:ea typeface="+mn-ea"/>
                <a:cs typeface="+mn-cs"/>
              </a:rPr>
              <a:t>stimulus-means</a:t>
            </a:r>
            <a:r>
              <a:rPr lang="en-GB" sz="1200" kern="1200" dirty="0">
                <a:solidFill>
                  <a:schemeClr val="tx1"/>
                </a:solidFill>
                <a:latin typeface="+mn-lt"/>
                <a:ea typeface="+mn-ea"/>
                <a:cs typeface="+mn-cs"/>
              </a:rPr>
              <a:t> are the </a:t>
            </a:r>
            <a:r>
              <a:rPr lang="en-GB" sz="1200" i="1" kern="1200" dirty="0">
                <a:solidFill>
                  <a:schemeClr val="tx1"/>
                </a:solidFill>
                <a:latin typeface="+mn-lt"/>
                <a:ea typeface="+mn-ea"/>
                <a:cs typeface="+mn-cs"/>
              </a:rPr>
              <a:t>product</a:t>
            </a:r>
            <a:r>
              <a:rPr lang="en-GB" sz="1200" kern="1200" dirty="0">
                <a:solidFill>
                  <a:schemeClr val="tx1"/>
                </a:solidFill>
                <a:latin typeface="+mn-lt"/>
                <a:ea typeface="+mn-ea"/>
                <a:cs typeface="+mn-cs"/>
              </a:rPr>
              <a:t> in the way they change the behaviour of the participants. </a:t>
            </a:r>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latin typeface="+mn-lt"/>
                <a:ea typeface="+mn-ea"/>
                <a:cs typeface="+mn-cs"/>
              </a:rPr>
              <a:t>Zuckerman, G. A., </a:t>
            </a:r>
            <a:r>
              <a:rPr lang="en-GB" sz="1200" kern="1200" dirty="0" err="1">
                <a:solidFill>
                  <a:schemeClr val="tx1"/>
                </a:solidFill>
                <a:latin typeface="+mn-lt"/>
                <a:ea typeface="+mn-ea"/>
                <a:cs typeface="+mn-cs"/>
              </a:rPr>
              <a:t>Chudinova</a:t>
            </a:r>
            <a:r>
              <a:rPr lang="en-GB" sz="1200" kern="1200" dirty="0">
                <a:solidFill>
                  <a:schemeClr val="tx1"/>
                </a:solidFill>
                <a:latin typeface="+mn-lt"/>
                <a:ea typeface="+mn-ea"/>
                <a:cs typeface="+mn-cs"/>
              </a:rPr>
              <a:t>, E. V. and </a:t>
            </a:r>
            <a:r>
              <a:rPr lang="en-GB" sz="1200" kern="1200" dirty="0" err="1">
                <a:solidFill>
                  <a:schemeClr val="tx1"/>
                </a:solidFill>
                <a:latin typeface="+mn-lt"/>
                <a:ea typeface="+mn-ea"/>
                <a:cs typeface="+mn-cs"/>
              </a:rPr>
              <a:t>Khavkin</a:t>
            </a:r>
            <a:r>
              <a:rPr lang="en-GB" sz="1200" kern="1200" dirty="0">
                <a:solidFill>
                  <a:schemeClr val="tx1"/>
                </a:solidFill>
                <a:latin typeface="+mn-lt"/>
                <a:ea typeface="+mn-ea"/>
                <a:cs typeface="+mn-cs"/>
              </a:rPr>
              <a:t>, E. E. (1998). Inquiry as a Pivotal Element of Knowledge Acquisition within the </a:t>
            </a:r>
            <a:r>
              <a:rPr lang="en-GB" sz="1200" kern="1200" dirty="0" err="1">
                <a:solidFill>
                  <a:schemeClr val="tx1"/>
                </a:solidFill>
                <a:latin typeface="+mn-lt"/>
                <a:ea typeface="+mn-ea"/>
                <a:cs typeface="+mn-cs"/>
              </a:rPr>
              <a:t>Vygotskian</a:t>
            </a:r>
            <a:r>
              <a:rPr lang="en-GB" sz="1200" kern="1200" dirty="0">
                <a:solidFill>
                  <a:schemeClr val="tx1"/>
                </a:solidFill>
                <a:latin typeface="+mn-lt"/>
                <a:ea typeface="+mn-ea"/>
                <a:cs typeface="+mn-cs"/>
              </a:rPr>
              <a:t> Paradigm: Building a Science Curriculum for the Elementary School. </a:t>
            </a:r>
            <a:r>
              <a:rPr lang="en-GB" sz="1200" i="1" kern="1200" dirty="0">
                <a:solidFill>
                  <a:schemeClr val="tx1"/>
                </a:solidFill>
                <a:latin typeface="+mn-lt"/>
                <a:ea typeface="+mn-ea"/>
                <a:cs typeface="+mn-cs"/>
              </a:rPr>
              <a:t>Cognition and Instruction</a:t>
            </a:r>
            <a:r>
              <a:rPr lang="en-GB" sz="1200" kern="1200" dirty="0">
                <a:solidFill>
                  <a:schemeClr val="tx1"/>
                </a:solidFill>
                <a:latin typeface="+mn-lt"/>
                <a:ea typeface="+mn-ea"/>
                <a:cs typeface="+mn-cs"/>
              </a:rPr>
              <a:t>, 16(2), 201-233.</a:t>
            </a:r>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u="sng" dirty="0"/>
              <a:t>ACTIVITY 2</a:t>
            </a:r>
            <a:r>
              <a:rPr lang="en-GB" u="sng" dirty="0"/>
              <a:t>: </a:t>
            </a:r>
            <a:r>
              <a:rPr lang="en-GB" u="sng" baseline="0" dirty="0"/>
              <a:t>choose a prompt – how could each regulatory card apply to the prompt?</a:t>
            </a:r>
            <a:endParaRPr lang="en-GB" u="sng" dirty="0"/>
          </a:p>
          <a:p>
            <a:endParaRPr lang="en-GB" dirty="0"/>
          </a:p>
          <a:p>
            <a:r>
              <a:rPr lang="en-GB" dirty="0"/>
              <a:t>Feedback</a:t>
            </a:r>
            <a:r>
              <a:rPr lang="en-GB" baseline="0" dirty="0"/>
              <a:t> from each pair: explain how three cards relate to prompt.</a:t>
            </a:r>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17</a:t>
            </a:fld>
            <a:endParaRPr lang="en-GB"/>
          </a:p>
        </p:txBody>
      </p:sp>
    </p:spTree>
    <p:extLst>
      <p:ext uri="{BB962C8B-B14F-4D97-AF65-F5344CB8AC3E}">
        <p14:creationId xmlns:p14="http://schemas.microsoft.com/office/powerpoint/2010/main" val="1228763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ACTIVITY</a:t>
            </a:r>
            <a:r>
              <a:rPr lang="en-GB" baseline="0" dirty="0"/>
              <a:t> choose prompt – how could it develop? Inquiry pathways.</a:t>
            </a:r>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Problem of regulation in forms of inquiry that emphasise</a:t>
            </a:r>
            <a:r>
              <a:rPr lang="en-GB" sz="1200" b="0" baseline="0" dirty="0"/>
              <a:t> negotiation of knowledge (</a:t>
            </a:r>
            <a:r>
              <a:rPr lang="en-GB" sz="1200" b="0" baseline="0" dirty="0" err="1"/>
              <a:t>Borasi’s</a:t>
            </a:r>
            <a:r>
              <a:rPr lang="en-GB" sz="1200" b="0" baseline="0" dirty="0"/>
              <a:t> ‘humanistic’ inquiry)</a:t>
            </a:r>
            <a:endParaRPr lang="en-GB" sz="1200" b="0" dirty="0"/>
          </a:p>
          <a:p>
            <a:endParaRPr lang="en-GB" sz="1200" b="0" dirty="0"/>
          </a:p>
          <a:p>
            <a:r>
              <a:rPr lang="en-GB" sz="1200" b="0" i="0" u="none" strike="noStrike" kern="1200" baseline="0" dirty="0" err="1">
                <a:solidFill>
                  <a:schemeClr val="tx1"/>
                </a:solidFill>
                <a:latin typeface="+mn-lt"/>
                <a:ea typeface="+mn-ea"/>
                <a:cs typeface="+mn-cs"/>
              </a:rPr>
              <a:t>Alrø</a:t>
            </a:r>
            <a:r>
              <a:rPr lang="en-GB" sz="1200" b="0" i="0" u="none" strike="noStrike" kern="1200" baseline="0" dirty="0">
                <a:solidFill>
                  <a:schemeClr val="tx1"/>
                </a:solidFill>
                <a:latin typeface="+mn-lt"/>
                <a:ea typeface="+mn-ea"/>
                <a:cs typeface="+mn-cs"/>
              </a:rPr>
              <a:t>, H. &amp; </a:t>
            </a:r>
            <a:r>
              <a:rPr lang="en-GB" sz="1200" b="0" i="0" u="none" strike="noStrike" kern="1200" baseline="0" dirty="0" err="1">
                <a:solidFill>
                  <a:schemeClr val="tx1"/>
                </a:solidFill>
                <a:latin typeface="+mn-lt"/>
                <a:ea typeface="+mn-ea"/>
                <a:cs typeface="+mn-cs"/>
              </a:rPr>
              <a:t>Skovsmose</a:t>
            </a:r>
            <a:r>
              <a:rPr lang="en-GB" sz="1200" b="0" i="0" u="none" strike="noStrike" kern="1200" baseline="0" dirty="0">
                <a:solidFill>
                  <a:schemeClr val="tx1"/>
                </a:solidFill>
                <a:latin typeface="+mn-lt"/>
                <a:ea typeface="+mn-ea"/>
                <a:cs typeface="+mn-cs"/>
              </a:rPr>
              <a:t>, O. (2002). </a:t>
            </a:r>
            <a:r>
              <a:rPr lang="en-GB" sz="1200" b="0" i="1" u="none" strike="noStrike" kern="1200" baseline="0" dirty="0">
                <a:solidFill>
                  <a:schemeClr val="tx1"/>
                </a:solidFill>
                <a:latin typeface="+mn-lt"/>
                <a:ea typeface="+mn-ea"/>
                <a:cs typeface="+mn-cs"/>
              </a:rPr>
              <a:t>Dialogue and Learning in Mathematics Education: Intention, Reflection and Critique</a:t>
            </a:r>
            <a:r>
              <a:rPr lang="en-GB" sz="1200" b="0" i="0" u="none" strike="noStrike" kern="1200" baseline="0" dirty="0">
                <a:solidFill>
                  <a:schemeClr val="tx1"/>
                </a:solidFill>
                <a:latin typeface="+mn-lt"/>
                <a:ea typeface="+mn-ea"/>
                <a:cs typeface="+mn-cs"/>
              </a:rPr>
              <a:t>.</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Inquiry title ………………………………………………………………………………………</a:t>
            </a:r>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19</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Perhaps a better title: ‘Developing agency in IM classrooms’, </a:t>
            </a:r>
          </a:p>
          <a:p>
            <a:endParaRPr lang="en-GB" dirty="0"/>
          </a:p>
          <a:p>
            <a:r>
              <a:rPr lang="en-GB" dirty="0"/>
              <a:t>but self-regulation a buzz word</a:t>
            </a:r>
            <a:r>
              <a:rPr lang="en-GB" baseline="0" dirty="0"/>
              <a:t> of the moment with the EEF ‘Metacognition and self-regulated learning’ Guidance Report (April 2018)</a:t>
            </a:r>
            <a:endParaRPr lang="en-GB" dirty="0"/>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a:t>Session: how to plan in order an inquiry to develop agency (and</a:t>
            </a:r>
            <a:r>
              <a:rPr lang="en-GB" b="1" baseline="0" dirty="0"/>
              <a:t> within that self-regulation)</a:t>
            </a:r>
            <a:endParaRPr lang="en-GB" b="1" dirty="0"/>
          </a:p>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2</a:t>
            </a:fld>
            <a:endParaRPr lang="en-GB"/>
          </a:p>
        </p:txBody>
      </p:sp>
    </p:spTree>
    <p:extLst>
      <p:ext uri="{BB962C8B-B14F-4D97-AF65-F5344CB8AC3E}">
        <p14:creationId xmlns:p14="http://schemas.microsoft.com/office/powerpoint/2010/main" val="4041302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If no mechanism exists to overcome the “missing perspective problem”, a tension arises between the students’ expectation to know and be led and the teacher’s desire to avoid simply telling them how to proceed. This is precisely the experience of three teachers from a Norwegian secondary school in our second example. They were involved in research into “aligning inquiry-based practice” in mathematics classrooms (</a:t>
            </a:r>
            <a:r>
              <a:rPr lang="en-GB" sz="1200" kern="1200" dirty="0" err="1">
                <a:solidFill>
                  <a:schemeClr val="tx1"/>
                </a:solidFill>
                <a:latin typeface="+mn-lt"/>
                <a:ea typeface="+mn-ea"/>
                <a:cs typeface="+mn-cs"/>
              </a:rPr>
              <a:t>Goodchild</a:t>
            </a:r>
            <a:r>
              <a:rPr lang="en-GB" sz="1200" kern="1200" dirty="0">
                <a:solidFill>
                  <a:schemeClr val="tx1"/>
                </a:solidFill>
                <a:latin typeface="+mn-lt"/>
                <a:ea typeface="+mn-ea"/>
                <a:cs typeface="+mn-cs"/>
              </a:rPr>
              <a:t> et al., 2013). As it was their first taste of inquiry (based on the prompt </a:t>
            </a:r>
            <a:r>
              <a:rPr lang="en-GB" sz="1200" i="1" kern="1200" dirty="0">
                <a:solidFill>
                  <a:schemeClr val="tx1"/>
                </a:solidFill>
                <a:latin typeface="+mn-lt"/>
                <a:ea typeface="+mn-ea"/>
                <a:cs typeface="+mn-cs"/>
              </a:rPr>
              <a:t>x</a:t>
            </a:r>
            <a:r>
              <a:rPr lang="en-GB" sz="1200" kern="1200" dirty="0">
                <a:solidFill>
                  <a:schemeClr val="tx1"/>
                </a:solidFill>
                <a:latin typeface="+mn-lt"/>
                <a:ea typeface="+mn-ea"/>
                <a:cs typeface="+mn-cs"/>
              </a:rPr>
              <a:t> + </a:t>
            </a:r>
            <a:r>
              <a:rPr lang="en-GB" sz="1200" i="1" kern="1200" dirty="0">
                <a:solidFill>
                  <a:schemeClr val="tx1"/>
                </a:solidFill>
                <a:latin typeface="+mn-lt"/>
                <a:ea typeface="+mn-ea"/>
                <a:cs typeface="+mn-cs"/>
              </a:rPr>
              <a:t>y</a:t>
            </a:r>
            <a:r>
              <a:rPr lang="en-GB" sz="1200" kern="1200" dirty="0">
                <a:solidFill>
                  <a:schemeClr val="tx1"/>
                </a:solidFill>
                <a:latin typeface="+mn-lt"/>
                <a:ea typeface="+mn-ea"/>
                <a:cs typeface="+mn-cs"/>
              </a:rPr>
              <a:t> = 7), the teachers were cautious and designed four differentiated cards of questions to act as prompts to guide students. One question (or rather instruction) on the first card – “Draw these number pairs [values for </a:t>
            </a:r>
            <a:r>
              <a:rPr lang="en-GB" sz="1200" i="1" kern="1200" dirty="0">
                <a:solidFill>
                  <a:schemeClr val="tx1"/>
                </a:solidFill>
                <a:latin typeface="+mn-lt"/>
                <a:ea typeface="+mn-ea"/>
                <a:cs typeface="+mn-cs"/>
              </a:rPr>
              <a:t>x</a:t>
            </a:r>
            <a:r>
              <a:rPr lang="en-GB" sz="1200" kern="1200" dirty="0">
                <a:solidFill>
                  <a:schemeClr val="tx1"/>
                </a:solidFill>
                <a:latin typeface="+mn-lt"/>
                <a:ea typeface="+mn-ea"/>
                <a:cs typeface="+mn-cs"/>
              </a:rPr>
              <a:t> and </a:t>
            </a:r>
            <a:r>
              <a:rPr lang="en-GB" sz="1200" i="1" kern="1200" dirty="0">
                <a:solidFill>
                  <a:schemeClr val="tx1"/>
                </a:solidFill>
                <a:latin typeface="+mn-lt"/>
                <a:ea typeface="+mn-ea"/>
                <a:cs typeface="+mn-cs"/>
              </a:rPr>
              <a:t>y</a:t>
            </a:r>
            <a:r>
              <a:rPr lang="en-GB" sz="1200" kern="1200" dirty="0">
                <a:solidFill>
                  <a:schemeClr val="tx1"/>
                </a:solidFill>
                <a:latin typeface="+mn-lt"/>
                <a:ea typeface="+mn-ea"/>
                <a:cs typeface="+mn-cs"/>
              </a:rPr>
              <a:t>] on millimetre paper” – caused the teachers most problems. In not wanting “to give the game away by telling too much” (</a:t>
            </a:r>
            <a:r>
              <a:rPr lang="en-GB" sz="1200" kern="1200" dirty="0" err="1">
                <a:solidFill>
                  <a:schemeClr val="tx1"/>
                </a:solidFill>
                <a:latin typeface="+mn-lt"/>
                <a:ea typeface="+mn-ea"/>
                <a:cs typeface="+mn-cs"/>
              </a:rPr>
              <a:t>Goodchild</a:t>
            </a:r>
            <a:r>
              <a:rPr lang="en-GB" sz="1200" kern="1200" dirty="0">
                <a:solidFill>
                  <a:schemeClr val="tx1"/>
                </a:solidFill>
                <a:latin typeface="+mn-lt"/>
                <a:ea typeface="+mn-ea"/>
                <a:cs typeface="+mn-cs"/>
              </a:rPr>
              <a:t> et al., 2013, p. 405), the teachers found it difficult to decide how to respond when students could not interpret the instruction to “draw” (rather than “plot”) number pairs. Throughout this episode, the teachers were reluctant to lead students into graphing functions in favour of letting them discover the alternative form of representation for themselves. </a:t>
            </a:r>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20</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“How much do newspapers fill?”</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GB" sz="1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Alr</a:t>
            </a:r>
            <a:r>
              <a:rPr kumimoji="0" lang="en-GB" sz="1200" b="0" i="0" u="none" strike="noStrike" cap="none" normalizeH="0" baseline="0" dirty="0" err="1">
                <a:ln>
                  <a:noFill/>
                </a:ln>
                <a:solidFill>
                  <a:schemeClr val="tx1"/>
                </a:solidFill>
                <a:effectLst/>
                <a:latin typeface="+mn-lt"/>
                <a:ea typeface="Calibri" pitchFamily="34" charset="0"/>
                <a:cs typeface="Times New Roman" pitchFamily="18" charset="0"/>
              </a:rPr>
              <a:t>ø</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and </a:t>
            </a:r>
            <a:r>
              <a:rPr kumimoji="0" lang="en-GB" sz="12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Skovsmose</a:t>
            </a: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1998)</a:t>
            </a:r>
          </a:p>
          <a:p>
            <a:endParaRPr kumimoji="0" lang="en-GB" sz="1200" b="0" i="0" u="none" strike="noStrike" cap="none" normalizeH="0" baseline="0" dirty="0">
              <a:ln>
                <a:noFill/>
              </a:ln>
              <a:solidFill>
                <a:schemeClr val="tx1"/>
              </a:solidFill>
              <a:effectLst/>
              <a:latin typeface="Times New Roman" pitchFamily="18" charset="0"/>
              <a:cs typeface="Times New Roman" pitchFamily="18" charset="0"/>
            </a:endParaRPr>
          </a:p>
          <a:p>
            <a:r>
              <a:rPr lang="en-GB" sz="1200" i="1" kern="1200" dirty="0">
                <a:solidFill>
                  <a:schemeClr val="tx1"/>
                </a:solidFill>
                <a:effectLst/>
                <a:latin typeface="+mn-lt"/>
                <a:ea typeface="+mn-ea"/>
                <a:cs typeface="+mn-cs"/>
              </a:rPr>
              <a:t>Can all fractions be turned into decimals?  </a:t>
            </a:r>
            <a:r>
              <a:rPr lang="en-GB" sz="1200" kern="1200" dirty="0">
                <a:solidFill>
                  <a:schemeClr val="tx1"/>
                </a:solidFill>
                <a:effectLst/>
                <a:latin typeface="+mn-lt"/>
                <a:ea typeface="+mn-ea"/>
                <a:cs typeface="+mn-cs"/>
              </a:rPr>
              <a:t>Position-driven</a:t>
            </a:r>
            <a:r>
              <a:rPr lang="en-GB" sz="1200" kern="1200" baseline="0" dirty="0">
                <a:solidFill>
                  <a:schemeClr val="tx1"/>
                </a:solidFill>
                <a:effectLst/>
                <a:latin typeface="+mn-lt"/>
                <a:ea typeface="+mn-ea"/>
                <a:cs typeface="+mn-cs"/>
              </a:rPr>
              <a:t> discussion; exploratory talk and summative talk.</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Through</a:t>
            </a:r>
            <a:r>
              <a:rPr lang="en-GB" sz="1200" i="1" kern="1200" dirty="0">
                <a:solidFill>
                  <a:schemeClr val="tx1"/>
                </a:solidFill>
                <a:effectLst/>
                <a:latin typeface="+mn-lt"/>
                <a:ea typeface="+mn-ea"/>
                <a:cs typeface="+mn-cs"/>
              </a:rPr>
              <a:t> exploratory speech</a:t>
            </a:r>
            <a:r>
              <a:rPr lang="en-GB" sz="1200" kern="1200" dirty="0">
                <a:solidFill>
                  <a:schemeClr val="tx1"/>
                </a:solidFill>
                <a:effectLst/>
                <a:latin typeface="+mn-lt"/>
                <a:ea typeface="+mn-ea"/>
                <a:cs typeface="+mn-cs"/>
              </a:rPr>
              <a:t>, ideas are generated, conjectures tentatively proposed, and partially developed ideas discussed. In this inductive phase, the teacher might overlook imprecise speculations and might pass over errors in calculations or meet them, not with direct corrections, but with counter-examples that provoke fresh thinking: “When we are in the heavy lifting and framing stages of developing new ideas, stopping to correct every flaw is disruptive to the real work” (O’Connor, p. 177). However, the teacher asserts the deductive side of mathematics when reviewing and summarising the exploratory discussion or when fully formulating an idea that has emerged in the discussion. In </a:t>
            </a:r>
            <a:r>
              <a:rPr lang="en-GB" sz="1200" i="1" kern="1200" dirty="0">
                <a:solidFill>
                  <a:schemeClr val="tx1"/>
                </a:solidFill>
                <a:effectLst/>
                <a:latin typeface="+mn-lt"/>
                <a:ea typeface="+mn-ea"/>
                <a:cs typeface="+mn-cs"/>
              </a:rPr>
              <a:t>summative speech</a:t>
            </a:r>
            <a:r>
              <a:rPr lang="en-GB" sz="1200" kern="1200" dirty="0">
                <a:solidFill>
                  <a:schemeClr val="tx1"/>
                </a:solidFill>
                <a:effectLst/>
                <a:latin typeface="+mn-lt"/>
                <a:ea typeface="+mn-ea"/>
                <a:cs typeface="+mn-cs"/>
              </a:rPr>
              <a:t>, when the focus of the discussion is clearly defined and stable, the teacher “tightens the criterion levels for precision and correctness” (p. 178). She attends to students’ mistakes and re-casts their ideas using formal mathematical language.</a:t>
            </a:r>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21</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Inquiry</a:t>
            </a:r>
            <a:r>
              <a:rPr lang="en-GB" baseline="0" dirty="0"/>
              <a:t>: </a:t>
            </a:r>
            <a:r>
              <a:rPr lang="en-GB" i="1" u="sng" baseline="0" dirty="0">
                <a:latin typeface="Times New Roman" panose="02020603050405020304" pitchFamily="18" charset="0"/>
                <a:cs typeface="Times New Roman" panose="02020603050405020304" pitchFamily="18" charset="0"/>
              </a:rPr>
              <a:t>y</a:t>
            </a:r>
            <a:r>
              <a:rPr lang="en-GB" u="sng" baseline="0" dirty="0"/>
              <a:t> = 2</a:t>
            </a:r>
            <a:r>
              <a:rPr lang="en-GB" i="1" u="sng" baseline="0" dirty="0">
                <a:latin typeface="Times New Roman" panose="02020603050405020304" pitchFamily="18" charset="0"/>
                <a:cs typeface="Times New Roman" panose="02020603050405020304" pitchFamily="18" charset="0"/>
              </a:rPr>
              <a:t>x</a:t>
            </a:r>
            <a:r>
              <a:rPr lang="en-GB" u="sng" baseline="0" dirty="0">
                <a:latin typeface="Times New Roman" panose="02020603050405020304" pitchFamily="18" charset="0"/>
                <a:cs typeface="Times New Roman" panose="02020603050405020304" pitchFamily="18" charset="0"/>
              </a:rPr>
              <a:t> </a:t>
            </a:r>
            <a:r>
              <a:rPr lang="en-GB" u="sng" baseline="0" dirty="0"/>
              <a:t>+ 1</a:t>
            </a:r>
            <a:endParaRPr lang="en-GB" u="sng"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22</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Prompt: List leading to … + negative</a:t>
            </a:r>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23</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24</a:t>
            </a:fld>
            <a:endParaRPr lang="en-GB"/>
          </a:p>
        </p:txBody>
      </p:sp>
    </p:spTree>
    <p:extLst>
      <p:ext uri="{BB962C8B-B14F-4D97-AF65-F5344CB8AC3E}">
        <p14:creationId xmlns:p14="http://schemas.microsoft.com/office/powerpoint/2010/main" val="1228763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FF0000"/>
                </a:solidFill>
                <a:latin typeface="Calibri" pitchFamily="34" charset="0"/>
                <a:ea typeface="Calibri" pitchFamily="34" charset="0"/>
                <a:cs typeface="Times New Roman" pitchFamily="18" charset="0"/>
              </a:rPr>
              <a:t>Students</a:t>
            </a:r>
            <a:r>
              <a:rPr lang="en-GB" sz="1200" b="0" i="0" baseline="0" dirty="0">
                <a:solidFill>
                  <a:srgbClr val="FF0000"/>
                </a:solidFill>
                <a:latin typeface="Calibri" pitchFamily="34" charset="0"/>
                <a:ea typeface="Calibri" pitchFamily="34" charset="0"/>
                <a:cs typeface="Times New Roman" pitchFamily="18" charset="0"/>
              </a:rPr>
              <a:t> s</a:t>
            </a:r>
            <a:r>
              <a:rPr lang="en-GB" sz="1200" b="0" i="0" dirty="0">
                <a:solidFill>
                  <a:srgbClr val="FF0000"/>
                </a:solidFill>
                <a:latin typeface="Calibri" pitchFamily="34" charset="0"/>
                <a:ea typeface="Calibri" pitchFamily="34" charset="0"/>
                <a:cs typeface="Times New Roman" pitchFamily="18" charset="0"/>
              </a:rPr>
              <a:t>elect cards that reflect how they think the inquiry should proceed. </a:t>
            </a:r>
          </a:p>
          <a:p>
            <a:endParaRPr kumimoji="0" lang="en-GB" sz="1200" b="0" i="0" u="none" strike="noStrike" cap="none" normalizeH="0" baseline="0" dirty="0">
              <a:ln>
                <a:noFill/>
              </a:ln>
              <a:solidFill>
                <a:srgbClr val="FF0000"/>
              </a:solidFill>
              <a:effectLst/>
              <a:latin typeface="Calibri" pitchFamily="34" charset="0"/>
              <a:ea typeface="Calibri" pitchFamily="34" charset="0"/>
              <a:cs typeface="Times New Roman" pitchFamily="18" charset="0"/>
            </a:endParaRPr>
          </a:p>
          <a:p>
            <a:r>
              <a:rPr kumimoji="0" lang="en-GB" sz="1200" b="0" i="0" u="none" strike="noStrike" cap="none" normalizeH="0" baseline="0" dirty="0">
                <a:ln>
                  <a:noFill/>
                </a:ln>
                <a:solidFill>
                  <a:srgbClr val="FF0000"/>
                </a:solidFill>
                <a:effectLst/>
                <a:latin typeface="Calibri" pitchFamily="34" charset="0"/>
                <a:ea typeface="Calibri" pitchFamily="34" charset="0"/>
                <a:cs typeface="Times New Roman" pitchFamily="18" charset="0"/>
              </a:rPr>
              <a:t>For example, they can use the cards to signal confusion or indicate that they require more structure or an explanation of a procedure or concept. </a:t>
            </a:r>
            <a:endParaRPr lang="en-GB" i="0"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25</a:t>
            </a:fld>
            <a:endParaRPr lang="en-GB"/>
          </a:p>
        </p:txBody>
      </p:sp>
    </p:spTree>
    <p:extLst>
      <p:ext uri="{BB962C8B-B14F-4D97-AF65-F5344CB8AC3E}">
        <p14:creationId xmlns:p14="http://schemas.microsoft.com/office/powerpoint/2010/main" val="1228763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baseline="0"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26</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u="sng" dirty="0"/>
              <a:t>ACTIVITY 3 </a:t>
            </a:r>
            <a:r>
              <a:rPr lang="en-GB" u="sng" dirty="0"/>
              <a:t>Hand out sheet with slides 29 to 32 and ask participants to:</a:t>
            </a:r>
          </a:p>
          <a:p>
            <a:endParaRPr lang="en-GB" u="sng" dirty="0"/>
          </a:p>
          <a:p>
            <a:pPr marL="228600" indent="-228600">
              <a:buAutoNum type="arabicParenBoth"/>
            </a:pPr>
            <a:r>
              <a:rPr lang="en-GB" dirty="0"/>
              <a:t>Suggest what type of class came up with the</a:t>
            </a:r>
            <a:r>
              <a:rPr lang="en-GB" baseline="0" dirty="0"/>
              <a:t> responses and card selections; and</a:t>
            </a:r>
          </a:p>
          <a:p>
            <a:pPr marL="228600" indent="-228600">
              <a:buAutoNum type="arabicParenBoth"/>
            </a:pPr>
            <a:r>
              <a:rPr lang="en-GB" dirty="0"/>
              <a:t>Decide how they,</a:t>
            </a:r>
            <a:r>
              <a:rPr lang="en-GB" baseline="0" dirty="0"/>
              <a:t> </a:t>
            </a:r>
            <a:r>
              <a:rPr lang="en-GB" dirty="0"/>
              <a:t>as the teacher, would organise the</a:t>
            </a:r>
            <a:r>
              <a:rPr lang="en-GB" baseline="0" dirty="0"/>
              <a:t> class / structure the inquiry.</a:t>
            </a:r>
          </a:p>
          <a:p>
            <a:pPr marL="228600" indent="-228600">
              <a:buAutoNum type="arabicParenBoth"/>
            </a:pPr>
            <a:endParaRPr lang="en-GB" baseline="0" dirty="0"/>
          </a:p>
          <a:p>
            <a:pPr marL="228600" indent="-228600">
              <a:buAutoNum type="arabicPeriod"/>
            </a:pPr>
            <a:r>
              <a:rPr lang="en-GB" baseline="0" dirty="0"/>
              <a:t>Year 8 mixed attainment class with some behaviour issues; had carried out inquiries but not experienced; offered set of 18 cards with more ‘social’ cards than in the mixed set of 20. </a:t>
            </a:r>
          </a:p>
          <a:p>
            <a:pPr marL="228600" indent="-228600">
              <a:buAutoNum type="arabicPeriod"/>
            </a:pPr>
            <a:r>
              <a:rPr lang="en-GB" baseline="0" dirty="0"/>
              <a:t>Year 10 high-attaining class, had carried out inquiries for over a year. [Initial responses not that different, but levels of independence and initiative very different.]</a:t>
            </a:r>
          </a:p>
          <a:p>
            <a:pPr marL="0" indent="0">
              <a:buNone/>
            </a:pPr>
            <a:endParaRPr lang="en-GB" baseline="0" dirty="0"/>
          </a:p>
          <a:p>
            <a:pPr marL="0" indent="0">
              <a:buNone/>
            </a:pPr>
            <a:r>
              <a:rPr lang="en-GB" baseline="0" dirty="0"/>
              <a:t>Emphasise </a:t>
            </a:r>
            <a:r>
              <a:rPr lang="en-GB" b="1" baseline="0" dirty="0"/>
              <a:t>fluid nature of inquiry </a:t>
            </a:r>
            <a:r>
              <a:rPr lang="en-GB" baseline="0" dirty="0"/>
              <a:t>based on interactions with individual or groups of students; levels of inquiry </a:t>
            </a:r>
            <a:r>
              <a:rPr lang="en-GB" b="1" baseline="0" dirty="0"/>
              <a:t>not fixed </a:t>
            </a:r>
            <a:r>
              <a:rPr lang="en-GB" baseline="0" dirty="0"/>
              <a:t>(</a:t>
            </a:r>
            <a:r>
              <a:rPr lang="en-GB" b="1" baseline="0" dirty="0"/>
              <a:t>change and evolve </a:t>
            </a:r>
            <a:r>
              <a:rPr lang="en-GB" baseline="0" dirty="0"/>
              <a:t>at different points of the inquiry and with different students). </a:t>
            </a:r>
          </a:p>
          <a:p>
            <a:pPr marL="0" indent="0">
              <a:buNone/>
            </a:pPr>
            <a:endParaRPr lang="en-GB" baseline="0" dirty="0"/>
          </a:p>
          <a:p>
            <a:pPr marL="228600" indent="-228600">
              <a:buAutoNum type="arabicPeriod" startAt="3"/>
            </a:pPr>
            <a:r>
              <a:rPr lang="en-GB" baseline="0" dirty="0"/>
              <a:t>Year 7 mixed attainment – new to inquiry (one term) – ask if it could ‘work’ with other sets of numbers (more tentative) – </a:t>
            </a:r>
            <a:r>
              <a:rPr lang="en-GB" b="0" i="1" baseline="0" dirty="0"/>
              <a:t>structured and guided</a:t>
            </a:r>
          </a:p>
          <a:p>
            <a:pPr marL="228600" indent="-228600">
              <a:buAutoNum type="arabicPeriod" startAt="3"/>
            </a:pPr>
            <a:r>
              <a:rPr lang="en-GB" baseline="0" dirty="0"/>
              <a:t>Year 8 mixed attainment – notable: generated other examples (taken initiative), use of algebra – </a:t>
            </a:r>
            <a:r>
              <a:rPr lang="en-GB" i="1" baseline="0" dirty="0"/>
              <a:t>guided and open </a:t>
            </a:r>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27</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28</a:t>
            </a:fld>
            <a:endParaRPr lang="en-GB"/>
          </a:p>
        </p:txBody>
      </p:sp>
    </p:spTree>
    <p:extLst>
      <p:ext uri="{BB962C8B-B14F-4D97-AF65-F5344CB8AC3E}">
        <p14:creationId xmlns:p14="http://schemas.microsoft.com/office/powerpoint/2010/main" val="3743506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29</a:t>
            </a:fld>
            <a:endParaRPr lang="en-GB"/>
          </a:p>
        </p:txBody>
      </p:sp>
    </p:spTree>
    <p:extLst>
      <p:ext uri="{BB962C8B-B14F-4D97-AF65-F5344CB8AC3E}">
        <p14:creationId xmlns:p14="http://schemas.microsoft.com/office/powerpoint/2010/main" val="2187159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3</a:t>
            </a:fld>
            <a:endParaRPr lang="en-GB"/>
          </a:p>
        </p:txBody>
      </p:sp>
    </p:spTree>
    <p:extLst>
      <p:ext uri="{BB962C8B-B14F-4D97-AF65-F5344CB8AC3E}">
        <p14:creationId xmlns:p14="http://schemas.microsoft.com/office/powerpoint/2010/main" val="1064321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30</a:t>
            </a:fld>
            <a:endParaRPr lang="en-GB"/>
          </a:p>
        </p:txBody>
      </p:sp>
    </p:spTree>
    <p:extLst>
      <p:ext uri="{BB962C8B-B14F-4D97-AF65-F5344CB8AC3E}">
        <p14:creationId xmlns:p14="http://schemas.microsoft.com/office/powerpoint/2010/main" val="2654282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3 </a:t>
            </a:r>
            <a:r>
              <a:rPr lang="en-GB" b="0" dirty="0"/>
              <a:t>H</a:t>
            </a:r>
            <a:r>
              <a:rPr lang="en-GB" dirty="0"/>
              <a:t>ow could inquiry</a:t>
            </a:r>
            <a:r>
              <a:rPr lang="en-GB" baseline="0" dirty="0"/>
              <a:t> proceed in relation to cards?</a:t>
            </a:r>
          </a:p>
          <a:p>
            <a:endParaRPr lang="en-GB" baseline="0" dirty="0"/>
          </a:p>
          <a:p>
            <a:r>
              <a:rPr lang="en-GB" baseline="0" dirty="0"/>
              <a:t>20 cards</a:t>
            </a:r>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31</a:t>
            </a:fld>
            <a:endParaRPr lang="en-GB"/>
          </a:p>
        </p:txBody>
      </p:sp>
    </p:spTree>
    <p:extLst>
      <p:ext uri="{BB962C8B-B14F-4D97-AF65-F5344CB8AC3E}">
        <p14:creationId xmlns:p14="http://schemas.microsoft.com/office/powerpoint/2010/main" val="162521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32</a:t>
            </a:fld>
            <a:endParaRPr lang="en-GB"/>
          </a:p>
        </p:txBody>
      </p:sp>
    </p:spTree>
    <p:extLst>
      <p:ext uri="{BB962C8B-B14F-4D97-AF65-F5344CB8AC3E}">
        <p14:creationId xmlns:p14="http://schemas.microsoft.com/office/powerpoint/2010/main" val="2556904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latin typeface="Calibri" pitchFamily="34" charset="0"/>
              </a:rPr>
              <a:t>Most important</a:t>
            </a:r>
            <a:r>
              <a:rPr lang="en-GB" sz="1200" b="0" baseline="0" dirty="0">
                <a:latin typeface="Calibri" pitchFamily="34" charset="0"/>
              </a:rPr>
              <a:t>: </a:t>
            </a:r>
            <a:r>
              <a:rPr lang="en-GB" sz="1200" b="0" dirty="0">
                <a:latin typeface="Calibri" pitchFamily="34" charset="0"/>
              </a:rPr>
              <a:t>Increases constructive and critical </a:t>
            </a:r>
            <a:r>
              <a:rPr lang="en-GB" sz="1200" dirty="0">
                <a:latin typeface="Calibri" pitchFamily="34" charset="0"/>
              </a:rPr>
              <a:t>agency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err="1">
                <a:latin typeface="Calibri" pitchFamily="34" charset="0"/>
                <a:ea typeface="Times New Roman" pitchFamily="18" charset="0"/>
                <a:cs typeface="Times New Roman" pitchFamily="18" charset="0"/>
              </a:rPr>
              <a:t>Engeström</a:t>
            </a:r>
            <a:r>
              <a:rPr lang="en-GB" b="0" dirty="0">
                <a:latin typeface="Calibri" pitchFamily="34" charset="0"/>
                <a:ea typeface="Times New Roman" pitchFamily="18" charset="0"/>
                <a:cs typeface="Times New Roman" pitchFamily="18" charset="0"/>
              </a:rPr>
              <a:t>: As well as giving rise to forms of creativity, agency can also lead to disruption in the research site as participants contest or even resist the inquiry model</a:t>
            </a:r>
            <a:endParaRPr lang="en-GB" sz="1800" b="0" dirty="0">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33</a:t>
            </a:fld>
            <a:endParaRPr lang="en-GB"/>
          </a:p>
        </p:txBody>
      </p:sp>
    </p:spTree>
    <p:extLst>
      <p:ext uri="{BB962C8B-B14F-4D97-AF65-F5344CB8AC3E}">
        <p14:creationId xmlns:p14="http://schemas.microsoft.com/office/powerpoint/2010/main" val="2595510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u="sng" dirty="0">
                <a:latin typeface="Calibri" pitchFamily="34" charset="0"/>
              </a:rPr>
              <a:t>Most important aspect of cards</a:t>
            </a:r>
            <a:r>
              <a:rPr lang="en-GB" sz="1200" b="0" baseline="0" dirty="0">
                <a:latin typeface="Calibri" pitchFamily="34" charset="0"/>
              </a:rPr>
              <a:t>: </a:t>
            </a:r>
            <a:r>
              <a:rPr lang="en-GB" sz="1200" b="0" dirty="0">
                <a:latin typeface="Calibri" pitchFamily="34" charset="0"/>
              </a:rPr>
              <a:t>increases constructive and critical </a:t>
            </a:r>
            <a:r>
              <a:rPr lang="en-GB" sz="1200" dirty="0">
                <a:latin typeface="Calibri" pitchFamily="34" charset="0"/>
              </a:rPr>
              <a:t>agency (positive:</a:t>
            </a:r>
            <a:r>
              <a:rPr lang="en-GB" sz="1200" baseline="0" dirty="0">
                <a:latin typeface="Calibri" pitchFamily="34" charset="0"/>
              </a:rPr>
              <a:t> creativity, initiative and independence).</a:t>
            </a:r>
            <a:endParaRPr lang="en-GB" sz="1200" dirty="0">
              <a:latin typeface="Calibri"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latin typeface="Calibri" pitchFamily="34" charset="0"/>
                <a:ea typeface="Times New Roman" pitchFamily="18" charset="0"/>
                <a:cs typeface="Times New Roman" pitchFamily="18" charset="0"/>
              </a:rPr>
              <a:t>As well as giving rise to forms of creativity, agency can also lead to disruption in the research site as participants contest or even resist the inquiry model. (</a:t>
            </a:r>
            <a:r>
              <a:rPr lang="en-GB" sz="1800" b="0" dirty="0" err="1">
                <a:latin typeface="Calibri" pitchFamily="34" charset="0"/>
                <a:ea typeface="Times New Roman" pitchFamily="18" charset="0"/>
                <a:cs typeface="Times New Roman" pitchFamily="18" charset="0"/>
              </a:rPr>
              <a:t>Engeström</a:t>
            </a:r>
            <a:r>
              <a:rPr lang="en-GB" sz="1800" b="0" dirty="0">
                <a:latin typeface="Calibri" pitchFamily="34" charset="0"/>
                <a:ea typeface="Times New Roman" pitchFamily="18" charset="0"/>
                <a:cs typeface="Times New Roman" pitchFamily="18" charset="0"/>
              </a:rPr>
              <a:t>)</a:t>
            </a:r>
            <a:endParaRPr lang="en-GB" sz="1800" b="0" dirty="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34</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35</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36</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37</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38</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Principal research</a:t>
            </a:r>
          </a:p>
          <a:p>
            <a:endParaRPr lang="en-GB" dirty="0"/>
          </a:p>
          <a:p>
            <a:r>
              <a:rPr lang="en-GB" dirty="0"/>
              <a:t>Inquiries</a:t>
            </a:r>
          </a:p>
          <a:p>
            <a:endParaRPr lang="en-GB" dirty="0"/>
          </a:p>
          <a:p>
            <a:r>
              <a:rPr lang="en-GB" dirty="0"/>
              <a:t>X</a:t>
            </a:r>
          </a:p>
          <a:p>
            <a:r>
              <a:rPr lang="en-GB" dirty="0"/>
              <a:t>X</a:t>
            </a:r>
          </a:p>
          <a:p>
            <a:r>
              <a:rPr lang="en-GB" dirty="0"/>
              <a:t>X</a:t>
            </a:r>
          </a:p>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39</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Not about independent ability to carry out or apply a procedure in a existing or new</a:t>
            </a:r>
            <a:r>
              <a:rPr lang="en-GB" baseline="0" dirty="0"/>
              <a:t> context: wider concept linked to social action.</a:t>
            </a:r>
          </a:p>
          <a:p>
            <a:endParaRPr lang="en-GB" u="sng" baseline="0" dirty="0"/>
          </a:p>
          <a:p>
            <a:r>
              <a:rPr lang="en-GB" u="sng" dirty="0"/>
              <a:t>Social process</a:t>
            </a:r>
            <a:r>
              <a:rPr lang="en-GB" u="none" dirty="0"/>
              <a:t> in which individuals</a:t>
            </a:r>
            <a:r>
              <a:rPr lang="en-GB" u="none" baseline="0" dirty="0"/>
              <a:t> think flexibly and reflexively in social situations.</a:t>
            </a:r>
          </a:p>
          <a:p>
            <a:endParaRPr lang="en-GB" u="non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latin typeface="Calibri" pitchFamily="34" charset="0"/>
              </a:rPr>
              <a:t>Original version: Students learn to regulate their own thinking when their behaviour is regulated by collaborators in social activity and when they regulate the thinking of others. (</a:t>
            </a:r>
            <a:r>
              <a:rPr lang="en-GB" sz="1200" b="0" i="1" dirty="0">
                <a:solidFill>
                  <a:srgbClr val="000000"/>
                </a:solidFill>
                <a:latin typeface="Calibri" pitchFamily="34" charset="0"/>
              </a:rPr>
              <a:t>Thinking and Speech</a:t>
            </a:r>
            <a:r>
              <a:rPr lang="en-GB" sz="1200" b="0" dirty="0">
                <a:solidFill>
                  <a:srgbClr val="000000"/>
                </a:solidFill>
                <a:latin typeface="Calibri" pitchFamily="34" charset="0"/>
              </a:rPr>
              <a:t>, </a:t>
            </a:r>
            <a:r>
              <a:rPr lang="en-GB" sz="1200" b="0" dirty="0">
                <a:latin typeface="Calibri" pitchFamily="34" charset="0"/>
              </a:rPr>
              <a:t>1934/1987)</a:t>
            </a:r>
            <a:endParaRPr lang="en-GB" u="none" baseline="0" dirty="0"/>
          </a:p>
          <a:p>
            <a:endParaRPr lang="en-GB" sz="800" kern="1200" dirty="0">
              <a:solidFill>
                <a:schemeClr val="tx1"/>
              </a:solidFill>
              <a:latin typeface="+mn-lt"/>
              <a:ea typeface="+mn-ea"/>
              <a:cs typeface="+mn-cs"/>
            </a:endParaRPr>
          </a:p>
          <a:p>
            <a:r>
              <a:rPr lang="en-GB" sz="800" kern="1200" dirty="0" err="1">
                <a:solidFill>
                  <a:schemeClr val="tx1"/>
                </a:solidFill>
                <a:latin typeface="+mn-lt"/>
                <a:ea typeface="+mn-ea"/>
                <a:cs typeface="+mn-cs"/>
              </a:rPr>
              <a:t>Levina</a:t>
            </a:r>
            <a:r>
              <a:rPr lang="en-GB" sz="800" kern="1200" dirty="0">
                <a:solidFill>
                  <a:schemeClr val="tx1"/>
                </a:solidFill>
                <a:latin typeface="+mn-lt"/>
                <a:ea typeface="+mn-ea"/>
                <a:cs typeface="+mn-cs"/>
              </a:rPr>
              <a:t>, R. E. (1981). L. S. </a:t>
            </a:r>
            <a:r>
              <a:rPr lang="en-GB" sz="800" kern="1200" dirty="0" err="1">
                <a:solidFill>
                  <a:schemeClr val="tx1"/>
                </a:solidFill>
                <a:latin typeface="+mn-lt"/>
                <a:ea typeface="+mn-ea"/>
                <a:cs typeface="+mn-cs"/>
              </a:rPr>
              <a:t>Vygotsky’s</a:t>
            </a:r>
            <a:r>
              <a:rPr lang="en-GB" sz="800" kern="1200" dirty="0">
                <a:solidFill>
                  <a:schemeClr val="tx1"/>
                </a:solidFill>
                <a:latin typeface="+mn-lt"/>
                <a:ea typeface="+mn-ea"/>
                <a:cs typeface="+mn-cs"/>
              </a:rPr>
              <a:t> Ideas about the Planning Function of Speech in Children. In </a:t>
            </a:r>
            <a:r>
              <a:rPr lang="en-GB" sz="800" kern="1200" dirty="0" err="1">
                <a:solidFill>
                  <a:schemeClr val="tx1"/>
                </a:solidFill>
                <a:latin typeface="+mn-lt"/>
                <a:ea typeface="+mn-ea"/>
                <a:cs typeface="+mn-cs"/>
              </a:rPr>
              <a:t>Wertsch</a:t>
            </a:r>
            <a:r>
              <a:rPr lang="en-GB" sz="800" kern="1200" dirty="0">
                <a:solidFill>
                  <a:schemeClr val="tx1"/>
                </a:solidFill>
                <a:latin typeface="+mn-lt"/>
                <a:ea typeface="+mn-ea"/>
                <a:cs typeface="+mn-cs"/>
              </a:rPr>
              <a:t>, J. V. (Ed.) </a:t>
            </a:r>
            <a:r>
              <a:rPr lang="en-GB" sz="800" i="1" kern="1200" dirty="0">
                <a:solidFill>
                  <a:schemeClr val="tx1"/>
                </a:solidFill>
                <a:latin typeface="+mn-lt"/>
                <a:ea typeface="+mn-ea"/>
                <a:cs typeface="+mn-cs"/>
              </a:rPr>
              <a:t>The Concept of Activity in Soviet Psychology. </a:t>
            </a:r>
            <a:r>
              <a:rPr lang="en-GB" sz="800" kern="1200" dirty="0">
                <a:solidFill>
                  <a:schemeClr val="tx1"/>
                </a:solidFill>
                <a:latin typeface="+mn-lt"/>
                <a:ea typeface="+mn-ea"/>
                <a:cs typeface="+mn-cs"/>
              </a:rPr>
              <a:t>Armonk, New York: M. E. Sharpe, pp. 279-299.</a:t>
            </a:r>
          </a:p>
          <a:p>
            <a:endParaRPr lang="en-GB" u="sng"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cs typeface="Times New Roman" pitchFamily="18" charset="0"/>
              </a:rPr>
              <a:t>=&gt; Teacher WITHDRAWS CARD</a:t>
            </a:r>
            <a:endParaRPr kumimoji="0" lang="en-GB"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The off-beat humour was easy to deal with in class because many of the students (aged 12 and 13) would not have understood its implications. Nevertheless, the almost mocking tone of the bizarre statements suggests that at least one student had not been convinced that the intentions behind the regulatory cards offered any difference to normal secondary school classrooms.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cs typeface="Times New Roman"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40</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u="sng" dirty="0">
                <a:latin typeface="Calibri" panose="020F0502020204030204" pitchFamily="34" charset="0"/>
                <a:cs typeface="Calibri" panose="020F0502020204030204" pitchFamily="34" charset="0"/>
              </a:rPr>
              <a:t>Principal research 12</a:t>
            </a:r>
            <a:r>
              <a:rPr lang="en-GB" sz="1200" b="0" dirty="0">
                <a:latin typeface="Calibri" panose="020F0502020204030204" pitchFamily="34" charset="0"/>
                <a:cs typeface="Calibri" panose="020F0502020204030204" pitchFamily="34" charset="0"/>
              </a:rPr>
              <a:t> St: “Relax.” (after withdrawal of the default card)</a:t>
            </a:r>
            <a:r>
              <a:rPr lang="en-GB" sz="1200" b="0" dirty="0"/>
              <a:t> Work with another student “so don’t have to do anything.”</a:t>
            </a:r>
            <a:endParaRPr lang="en-GB" sz="1200" b="0" dirty="0">
              <a:latin typeface="Times New Roman" pitchFamily="18" charset="0"/>
              <a:ea typeface="Calibri" pitchFamily="34" charset="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dirty="0">
              <a:latin typeface="Calibri" panose="020F0502020204030204" pitchFamily="34" charset="0"/>
              <a:cs typeface="Calibri" panose="020F0502020204030204" pitchFamily="34" charset="0"/>
            </a:endParaRPr>
          </a:p>
          <a:p>
            <a:endParaRPr lang="en-GB" sz="1200" b="0"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41</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grounds for not converting a new statement into a regulatory card were as follows:</a:t>
            </a:r>
          </a:p>
          <a:p>
            <a:endParaRPr lang="en-GB" sz="1200" b="0" i="0" u="none" strike="noStrike" kern="1200" baseline="0" dirty="0">
              <a:solidFill>
                <a:schemeClr val="tx1"/>
              </a:solidFill>
              <a:latin typeface="+mn-lt"/>
              <a:ea typeface="+mn-ea"/>
              <a:cs typeface="+mn-cs"/>
            </a:endParaRPr>
          </a:p>
          <a:p>
            <a:pPr marL="228600" indent="-228600">
              <a:buAutoNum type="arabicParenBoth"/>
            </a:pPr>
            <a:r>
              <a:rPr lang="en-GB" sz="1200" b="0" i="0" u="none" strike="noStrike" kern="1200" baseline="0" dirty="0">
                <a:solidFill>
                  <a:schemeClr val="tx1"/>
                </a:solidFill>
                <a:latin typeface="+mn-lt"/>
                <a:ea typeface="+mn-ea"/>
                <a:cs typeface="+mn-cs"/>
              </a:rPr>
              <a:t>Statement judged to be appropriate only to the specific circumstances in which it arose (for example, ‘work it out as a sum’);</a:t>
            </a:r>
          </a:p>
          <a:p>
            <a:pPr marL="228600" indent="-228600">
              <a:buAutoNum type="arabicParenBoth"/>
            </a:pP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(2) Statement did not promote activities and processes I associate with Inquiry Maths classrooms (for example, ‘play some games’ and ‘relax’); or</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(3) The statement was similar to a card already in the set (for example, ‘Work on the prompt in pairs’)</a:t>
            </a:r>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42</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43</a:t>
            </a:fld>
            <a:endParaRPr lang="en-GB"/>
          </a:p>
        </p:txBody>
      </p:sp>
    </p:spTree>
    <p:extLst>
      <p:ext uri="{BB962C8B-B14F-4D97-AF65-F5344CB8AC3E}">
        <p14:creationId xmlns:p14="http://schemas.microsoft.com/office/powerpoint/2010/main" val="1120097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ACTIVITY 4 What cards</a:t>
            </a:r>
            <a:r>
              <a:rPr lang="en-GB" u="sng" baseline="0" dirty="0"/>
              <a:t> could you use / design with the class and prompt you have chosen?</a:t>
            </a:r>
            <a:endParaRPr lang="en-GB" u="sng"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44</a:t>
            </a:fld>
            <a:endParaRPr lang="en-GB"/>
          </a:p>
        </p:txBody>
      </p:sp>
    </p:spTree>
    <p:extLst>
      <p:ext uri="{BB962C8B-B14F-4D97-AF65-F5344CB8AC3E}">
        <p14:creationId xmlns:p14="http://schemas.microsoft.com/office/powerpoint/2010/main" val="1228763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45</a:t>
            </a:fld>
            <a:endParaRPr lang="en-GB"/>
          </a:p>
        </p:txBody>
      </p:sp>
    </p:spTree>
    <p:extLst>
      <p:ext uri="{BB962C8B-B14F-4D97-AF65-F5344CB8AC3E}">
        <p14:creationId xmlns:p14="http://schemas.microsoft.com/office/powerpoint/2010/main" val="12287635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46</a:t>
            </a:fld>
            <a:endParaRPr lang="en-GB"/>
          </a:p>
        </p:txBody>
      </p:sp>
    </p:spTree>
    <p:extLst>
      <p:ext uri="{BB962C8B-B14F-4D97-AF65-F5344CB8AC3E}">
        <p14:creationId xmlns:p14="http://schemas.microsoft.com/office/powerpoint/2010/main" val="12287635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47</a:t>
            </a:fld>
            <a:endParaRPr lang="en-GB"/>
          </a:p>
        </p:txBody>
      </p:sp>
    </p:spTree>
    <p:extLst>
      <p:ext uri="{BB962C8B-B14F-4D97-AF65-F5344CB8AC3E}">
        <p14:creationId xmlns:p14="http://schemas.microsoft.com/office/powerpoint/2010/main" val="36142183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48</a:t>
            </a:fld>
            <a:endParaRPr lang="en-GB"/>
          </a:p>
        </p:txBody>
      </p:sp>
    </p:spTree>
    <p:extLst>
      <p:ext uri="{BB962C8B-B14F-4D97-AF65-F5344CB8AC3E}">
        <p14:creationId xmlns:p14="http://schemas.microsoft.com/office/powerpoint/2010/main" val="16736747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49</a:t>
            </a:fld>
            <a:endParaRPr lang="en-GB"/>
          </a:p>
        </p:txBody>
      </p:sp>
    </p:spTree>
    <p:extLst>
      <p:ext uri="{BB962C8B-B14F-4D97-AF65-F5344CB8AC3E}">
        <p14:creationId xmlns:p14="http://schemas.microsoft.com/office/powerpoint/2010/main" val="1990666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Vs cognitive psychologists – knowledge</a:t>
            </a:r>
            <a:r>
              <a:rPr lang="en-GB" baseline="0" dirty="0"/>
              <a:t> =&gt; self-regulation</a:t>
            </a:r>
          </a:p>
          <a:p>
            <a:endParaRPr lang="en-GB" baseline="0" dirty="0"/>
          </a:p>
          <a:p>
            <a:r>
              <a:rPr lang="en-GB" baseline="0" dirty="0"/>
              <a:t>Social cognition: process of developing SRL remains static throughout schooling.</a:t>
            </a:r>
          </a:p>
          <a:p>
            <a:r>
              <a:rPr lang="en-GB" baseline="0" dirty="0"/>
              <a:t>One method for Zimmermann and </a:t>
            </a:r>
            <a:r>
              <a:rPr lang="en-GB" baseline="0" dirty="0" err="1"/>
              <a:t>Schunk</a:t>
            </a:r>
            <a:r>
              <a:rPr lang="en-GB" baseline="0" dirty="0"/>
              <a:t> – observation/modelling, imitation/emulation, self-control, self-regulation. </a:t>
            </a:r>
            <a:r>
              <a:rPr lang="en-GB" b="1" baseline="0" dirty="0"/>
              <a:t>No concept of change and development.  </a:t>
            </a:r>
            <a:endParaRPr lang="en-GB" b="1"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50</a:t>
            </a:fld>
            <a:endParaRPr lang="en-GB"/>
          </a:p>
        </p:txBody>
      </p:sp>
    </p:spTree>
    <p:extLst>
      <p:ext uri="{BB962C8B-B14F-4D97-AF65-F5344CB8AC3E}">
        <p14:creationId xmlns:p14="http://schemas.microsoft.com/office/powerpoint/2010/main" val="19906666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51</a:t>
            </a:fld>
            <a:endParaRPr lang="en-GB"/>
          </a:p>
        </p:txBody>
      </p:sp>
    </p:spTree>
    <p:extLst>
      <p:ext uri="{BB962C8B-B14F-4D97-AF65-F5344CB8AC3E}">
        <p14:creationId xmlns:p14="http://schemas.microsoft.com/office/powerpoint/2010/main" val="35424028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52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53</a:t>
            </a:fld>
            <a:endParaRPr lang="en-GB"/>
          </a:p>
        </p:txBody>
      </p:sp>
    </p:spTree>
    <p:extLst>
      <p:ext uri="{BB962C8B-B14F-4D97-AF65-F5344CB8AC3E}">
        <p14:creationId xmlns:p14="http://schemas.microsoft.com/office/powerpoint/2010/main" val="18869678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54</a:t>
            </a:fld>
            <a:endParaRPr lang="en-GB"/>
          </a:p>
        </p:txBody>
      </p:sp>
    </p:spTree>
    <p:extLst>
      <p:ext uri="{BB962C8B-B14F-4D97-AF65-F5344CB8AC3E}">
        <p14:creationId xmlns:p14="http://schemas.microsoft.com/office/powerpoint/2010/main" val="55629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(slides 15 and 16 optional) Explaining origin of regulatory cards:</a:t>
            </a:r>
          </a:p>
          <a:p>
            <a:r>
              <a:rPr lang="en-GB" dirty="0"/>
              <a:t>http://www.inquirymaths.com/home/Regulatory-cards/why-do-maths-students-need-self-regulation – link to explanation of diagrams on website.</a:t>
            </a:r>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55</a:t>
            </a:fld>
            <a:endParaRPr lang="en-GB"/>
          </a:p>
        </p:txBody>
      </p:sp>
    </p:spTree>
    <p:extLst>
      <p:ext uri="{BB962C8B-B14F-4D97-AF65-F5344CB8AC3E}">
        <p14:creationId xmlns:p14="http://schemas.microsoft.com/office/powerpoint/2010/main" val="33529897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56</a:t>
            </a:fld>
            <a:endParaRPr lang="en-GB"/>
          </a:p>
        </p:txBody>
      </p:sp>
    </p:spTree>
    <p:extLst>
      <p:ext uri="{BB962C8B-B14F-4D97-AF65-F5344CB8AC3E}">
        <p14:creationId xmlns:p14="http://schemas.microsoft.com/office/powerpoint/2010/main" val="18028169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57</a:t>
            </a:fld>
            <a:endParaRPr lang="en-GB"/>
          </a:p>
        </p:txBody>
      </p:sp>
    </p:spTree>
    <p:extLst>
      <p:ext uri="{BB962C8B-B14F-4D97-AF65-F5344CB8AC3E}">
        <p14:creationId xmlns:p14="http://schemas.microsoft.com/office/powerpoint/2010/main" val="62140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What does it mean to think </a:t>
            </a:r>
            <a:r>
              <a:rPr lang="en-GB" dirty="0" err="1"/>
              <a:t>mathemtically</a:t>
            </a:r>
            <a:r>
              <a:rPr lang="en-GB" dirty="0"/>
              <a:t>?</a:t>
            </a:r>
          </a:p>
          <a:p>
            <a:endParaRPr lang="en-GB" dirty="0"/>
          </a:p>
          <a:p>
            <a:r>
              <a:rPr lang="en-GB" dirty="0"/>
              <a:t>IM aims to combine two forms of mathematical reasoning identified by </a:t>
            </a:r>
            <a:r>
              <a:rPr lang="en-GB" dirty="0" err="1"/>
              <a:t>Polya</a:t>
            </a:r>
            <a:r>
              <a:rPr lang="en-GB" baseline="0" dirty="0"/>
              <a:t>: “deduction completes induction.”</a:t>
            </a:r>
            <a:endParaRPr lang="en-GB" sz="1200" b="0" baseline="0" dirty="0">
              <a:latin typeface="Calibri" pitchFamily="34" charset="0"/>
            </a:endParaRPr>
          </a:p>
          <a:p>
            <a:endParaRPr lang="en-GB" sz="1200" b="0" dirty="0">
              <a:latin typeface="Calibri" pitchFamily="34" charset="0"/>
            </a:endParaRPr>
          </a:p>
          <a:p>
            <a:r>
              <a:rPr lang="en-GB" sz="1200" b="0" dirty="0">
                <a:latin typeface="Calibri" pitchFamily="34" charset="0"/>
              </a:rPr>
              <a:t>“We have discovered an interesting result but the reasoning that led to it was merely </a:t>
            </a:r>
            <a:r>
              <a:rPr lang="en-GB" sz="1200" b="0" u="sng" dirty="0">
                <a:latin typeface="Calibri" pitchFamily="34" charset="0"/>
              </a:rPr>
              <a:t>plausible, experimental, provisional, heuristic</a:t>
            </a:r>
            <a:r>
              <a:rPr lang="en-GB" sz="1200" b="0" dirty="0">
                <a:latin typeface="Calibri" pitchFamily="34" charset="0"/>
              </a:rPr>
              <a:t>; let us try to establish it definitively by a rigorous proof.” (1945)</a:t>
            </a:r>
            <a:endParaRPr lang="en-GB" baseline="0" dirty="0"/>
          </a:p>
          <a:p>
            <a:endParaRPr lang="en-GB" baseline="0" dirty="0"/>
          </a:p>
          <a:p>
            <a:r>
              <a:rPr lang="en-GB" baseline="0" dirty="0"/>
              <a:t>Induction: exploration and generalising (identifying/spotting patterns)</a:t>
            </a:r>
          </a:p>
          <a:p>
            <a:r>
              <a:rPr lang="en-GB" baseline="0" dirty="0"/>
              <a:t>Deduction: reasoning (structural), formal (algebraic), proof</a:t>
            </a:r>
          </a:p>
          <a:p>
            <a:endParaRPr lang="en-GB" baseline="0" dirty="0"/>
          </a:p>
          <a:p>
            <a:r>
              <a:rPr lang="en-GB" baseline="0" dirty="0"/>
              <a:t>Questioning, noticing and conjecturing (can imply inductive or deductive reasoning)</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Decisions on the validity and level of reasoning can only be taken with “knowledge about the process of production” (</a:t>
            </a:r>
            <a:r>
              <a:rPr lang="en-GB" sz="1200" kern="1200" dirty="0" err="1">
                <a:solidFill>
                  <a:schemeClr val="tx1"/>
                </a:solidFill>
                <a:latin typeface="+mn-lt"/>
                <a:ea typeface="+mn-ea"/>
                <a:cs typeface="+mn-cs"/>
              </a:rPr>
              <a:t>Balacheff</a:t>
            </a:r>
            <a:r>
              <a:rPr lang="en-GB" sz="1200" kern="1200" dirty="0">
                <a:solidFill>
                  <a:schemeClr val="tx1"/>
                </a:solidFill>
                <a:latin typeface="+mn-lt"/>
                <a:ea typeface="+mn-ea"/>
                <a:cs typeface="+mn-cs"/>
              </a:rPr>
              <a:t>, 1988, p. 228). </a:t>
            </a:r>
            <a:endParaRPr lang="en-GB"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Students’ self-regulation develops as</a:t>
            </a:r>
            <a:r>
              <a:rPr lang="en-GB" b="1" baseline="0" dirty="0"/>
              <a:t> an expression of their agency. </a:t>
            </a:r>
          </a:p>
          <a:p>
            <a:endParaRPr lang="en-GB" b="1" baseline="0" dirty="0"/>
          </a:p>
          <a:p>
            <a:r>
              <a:rPr lang="en-GB" b="0" u="sng" baseline="0" dirty="0"/>
              <a:t>Independence, initiative, creativity, purpose (volition / will)</a:t>
            </a:r>
          </a:p>
          <a:p>
            <a:endParaRPr lang="en-GB" baseline="0" dirty="0"/>
          </a:p>
          <a:p>
            <a:r>
              <a:rPr lang="en-GB" baseline="0" dirty="0"/>
              <a:t>SR is a broader concept than being able to copy a teacher’s model independently.</a:t>
            </a:r>
          </a:p>
          <a:p>
            <a:endParaRPr lang="en-GB" baseline="0" dirty="0"/>
          </a:p>
          <a:p>
            <a:r>
              <a:rPr lang="en-GB" baseline="0" dirty="0"/>
              <a:t>References:</a:t>
            </a:r>
          </a:p>
          <a:p>
            <a:r>
              <a:rPr lang="en-GB" sz="1200" b="0" i="0" u="none" strike="noStrike" kern="1200" baseline="0" dirty="0">
                <a:solidFill>
                  <a:schemeClr val="tx1"/>
                </a:solidFill>
                <a:latin typeface="+mn-lt"/>
                <a:ea typeface="+mn-ea"/>
                <a:cs typeface="+mn-cs"/>
              </a:rPr>
              <a:t>Zuckerman, G. A. (2003a). The Learning Activity in the First Years of Schooling: The Developmental Path Toward Reflection. In </a:t>
            </a:r>
            <a:r>
              <a:rPr lang="en-GB" sz="1200" b="0" i="0" u="none" strike="noStrike" kern="1200" baseline="0" dirty="0" err="1">
                <a:solidFill>
                  <a:schemeClr val="tx1"/>
                </a:solidFill>
                <a:latin typeface="+mn-lt"/>
                <a:ea typeface="+mn-ea"/>
                <a:cs typeface="+mn-cs"/>
              </a:rPr>
              <a:t>Kozulin</a:t>
            </a:r>
            <a:r>
              <a:rPr lang="en-GB" sz="1200" b="0" i="0" u="none" strike="noStrike" kern="1200" baseline="0" dirty="0">
                <a:solidFill>
                  <a:schemeClr val="tx1"/>
                </a:solidFill>
                <a:latin typeface="+mn-lt"/>
                <a:ea typeface="+mn-ea"/>
                <a:cs typeface="+mn-cs"/>
              </a:rPr>
              <a:t>, A., </a:t>
            </a:r>
            <a:r>
              <a:rPr lang="en-GB" sz="1200" b="0" i="0" u="none" strike="noStrike" kern="1200" baseline="0" dirty="0" err="1">
                <a:solidFill>
                  <a:schemeClr val="tx1"/>
                </a:solidFill>
                <a:latin typeface="+mn-lt"/>
                <a:ea typeface="+mn-ea"/>
                <a:cs typeface="+mn-cs"/>
              </a:rPr>
              <a:t>Gindis</a:t>
            </a:r>
            <a:r>
              <a:rPr lang="en-GB" sz="1200" b="0" i="0" u="none" strike="noStrike" kern="1200" baseline="0" dirty="0">
                <a:solidFill>
                  <a:schemeClr val="tx1"/>
                </a:solidFill>
                <a:latin typeface="+mn-lt"/>
                <a:ea typeface="+mn-ea"/>
                <a:cs typeface="+mn-cs"/>
              </a:rPr>
              <a:t>, B., </a:t>
            </a:r>
            <a:r>
              <a:rPr lang="en-GB" sz="1200" b="0" i="0" u="none" strike="noStrike" kern="1200" baseline="0" dirty="0" err="1">
                <a:solidFill>
                  <a:schemeClr val="tx1"/>
                </a:solidFill>
                <a:latin typeface="+mn-lt"/>
                <a:ea typeface="+mn-ea"/>
                <a:cs typeface="+mn-cs"/>
              </a:rPr>
              <a:t>Ageyev</a:t>
            </a:r>
            <a:r>
              <a:rPr lang="en-GB" sz="1200" b="0" i="0" u="none" strike="noStrike" kern="1200" baseline="0" dirty="0">
                <a:solidFill>
                  <a:schemeClr val="tx1"/>
                </a:solidFill>
                <a:latin typeface="+mn-lt"/>
                <a:ea typeface="+mn-ea"/>
                <a:cs typeface="+mn-cs"/>
              </a:rPr>
              <a:t>, V. and Miller, S. (Eds.)</a:t>
            </a:r>
            <a:r>
              <a:rPr lang="en-GB" sz="1200" b="0" i="1" u="none" strike="noStrike" kern="1200" baseline="0" dirty="0">
                <a:solidFill>
                  <a:schemeClr val="tx1"/>
                </a:solidFill>
                <a:latin typeface="+mn-lt"/>
                <a:ea typeface="+mn-ea"/>
                <a:cs typeface="+mn-cs"/>
              </a:rPr>
              <a:t>Vygotsky’s Educational Theory in Cultural Context</a:t>
            </a:r>
            <a:r>
              <a:rPr lang="en-GB" sz="1200" b="0" i="0" u="none" strike="noStrike" kern="1200" baseline="0" dirty="0">
                <a:solidFill>
                  <a:schemeClr val="tx1"/>
                </a:solidFill>
                <a:latin typeface="+mn-lt"/>
                <a:ea typeface="+mn-ea"/>
                <a:cs typeface="+mn-cs"/>
              </a:rPr>
              <a:t>. Cambridge: Cambridge University Press, pp. 177-199.</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err="1">
                <a:solidFill>
                  <a:schemeClr val="tx1"/>
                </a:solidFill>
                <a:latin typeface="+mn-lt"/>
                <a:ea typeface="+mn-ea"/>
                <a:cs typeface="+mn-cs"/>
              </a:rPr>
              <a:t>Giest</a:t>
            </a:r>
            <a:r>
              <a:rPr lang="en-GB" sz="1200" b="0" i="0" u="none" strike="noStrike" kern="1200" baseline="0" dirty="0">
                <a:solidFill>
                  <a:schemeClr val="tx1"/>
                </a:solidFill>
                <a:latin typeface="+mn-lt"/>
                <a:ea typeface="+mn-ea"/>
                <a:cs typeface="+mn-cs"/>
              </a:rPr>
              <a:t>, H. (2010). The Formation Experiment in the Age of Hypermedia and Distance Learning. In Van </a:t>
            </a:r>
            <a:r>
              <a:rPr lang="en-GB" sz="1200" b="0" i="0" u="none" strike="noStrike" kern="1200" baseline="0" dirty="0" err="1">
                <a:solidFill>
                  <a:schemeClr val="tx1"/>
                </a:solidFill>
                <a:latin typeface="+mn-lt"/>
                <a:ea typeface="+mn-ea"/>
                <a:cs typeface="+mn-cs"/>
              </a:rPr>
              <a:t>Oers</a:t>
            </a:r>
            <a:r>
              <a:rPr lang="en-GB" sz="1200" b="0" i="0" u="none" strike="noStrike" kern="1200" baseline="0" dirty="0">
                <a:solidFill>
                  <a:schemeClr val="tx1"/>
                </a:solidFill>
                <a:latin typeface="+mn-lt"/>
                <a:ea typeface="+mn-ea"/>
                <a:cs typeface="+mn-cs"/>
              </a:rPr>
              <a:t>, B., </a:t>
            </a:r>
            <a:r>
              <a:rPr lang="en-GB" sz="1200" b="0" i="0" u="none" strike="noStrike" kern="1200" baseline="0" dirty="0" err="1">
                <a:solidFill>
                  <a:schemeClr val="tx1"/>
                </a:solidFill>
                <a:latin typeface="+mn-lt"/>
                <a:ea typeface="+mn-ea"/>
                <a:cs typeface="+mn-cs"/>
              </a:rPr>
              <a:t>Wardekker</a:t>
            </a:r>
            <a:r>
              <a:rPr lang="en-GB" sz="1200" b="0" i="0" u="none" strike="noStrike" kern="1200" baseline="0" dirty="0">
                <a:solidFill>
                  <a:schemeClr val="tx1"/>
                </a:solidFill>
                <a:latin typeface="+mn-lt"/>
                <a:ea typeface="+mn-ea"/>
                <a:cs typeface="+mn-cs"/>
              </a:rPr>
              <a:t>, W., </a:t>
            </a:r>
            <a:r>
              <a:rPr lang="en-GB" sz="1200" b="0" i="0" u="none" strike="noStrike" kern="1200" baseline="0" dirty="0" err="1">
                <a:solidFill>
                  <a:schemeClr val="tx1"/>
                </a:solidFill>
                <a:latin typeface="+mn-lt"/>
                <a:ea typeface="+mn-ea"/>
                <a:cs typeface="+mn-cs"/>
              </a:rPr>
              <a:t>Elbers</a:t>
            </a:r>
            <a:r>
              <a:rPr lang="en-GB" sz="1200" b="0" i="0" u="none" strike="noStrike" kern="1200" baseline="0" dirty="0">
                <a:solidFill>
                  <a:schemeClr val="tx1"/>
                </a:solidFill>
                <a:latin typeface="+mn-lt"/>
                <a:ea typeface="+mn-ea"/>
                <a:cs typeface="+mn-cs"/>
              </a:rPr>
              <a:t>, E. and Van der Veer, R. (Eds.) </a:t>
            </a:r>
            <a:r>
              <a:rPr lang="en-GB" sz="1200" b="0" i="1" u="none" strike="noStrike" kern="1200" baseline="0" dirty="0">
                <a:solidFill>
                  <a:schemeClr val="tx1"/>
                </a:solidFill>
                <a:latin typeface="+mn-lt"/>
                <a:ea typeface="+mn-ea"/>
                <a:cs typeface="+mn-cs"/>
              </a:rPr>
              <a:t>The Transformation of Learning: Advances in Cultural-Historical Activity Theory</a:t>
            </a:r>
            <a:r>
              <a:rPr lang="en-GB" sz="1200" b="0" i="0" u="none" strike="noStrike" kern="1200" baseline="0" dirty="0">
                <a:solidFill>
                  <a:schemeClr val="tx1"/>
                </a:solidFill>
                <a:latin typeface="+mn-lt"/>
                <a:ea typeface="+mn-ea"/>
                <a:cs typeface="+mn-cs"/>
              </a:rPr>
              <a:t>. Cambridge: Cambridge University Press, pp. 100-126.</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Van </a:t>
            </a:r>
            <a:r>
              <a:rPr lang="en-GB" sz="1200" b="0" i="0" u="none" strike="noStrike" kern="1200" baseline="0" dirty="0" err="1">
                <a:solidFill>
                  <a:schemeClr val="tx1"/>
                </a:solidFill>
                <a:latin typeface="+mn-lt"/>
                <a:ea typeface="+mn-ea"/>
                <a:cs typeface="+mn-cs"/>
              </a:rPr>
              <a:t>Oers</a:t>
            </a:r>
            <a:r>
              <a:rPr lang="en-GB" sz="1200" b="0" i="0" u="none" strike="noStrike" kern="1200" baseline="0" dirty="0">
                <a:solidFill>
                  <a:schemeClr val="tx1"/>
                </a:solidFill>
                <a:latin typeface="+mn-lt"/>
                <a:ea typeface="+mn-ea"/>
                <a:cs typeface="+mn-cs"/>
              </a:rPr>
              <a:t>, B. (2015). Implementing a Play-Based Curriculum: Fostering Teacher Agency in Primary School. </a:t>
            </a:r>
            <a:r>
              <a:rPr lang="en-GB" sz="1200" b="0" i="1" u="none" strike="noStrike" kern="1200" baseline="0" dirty="0">
                <a:solidFill>
                  <a:schemeClr val="tx1"/>
                </a:solidFill>
                <a:latin typeface="+mn-lt"/>
                <a:ea typeface="+mn-ea"/>
                <a:cs typeface="+mn-cs"/>
              </a:rPr>
              <a:t>Learning, Culture and Social Interaction</a:t>
            </a:r>
            <a:r>
              <a:rPr lang="en-GB" sz="1200" b="0" i="0" u="none" strike="noStrike" kern="1200" baseline="0" dirty="0">
                <a:solidFill>
                  <a:schemeClr val="tx1"/>
                </a:solidFill>
                <a:latin typeface="+mn-lt"/>
                <a:ea typeface="+mn-ea"/>
                <a:cs typeface="+mn-cs"/>
              </a:rPr>
              <a:t>, 4, 19-27.</a:t>
            </a:r>
            <a:endParaRPr lang="en-GB" baseline="0"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7</a:t>
            </a:fld>
            <a:endParaRPr lang="en-GB"/>
          </a:p>
        </p:txBody>
      </p:sp>
    </p:spTree>
    <p:extLst>
      <p:ext uri="{BB962C8B-B14F-4D97-AF65-F5344CB8AC3E}">
        <p14:creationId xmlns:p14="http://schemas.microsoft.com/office/powerpoint/2010/main" val="82978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Session: how to plan in order an inquiry to develop agency (and</a:t>
            </a:r>
            <a:r>
              <a:rPr lang="en-GB" b="1" baseline="0" dirty="0"/>
              <a:t> within that self-regulation)</a:t>
            </a:r>
            <a:endParaRPr lang="en-GB" b="1" dirty="0"/>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C1E3842-A1CF-4224-AF1B-124E037DB89C}" type="slidenum">
              <a:rPr lang="en-GB" smtClean="0"/>
              <a:pPr>
                <a:defRPr/>
              </a:pPr>
              <a:t>9</a:t>
            </a:fld>
            <a:endParaRPr lang="en-GB"/>
          </a:p>
        </p:txBody>
      </p:sp>
    </p:spTree>
    <p:extLst>
      <p:ext uri="{BB962C8B-B14F-4D97-AF65-F5344CB8AC3E}">
        <p14:creationId xmlns:p14="http://schemas.microsoft.com/office/powerpoint/2010/main" val="135277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A6DFD8A-9F12-4AB7-AAB3-20415F91FC18}" type="slidenum">
              <a:rPr lang="en-GB"/>
              <a:pPr>
                <a:defRPr/>
              </a:pPr>
              <a:t>‹#›</a:t>
            </a:fld>
            <a:endParaRPr lang="en-GB"/>
          </a:p>
        </p:txBody>
      </p:sp>
    </p:spTree>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6C1ED2-417D-41AE-96D7-97071861B787}" type="slidenum">
              <a:rPr lang="en-GB"/>
              <a:pPr>
                <a:defRPr/>
              </a:pPr>
              <a:t>‹#›</a:t>
            </a:fld>
            <a:endParaRPr lang="en-GB"/>
          </a:p>
        </p:txBody>
      </p:sp>
    </p:spTree>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A172B29-DE47-467B-870F-0D34048A62AA}" type="slidenum">
              <a:rPr lang="en-GB"/>
              <a:pPr>
                <a:defRPr/>
              </a:pPr>
              <a:t>‹#›</a:t>
            </a:fld>
            <a:endParaRPr lang="en-GB"/>
          </a:p>
        </p:txBody>
      </p:sp>
    </p:spTree>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69C84A5-F749-4612-801F-67E08495F427}" type="slidenum">
              <a:rPr lang="en-GB"/>
              <a:pPr>
                <a:defRPr/>
              </a:pPr>
              <a:t>‹#›</a:t>
            </a:fld>
            <a:endParaRPr lang="en-GB"/>
          </a:p>
        </p:txBody>
      </p:sp>
    </p:spTree>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E7A90D9-C245-4F86-ABAF-C7C1D7E95AAB}" type="slidenum">
              <a:rPr lang="en-GB"/>
              <a:pPr>
                <a:defRPr/>
              </a:pPr>
              <a:t>‹#›</a:t>
            </a:fld>
            <a:endParaRPr lang="en-GB"/>
          </a:p>
        </p:txBody>
      </p:sp>
    </p:spTree>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3361C10-1C17-4523-B6CF-E4D17C968B42}" type="slidenum">
              <a:rPr lang="en-GB"/>
              <a:pPr>
                <a:defRPr/>
              </a:pPr>
              <a:t>‹#›</a:t>
            </a:fld>
            <a:endParaRPr lang="en-GB"/>
          </a:p>
        </p:txBody>
      </p:sp>
    </p:spTree>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9BB9014-FBA0-4563-A95A-833D07E26A2A}" type="slidenum">
              <a:rPr lang="en-GB"/>
              <a:pPr>
                <a:defRPr/>
              </a:pPr>
              <a:t>‹#›</a:t>
            </a:fld>
            <a:endParaRPr lang="en-GB"/>
          </a:p>
        </p:txBody>
      </p:sp>
    </p:spTree>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E52C3D6-7B75-4050-B650-45DBAC46D63F}" type="slidenum">
              <a:rPr lang="en-GB"/>
              <a:pPr>
                <a:defRPr/>
              </a:pPr>
              <a:t>‹#›</a:t>
            </a:fld>
            <a:endParaRPr lang="en-GB"/>
          </a:p>
        </p:txBody>
      </p:sp>
    </p:spTree>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0852EEC-CF00-48DA-B327-AF9EB58AC4C4}" type="slidenum">
              <a:rPr lang="en-GB"/>
              <a:pPr>
                <a:defRPr/>
              </a:pPr>
              <a:t>‹#›</a:t>
            </a:fld>
            <a:endParaRPr lang="en-GB"/>
          </a:p>
        </p:txBody>
      </p:sp>
    </p:spTree>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B75C6E6-E39C-450A-B87B-BDCB90141C7F}" type="slidenum">
              <a:rPr lang="en-GB"/>
              <a:pPr>
                <a:defRPr/>
              </a:pPr>
              <a:t>‹#›</a:t>
            </a:fld>
            <a:endParaRPr lang="en-GB"/>
          </a:p>
        </p:txBody>
      </p:sp>
    </p:spTree>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13D41D7-D311-4BC9-9C86-A3347C288415}" type="slidenum">
              <a:rPr lang="en-GB"/>
              <a:pPr>
                <a:defRPr/>
              </a:pPr>
              <a:t>‹#›</a:t>
            </a:fld>
            <a:endParaRPr lang="en-GB"/>
          </a:p>
        </p:txBody>
      </p:sp>
    </p:spTree>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E960925-07AB-4BE4-BF90-910C2AF80467}" type="slidenum">
              <a:rPr lang="en-GB"/>
              <a:pPr>
                <a:defRPr/>
              </a:pPr>
              <a:t>‹#›</a:t>
            </a:fld>
            <a:endParaRPr lang="en-GB"/>
          </a:p>
        </p:txBody>
      </p:sp>
    </p:spTree>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3F60E50-6C40-4763-AAC1-5F315335ED48}" type="slidenum">
              <a:rPr lang="en-GB"/>
              <a:pPr>
                <a:defRPr/>
              </a:pPr>
              <a:t>‹#›</a:t>
            </a:fld>
            <a:endParaRPr lang="en-GB"/>
          </a:p>
        </p:txBody>
      </p:sp>
    </p:spTree>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2067BF5-A6A8-4962-8A0B-BE09531FA7D8}" type="slidenum">
              <a:rPr lang="en-GB"/>
              <a:pPr>
                <a:defRPr/>
              </a:pPr>
              <a:t>‹#›</a:t>
            </a:fld>
            <a:endParaRPr lang="en-GB"/>
          </a:p>
        </p:txBody>
      </p:sp>
    </p:spTree>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EF22F071-401A-44C9-B90E-73BCB3D15FC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PuurE-J_ZAhUJNxQKHa10DuMQjRx6BAgAEAY&amp;url=http://www.vygotsky-symposium2018.ukw.edu.pl/jednostka/kultura_edukacji/the_symposium&amp;psig=AOvVaw2gW_dhLc2AldfhrFH9-7iX&amp;ust=151850995420928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hyperlink" Target="https://sites.google.com/site/inquirymaths/home/algebra-prompts/number-line-inquiry/number%20line%20year%207b.p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Rectangle 5"/>
          <p:cNvSpPr>
            <a:spLocks noChangeArrowheads="1"/>
          </p:cNvSpPr>
          <p:nvPr/>
        </p:nvSpPr>
        <p:spPr bwMode="auto">
          <a:xfrm>
            <a:off x="251520" y="764704"/>
            <a:ext cx="8892480" cy="5509200"/>
          </a:xfrm>
          <a:prstGeom prst="rect">
            <a:avLst/>
          </a:prstGeom>
          <a:noFill/>
          <a:ln w="9525">
            <a:noFill/>
            <a:miter lim="800000"/>
            <a:headEnd/>
            <a:tailEnd/>
          </a:ln>
          <a:effectLst/>
        </p:spPr>
        <p:txBody>
          <a:bodyPr wrap="square">
            <a:spAutoFit/>
          </a:bodyPr>
          <a:lstStyle/>
          <a:p>
            <a:pPr>
              <a:defRPr/>
            </a:pPr>
            <a:r>
              <a:rPr lang="en-GB" sz="5400" dirty="0">
                <a:solidFill>
                  <a:srgbClr val="0000FF"/>
                </a:solidFill>
                <a:latin typeface="Calibri" pitchFamily="34" charset="0"/>
              </a:rPr>
              <a:t>Developing</a:t>
            </a:r>
          </a:p>
          <a:p>
            <a:pPr>
              <a:defRPr/>
            </a:pPr>
            <a:r>
              <a:rPr lang="en-GB" sz="5400" dirty="0">
                <a:solidFill>
                  <a:srgbClr val="0000FF"/>
                </a:solidFill>
                <a:latin typeface="Calibri" pitchFamily="34" charset="0"/>
              </a:rPr>
              <a:t>self-regulation </a:t>
            </a:r>
          </a:p>
          <a:p>
            <a:pPr>
              <a:defRPr/>
            </a:pPr>
            <a:r>
              <a:rPr lang="en-GB" sz="4400" b="0" dirty="0">
                <a:solidFill>
                  <a:srgbClr val="0000FF"/>
                </a:solidFill>
                <a:latin typeface="Calibri" pitchFamily="34" charset="0"/>
              </a:rPr>
              <a:t>in Inquiry Maths </a:t>
            </a:r>
          </a:p>
          <a:p>
            <a:pPr>
              <a:defRPr/>
            </a:pPr>
            <a:r>
              <a:rPr lang="en-GB" sz="4400" b="0" dirty="0">
                <a:solidFill>
                  <a:srgbClr val="0000FF"/>
                </a:solidFill>
                <a:latin typeface="Calibri" pitchFamily="34" charset="0"/>
              </a:rPr>
              <a:t>classrooms</a:t>
            </a:r>
            <a:endParaRPr lang="en-GB" sz="4400" b="0" dirty="0">
              <a:latin typeface="Calibri" pitchFamily="34" charset="0"/>
            </a:endParaRPr>
          </a:p>
          <a:p>
            <a:pPr>
              <a:defRPr/>
            </a:pPr>
            <a:r>
              <a:rPr lang="en-GB" sz="2800" b="0" dirty="0">
                <a:latin typeface="Calibri" pitchFamily="34" charset="0"/>
              </a:rPr>
              <a:t>  </a:t>
            </a:r>
          </a:p>
          <a:p>
            <a:pPr>
              <a:defRPr/>
            </a:pPr>
            <a:r>
              <a:rPr lang="en-GB" sz="3600" b="0" dirty="0">
                <a:latin typeface="Calibri" pitchFamily="34" charset="0"/>
              </a:rPr>
              <a:t>Andrew Blair, PhD</a:t>
            </a:r>
          </a:p>
          <a:p>
            <a:pPr>
              <a:defRPr/>
            </a:pPr>
            <a:r>
              <a:rPr lang="en-GB" sz="2800" b="0" dirty="0">
                <a:latin typeface="Calibri" pitchFamily="34" charset="0"/>
              </a:rPr>
              <a:t>Head of Mathematics, Haverstock School </a:t>
            </a:r>
            <a:r>
              <a:rPr lang="en-GB" sz="2400" b="0" dirty="0">
                <a:latin typeface="Calibri" pitchFamily="34" charset="0"/>
              </a:rPr>
              <a:t>(Camden, London)</a:t>
            </a:r>
          </a:p>
          <a:p>
            <a:pPr>
              <a:defRPr/>
            </a:pPr>
            <a:r>
              <a:rPr lang="en-GB" sz="2800" b="0" u="sng" dirty="0">
                <a:latin typeface="Calibri" pitchFamily="34" charset="0"/>
              </a:rPr>
              <a:t>www.inquirymaths.org</a:t>
            </a:r>
          </a:p>
          <a:p>
            <a:pPr>
              <a:defRPr/>
            </a:pPr>
            <a:r>
              <a:rPr lang="en-GB" sz="2800" b="0" dirty="0">
                <a:latin typeface="Calibri" pitchFamily="34" charset="0"/>
              </a:rPr>
              <a:t>      @</a:t>
            </a:r>
            <a:r>
              <a:rPr lang="en-GB" sz="2800" b="0" dirty="0" err="1">
                <a:latin typeface="Calibri" pitchFamily="34" charset="0"/>
              </a:rPr>
              <a:t>inquirymaths</a:t>
            </a:r>
            <a:endParaRPr lang="en-GB" sz="2800" b="0" dirty="0">
              <a:latin typeface="Calibri" pitchFamily="34" charset="0"/>
            </a:endParaRPr>
          </a:p>
        </p:txBody>
      </p:sp>
      <p:sp>
        <p:nvSpPr>
          <p:cNvPr id="5123"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pic>
        <p:nvPicPr>
          <p:cNvPr id="5124" name="Picture 5" descr="http://t2.gstatic.com/images?q=tbn:ANd9GcQmN4Hz1m2z4hoqhQtyywvPl7GkxDHUNt9OJDZZvBN7_uNmBZFw"/>
          <p:cNvPicPr>
            <a:picLocks noChangeAspect="1" noChangeArrowheads="1"/>
          </p:cNvPicPr>
          <p:nvPr/>
        </p:nvPicPr>
        <p:blipFill>
          <a:blip r:embed="rId3" cstate="print"/>
          <a:srcRect/>
          <a:stretch>
            <a:fillRect/>
          </a:stretch>
        </p:blipFill>
        <p:spPr bwMode="auto">
          <a:xfrm>
            <a:off x="323528" y="5661248"/>
            <a:ext cx="443796" cy="360040"/>
          </a:xfrm>
          <a:prstGeom prst="rect">
            <a:avLst/>
          </a:prstGeom>
          <a:noFill/>
          <a:ln w="9525">
            <a:noFill/>
            <a:miter lim="800000"/>
            <a:headEnd/>
            <a:tailEnd/>
          </a:ln>
        </p:spPr>
      </p:pic>
      <p:pic>
        <p:nvPicPr>
          <p:cNvPr id="5" name="Picture 10" descr="C:\Users\Andrew\Pictures\Number prompts\24 x 21 = 42 x 12\24x21=42x12a.png"/>
          <p:cNvPicPr>
            <a:picLocks noChangeAspect="1" noChangeArrowheads="1"/>
          </p:cNvPicPr>
          <p:nvPr/>
        </p:nvPicPr>
        <p:blipFill>
          <a:blip r:embed="rId4" cstate="print"/>
          <a:srcRect/>
          <a:stretch>
            <a:fillRect/>
          </a:stretch>
        </p:blipFill>
        <p:spPr bwMode="auto">
          <a:xfrm>
            <a:off x="4788024" y="980728"/>
            <a:ext cx="3909006" cy="2736304"/>
          </a:xfrm>
          <a:prstGeom prst="rect">
            <a:avLst/>
          </a:prstGeom>
          <a:noFill/>
        </p:spPr>
      </p:pic>
    </p:spTree>
  </p:cSld>
  <p:clrMapOvr>
    <a:masterClrMapping/>
  </p:clrMapOvr>
  <p:transition>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6000" dirty="0">
                <a:solidFill>
                  <a:srgbClr val="0000FF"/>
                </a:solidFill>
                <a:latin typeface="Calibri" pitchFamily="34" charset="0"/>
              </a:rPr>
              <a:t>Levels </a:t>
            </a:r>
            <a:r>
              <a:rPr lang="en-US" altLang="en-US" sz="6000" b="0" dirty="0">
                <a:solidFill>
                  <a:srgbClr val="0000FF"/>
                </a:solidFill>
                <a:latin typeface="Calibri" pitchFamily="34" charset="0"/>
              </a:rPr>
              <a:t>of inquiry</a:t>
            </a:r>
            <a:endParaRPr lang="en-GB" altLang="en-US" sz="6000" b="0" kern="0" dirty="0">
              <a:solidFill>
                <a:srgbClr val="0000FF"/>
              </a:solidFill>
              <a:latin typeface="Calibri" pitchFamily="34" charset="0"/>
              <a:ea typeface="+mj-ea"/>
              <a:cs typeface="+mj-cs"/>
            </a:endParaRPr>
          </a:p>
        </p:txBody>
      </p:sp>
      <p:graphicFrame>
        <p:nvGraphicFramePr>
          <p:cNvPr id="7" name="Group 44"/>
          <p:cNvGraphicFramePr>
            <a:graphicFrameLocks noGrp="1"/>
          </p:cNvGraphicFramePr>
          <p:nvPr>
            <p:ph sz="half" idx="4294967295"/>
          </p:nvPr>
        </p:nvGraphicFramePr>
        <p:xfrm>
          <a:off x="323528" y="1628800"/>
          <a:ext cx="8496944" cy="4421933"/>
        </p:xfrm>
        <a:graphic>
          <a:graphicData uri="http://schemas.openxmlformats.org/drawingml/2006/table">
            <a:tbl>
              <a:tblPr/>
              <a:tblGrid>
                <a:gridCol w="1663737">
                  <a:extLst>
                    <a:ext uri="{9D8B030D-6E8A-4147-A177-3AD203B41FA5}">
                      <a16:colId xmlns:a16="http://schemas.microsoft.com/office/drawing/2014/main" val="20000"/>
                    </a:ext>
                  </a:extLst>
                </a:gridCol>
                <a:gridCol w="2008671">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tblGrid>
              <a:tr h="873027">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itchFamily="34" charset="0"/>
                      </a:endParaRPr>
                    </a:p>
                  </a:txBody>
                  <a:tcPr marL="84384" marR="84384" marT="45706" marB="45706"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400" b="1" i="0" u="none" strike="noStrike" cap="none" normalizeH="0" baseline="0" dirty="0">
                          <a:ln>
                            <a:noFill/>
                          </a:ln>
                          <a:solidFill>
                            <a:schemeClr val="bg1"/>
                          </a:solidFill>
                          <a:effectLst/>
                          <a:latin typeface="Calibri" pitchFamily="34" charset="0"/>
                        </a:rPr>
                        <a:t>Questions</a:t>
                      </a:r>
                    </a:p>
                  </a:txBody>
                  <a:tcPr marL="84384" marR="84384"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400" b="1" i="0" u="none" strike="noStrike" cap="none" normalizeH="0" baseline="0" dirty="0">
                          <a:ln>
                            <a:noFill/>
                          </a:ln>
                          <a:solidFill>
                            <a:schemeClr val="bg1"/>
                          </a:solidFill>
                          <a:effectLst/>
                          <a:latin typeface="Calibri" pitchFamily="34" charset="0"/>
                        </a:rPr>
                        <a:t>Regulation</a:t>
                      </a:r>
                    </a:p>
                  </a:txBody>
                  <a:tcPr marL="84384" marR="84384"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400" b="1" i="0" u="none" strike="noStrike" cap="none" normalizeH="0" baseline="0" dirty="0">
                          <a:ln>
                            <a:noFill/>
                          </a:ln>
                          <a:solidFill>
                            <a:schemeClr val="bg1"/>
                          </a:solidFill>
                          <a:effectLst/>
                          <a:latin typeface="Calibri" pitchFamily="34" charset="0"/>
                        </a:rPr>
                        <a:t>Pathways</a:t>
                      </a:r>
                    </a:p>
                  </a:txBody>
                  <a:tcPr marL="84384" marR="84384"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400" b="1" i="0" u="none" strike="noStrike" cap="none" normalizeH="0" baseline="0" dirty="0">
                          <a:ln>
                            <a:noFill/>
                          </a:ln>
                          <a:solidFill>
                            <a:schemeClr val="bg1"/>
                          </a:solidFill>
                          <a:effectLst/>
                          <a:latin typeface="Calibri" pitchFamily="34" charset="0"/>
                        </a:rPr>
                        <a:t>Outcomes</a:t>
                      </a:r>
                    </a:p>
                  </a:txBody>
                  <a:tcPr marL="84384" marR="84384"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00"/>
                    </a:solidFill>
                  </a:tcPr>
                </a:tc>
                <a:extLst>
                  <a:ext uri="{0D108BD9-81ED-4DB2-BD59-A6C34878D82A}">
                    <a16:rowId xmlns:a16="http://schemas.microsoft.com/office/drawing/2014/main" val="10000"/>
                  </a:ext>
                </a:extLst>
              </a:tr>
              <a:tr h="999181">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400" b="1" i="0" u="none" strike="noStrike" cap="none" normalizeH="0" baseline="0" dirty="0">
                          <a:ln>
                            <a:noFill/>
                          </a:ln>
                          <a:solidFill>
                            <a:schemeClr val="bg1"/>
                          </a:solidFill>
                          <a:effectLst/>
                          <a:latin typeface="Calibri" pitchFamily="34" charset="0"/>
                        </a:rPr>
                        <a:t>Structured</a:t>
                      </a:r>
                    </a:p>
                  </a:txBody>
                  <a:tcPr marL="84384" marR="84384" marT="45706" marB="4570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000" b="1" i="0" u="none" strike="noStrike" cap="none" normalizeH="0" baseline="0" dirty="0">
                          <a:ln>
                            <a:noFill/>
                          </a:ln>
                          <a:solidFill>
                            <a:schemeClr val="tx1"/>
                          </a:solidFill>
                          <a:effectLst/>
                          <a:latin typeface="Calibri" pitchFamily="34" charset="0"/>
                        </a:rPr>
                        <a:t>Co-constructed</a:t>
                      </a:r>
                    </a:p>
                  </a:txBody>
                  <a:tcPr marL="84384" marR="84384"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000" b="1" i="0" u="none" strike="noStrike" cap="none" normalizeH="0" baseline="0" dirty="0">
                          <a:ln>
                            <a:noFill/>
                          </a:ln>
                          <a:solidFill>
                            <a:schemeClr val="tx1"/>
                          </a:solidFill>
                          <a:effectLst/>
                          <a:latin typeface="Calibri" pitchFamily="34" charset="0"/>
                        </a:rPr>
                        <a:t>Restricted by the teacher</a:t>
                      </a:r>
                    </a:p>
                  </a:txBody>
                  <a:tcPr marL="84384" marR="84384"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934313">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400" b="1" i="0" u="none" strike="noStrike" cap="none" normalizeH="0" baseline="0" dirty="0">
                          <a:ln>
                            <a:noFill/>
                          </a:ln>
                          <a:solidFill>
                            <a:schemeClr val="bg1"/>
                          </a:solidFill>
                          <a:effectLst/>
                          <a:latin typeface="Calibri" pitchFamily="34" charset="0"/>
                        </a:rPr>
                        <a:t>Guided</a:t>
                      </a:r>
                    </a:p>
                  </a:txBody>
                  <a:tcPr marL="84384" marR="84384" marT="45706" marB="4570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000" b="1" i="0" u="none" strike="noStrike" cap="none" normalizeH="0" baseline="0" dirty="0">
                          <a:ln>
                            <a:noFill/>
                          </a:ln>
                          <a:solidFill>
                            <a:schemeClr val="tx1"/>
                          </a:solidFill>
                          <a:effectLst/>
                          <a:latin typeface="Calibri" pitchFamily="34" charset="0"/>
                        </a:rPr>
                        <a:t>Student-led</a:t>
                      </a:r>
                    </a:p>
                  </a:txBody>
                  <a:tcPr marL="84384" marR="84384"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55000"/>
                        </a:spcBef>
                        <a:spcAft>
                          <a:spcPct val="0"/>
                        </a:spcAft>
                        <a:buClrTx/>
                        <a:buSzTx/>
                        <a:buFontTx/>
                        <a:buNone/>
                        <a:tabLst/>
                        <a:defRPr/>
                      </a:pPr>
                      <a:r>
                        <a:rPr kumimoji="0" lang="en-GB" sz="2000" b="1" i="0" u="none" strike="noStrike" cap="none" normalizeH="0" baseline="0" dirty="0">
                          <a:ln>
                            <a:noFill/>
                          </a:ln>
                          <a:solidFill>
                            <a:schemeClr val="tx1"/>
                          </a:solidFill>
                          <a:effectLst/>
                          <a:latin typeface="Calibri" pitchFamily="34" charset="0"/>
                        </a:rPr>
                        <a:t>Co-constructed</a:t>
                      </a:r>
                    </a:p>
                  </a:txBody>
                  <a:tcPr marL="84384" marR="84384"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376306">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400" b="1" i="0" u="none" strike="noStrike" cap="none" normalizeH="0" baseline="0" dirty="0">
                          <a:ln>
                            <a:noFill/>
                          </a:ln>
                          <a:solidFill>
                            <a:schemeClr val="bg1"/>
                          </a:solidFill>
                          <a:effectLst/>
                          <a:latin typeface="Calibri" pitchFamily="34" charset="0"/>
                        </a:rPr>
                        <a:t>Open</a:t>
                      </a:r>
                    </a:p>
                  </a:txBody>
                  <a:tcPr marL="84384" marR="84384" marT="45706" marB="4570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000" b="1" i="0" u="none" strike="noStrike" cap="none" normalizeH="0" baseline="0" dirty="0">
                          <a:ln>
                            <a:noFill/>
                          </a:ln>
                          <a:solidFill>
                            <a:schemeClr val="tx1"/>
                          </a:solidFill>
                          <a:effectLst/>
                          <a:latin typeface="Calibri" pitchFamily="34" charset="0"/>
                        </a:rPr>
                        <a:t>Student-led</a:t>
                      </a:r>
                    </a:p>
                  </a:txBody>
                  <a:tcPr marL="84384" marR="84384"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defRPr/>
                      </a:pPr>
                      <a:r>
                        <a:rPr kumimoji="0" lang="en-GB" sz="2000" b="1" i="0" u="none" strike="noStrike" cap="none" normalizeH="0" baseline="0" dirty="0">
                          <a:ln>
                            <a:noFill/>
                          </a:ln>
                          <a:solidFill>
                            <a:schemeClr val="tx1"/>
                          </a:solidFill>
                          <a:effectLst/>
                          <a:latin typeface="Calibri" pitchFamily="34" charset="0"/>
                        </a:rPr>
                        <a:t>Student-led </a:t>
                      </a:r>
                      <a:r>
                        <a:rPr kumimoji="0" lang="en-GB" sz="2000" b="0" i="0" u="none" strike="noStrike" cap="none" normalizeH="0" baseline="0" dirty="0">
                          <a:ln>
                            <a:noFill/>
                          </a:ln>
                          <a:solidFill>
                            <a:schemeClr val="tx1"/>
                          </a:solidFill>
                          <a:effectLst/>
                          <a:latin typeface="Calibri" pitchFamily="34" charset="0"/>
                        </a:rPr>
                        <a:t>Teacher validation</a:t>
                      </a:r>
                    </a:p>
                  </a:txBody>
                  <a:tcPr marL="84384" marR="84384"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000" b="1" i="0" u="none" strike="noStrike" cap="none" normalizeH="0" baseline="0" dirty="0">
                          <a:ln>
                            <a:noFill/>
                          </a:ln>
                          <a:solidFill>
                            <a:schemeClr val="tx1"/>
                          </a:solidFill>
                          <a:effectLst/>
                          <a:latin typeface="Calibri" pitchFamily="34" charset="0"/>
                        </a:rPr>
                        <a:t>Student-led </a:t>
                      </a:r>
                      <a:r>
                        <a:rPr kumimoji="0" lang="en-GB" sz="2000" b="0" i="0" u="none" strike="noStrike" cap="none" normalizeH="0" baseline="0" dirty="0">
                          <a:ln>
                            <a:noFill/>
                          </a:ln>
                          <a:solidFill>
                            <a:schemeClr val="tx1"/>
                          </a:solidFill>
                          <a:effectLst/>
                          <a:latin typeface="Calibri" pitchFamily="34" charset="0"/>
                        </a:rPr>
                        <a:t>Teacher instruction when required</a:t>
                      </a:r>
                    </a:p>
                  </a:txBody>
                  <a:tcPr marL="84384" marR="84384"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defRPr/>
                      </a:pPr>
                      <a:r>
                        <a:rPr kumimoji="0" lang="en-GB" sz="2000" b="1" i="0" u="none" strike="noStrike" cap="none" normalizeH="0" baseline="0" dirty="0">
                          <a:ln>
                            <a:noFill/>
                          </a:ln>
                          <a:solidFill>
                            <a:schemeClr val="tx1"/>
                          </a:solidFill>
                          <a:effectLst/>
                          <a:latin typeface="Calibri" pitchFamily="34" charset="0"/>
                        </a:rPr>
                        <a:t>Student-led </a:t>
                      </a:r>
                      <a:r>
                        <a:rPr kumimoji="0" lang="en-GB" sz="2000" b="0" i="0" u="none" strike="noStrike" cap="none" normalizeH="0" baseline="0" dirty="0">
                          <a:ln>
                            <a:noFill/>
                          </a:ln>
                          <a:solidFill>
                            <a:schemeClr val="tx1"/>
                          </a:solidFill>
                          <a:effectLst/>
                          <a:latin typeface="Calibri" pitchFamily="34" charset="0"/>
                        </a:rPr>
                        <a:t>Teacher assessed</a:t>
                      </a:r>
                    </a:p>
                  </a:txBody>
                  <a:tcPr marL="84384" marR="84384"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Tree>
  </p:cSld>
  <p:clrMapOvr>
    <a:masterClrMapping/>
  </p:clrMapOvr>
  <p:transition>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23528" y="1916832"/>
          <a:ext cx="8496944" cy="4063842"/>
        </p:xfrm>
        <a:graphic>
          <a:graphicData uri="http://schemas.openxmlformats.org/drawingml/2006/table">
            <a:tbl>
              <a:tblPr firstRow="1" bandRow="1">
                <a:tableStyleId>{F2DE63D5-997A-4646-A377-4702673A728D}</a:tableStyleId>
              </a:tblPr>
              <a:tblGrid>
                <a:gridCol w="1799382">
                  <a:extLst>
                    <a:ext uri="{9D8B030D-6E8A-4147-A177-3AD203B41FA5}">
                      <a16:colId xmlns:a16="http://schemas.microsoft.com/office/drawing/2014/main" val="20000"/>
                    </a:ext>
                  </a:extLst>
                </a:gridCol>
                <a:gridCol w="6697562">
                  <a:extLst>
                    <a:ext uri="{9D8B030D-6E8A-4147-A177-3AD203B41FA5}">
                      <a16:colId xmlns:a16="http://schemas.microsoft.com/office/drawing/2014/main" val="20001"/>
                    </a:ext>
                  </a:extLst>
                </a:gridCol>
              </a:tblGrid>
              <a:tr h="10581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u="none" dirty="0">
                          <a:solidFill>
                            <a:schemeClr val="bg1"/>
                          </a:solidFill>
                          <a:latin typeface="Calibri" pitchFamily="34" charset="0"/>
                        </a:rPr>
                        <a:t>Structured</a:t>
                      </a:r>
                    </a:p>
                  </a:txBody>
                  <a:tcPr marL="85607" marR="85607" marT="46364" marB="46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00"/>
                    </a:solidFill>
                  </a:tcPr>
                </a:tc>
                <a:tc>
                  <a:txBody>
                    <a:bodyPr/>
                    <a:lstStyle/>
                    <a:p>
                      <a:r>
                        <a:rPr lang="en-GB" sz="2000" b="0" i="0" u="none" dirty="0">
                          <a:solidFill>
                            <a:srgbClr val="000000"/>
                          </a:solidFill>
                          <a:latin typeface="Calibri" pitchFamily="34" charset="0"/>
                        </a:rPr>
                        <a:t>New to inquiry</a:t>
                      </a:r>
                      <a:r>
                        <a:rPr lang="en-GB" sz="2000" b="0" i="0" u="none" baseline="0" dirty="0">
                          <a:solidFill>
                            <a:srgbClr val="000000"/>
                          </a:solidFill>
                          <a:latin typeface="Calibri" pitchFamily="34" charset="0"/>
                        </a:rPr>
                        <a:t>; </a:t>
                      </a:r>
                      <a:r>
                        <a:rPr lang="en-GB" sz="2000" b="0" i="0" u="none" dirty="0">
                          <a:solidFill>
                            <a:srgbClr val="000000"/>
                          </a:solidFill>
                          <a:latin typeface="Calibri" pitchFamily="34" charset="0"/>
                        </a:rPr>
                        <a:t>not easy to identify students </a:t>
                      </a:r>
                      <a:r>
                        <a:rPr lang="en-GB" sz="2000" b="0" i="0" u="none" kern="1200" dirty="0">
                          <a:solidFill>
                            <a:srgbClr val="000000"/>
                          </a:solidFill>
                          <a:latin typeface="Calibri" pitchFamily="34" charset="0"/>
                          <a:ea typeface="+mn-ea"/>
                          <a:cs typeface="+mn-cs"/>
                        </a:rPr>
                        <a:t>who show curiosity </a:t>
                      </a:r>
                      <a:r>
                        <a:rPr lang="en-GB" sz="2000" b="0" i="0" u="none" dirty="0">
                          <a:solidFill>
                            <a:srgbClr val="000000"/>
                          </a:solidFill>
                          <a:latin typeface="Calibri" pitchFamily="34" charset="0"/>
                        </a:rPr>
                        <a:t>or take initiative </a:t>
                      </a:r>
                      <a:r>
                        <a:rPr lang="en-GB" sz="2000" b="0" i="0" u="none" kern="1200" dirty="0">
                          <a:solidFill>
                            <a:srgbClr val="000000"/>
                          </a:solidFill>
                          <a:latin typeface="Calibri" pitchFamily="34" charset="0"/>
                          <a:ea typeface="+mn-ea"/>
                          <a:cs typeface="+mn-cs"/>
                        </a:rPr>
                        <a:t>in maths lessons. Very few students, if any, are prepared to take risks.</a:t>
                      </a:r>
                      <a:endParaRPr lang="en-GB" sz="2000" u="none" dirty="0">
                        <a:solidFill>
                          <a:srgbClr val="000000"/>
                        </a:solidFill>
                        <a:latin typeface="Calibri" pitchFamily="34" charset="0"/>
                      </a:endParaRPr>
                    </a:p>
                  </a:txBody>
                  <a:tcPr marL="85607" marR="85607" marT="46364" marB="46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47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alibri" pitchFamily="34" charset="0"/>
                        </a:rPr>
                        <a:t>Guided</a:t>
                      </a:r>
                    </a:p>
                  </a:txBody>
                  <a:tcPr marL="85607" marR="85607" marT="46364" marB="46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00"/>
                    </a:solidFill>
                  </a:tcPr>
                </a:tc>
                <a:tc>
                  <a:txBody>
                    <a:bodyPr/>
                    <a:lstStyle/>
                    <a:p>
                      <a:r>
                        <a:rPr lang="en-GB" sz="2000" b="1" i="1" kern="1200" dirty="0">
                          <a:solidFill>
                            <a:schemeClr val="tx1"/>
                          </a:solidFill>
                          <a:latin typeface="Calibri" pitchFamily="34" charset="0"/>
                          <a:ea typeface="+mn-ea"/>
                          <a:cs typeface="+mn-cs"/>
                        </a:rPr>
                        <a:t>Either </a:t>
                      </a:r>
                      <a:r>
                        <a:rPr lang="en-GB" sz="2000" b="0" i="0" kern="1200" dirty="0">
                          <a:solidFill>
                            <a:schemeClr val="tx1"/>
                          </a:solidFill>
                          <a:latin typeface="Calibri" pitchFamily="34" charset="0"/>
                          <a:ea typeface="+mn-ea"/>
                          <a:cs typeface="+mn-cs"/>
                        </a:rPr>
                        <a:t>new to inquiry, but contains an identifiable “breakthrough group” whose members generate ideas, offer conjectures and</a:t>
                      </a:r>
                      <a:r>
                        <a:rPr lang="en-GB" sz="2000" b="0" i="0" kern="1200" baseline="0" dirty="0">
                          <a:solidFill>
                            <a:schemeClr val="tx1"/>
                          </a:solidFill>
                          <a:latin typeface="Calibri" pitchFamily="34" charset="0"/>
                          <a:ea typeface="+mn-ea"/>
                          <a:cs typeface="+mn-cs"/>
                        </a:rPr>
                        <a:t> </a:t>
                      </a:r>
                      <a:r>
                        <a:rPr lang="en-GB" sz="2000" b="0" i="0" kern="1200" dirty="0">
                          <a:solidFill>
                            <a:schemeClr val="tx1"/>
                          </a:solidFill>
                          <a:latin typeface="Calibri" pitchFamily="34" charset="0"/>
                          <a:ea typeface="+mn-ea"/>
                          <a:cs typeface="+mn-cs"/>
                        </a:rPr>
                        <a:t>show high levels of curiosity, and have</a:t>
                      </a:r>
                      <a:r>
                        <a:rPr lang="en-GB" sz="2000" b="0" i="0" kern="1200" baseline="0" dirty="0">
                          <a:solidFill>
                            <a:schemeClr val="tx1"/>
                          </a:solidFill>
                          <a:latin typeface="Calibri" pitchFamily="34" charset="0"/>
                          <a:ea typeface="+mn-ea"/>
                          <a:cs typeface="+mn-cs"/>
                        </a:rPr>
                        <a:t> </a:t>
                      </a:r>
                      <a:r>
                        <a:rPr lang="en-GB" sz="2000" b="0" i="0" kern="1200" dirty="0">
                          <a:solidFill>
                            <a:schemeClr val="tx1"/>
                          </a:solidFill>
                          <a:latin typeface="Calibri" pitchFamily="34" charset="0"/>
                          <a:ea typeface="+mn-ea"/>
                          <a:cs typeface="+mn-cs"/>
                        </a:rPr>
                        <a:t>the influence to 'carry' their peers.</a:t>
                      </a:r>
                      <a:br>
                        <a:rPr lang="en-GB" sz="2000" dirty="0">
                          <a:latin typeface="Calibri" pitchFamily="34" charset="0"/>
                        </a:rPr>
                      </a:br>
                      <a:r>
                        <a:rPr lang="en-GB" sz="2000" b="1" i="1" kern="1200" dirty="0">
                          <a:solidFill>
                            <a:schemeClr val="tx1"/>
                          </a:solidFill>
                          <a:latin typeface="Calibri" pitchFamily="34" charset="0"/>
                          <a:ea typeface="+mn-ea"/>
                          <a:cs typeface="+mn-cs"/>
                        </a:rPr>
                        <a:t>Or</a:t>
                      </a:r>
                      <a:r>
                        <a:rPr lang="en-GB" sz="2000" b="1" i="0" kern="1200" dirty="0">
                          <a:solidFill>
                            <a:schemeClr val="tx1"/>
                          </a:solidFill>
                          <a:latin typeface="Calibri" pitchFamily="34" charset="0"/>
                          <a:ea typeface="+mn-ea"/>
                          <a:cs typeface="+mn-cs"/>
                        </a:rPr>
                        <a:t> </a:t>
                      </a:r>
                      <a:r>
                        <a:rPr lang="en-GB" sz="2000" b="0" i="0" kern="1200" dirty="0">
                          <a:solidFill>
                            <a:schemeClr val="tx1"/>
                          </a:solidFill>
                          <a:latin typeface="Calibri" pitchFamily="34" charset="0"/>
                          <a:ea typeface="+mn-ea"/>
                          <a:cs typeface="+mn-cs"/>
                        </a:rPr>
                        <a:t>carried out inquiries before and the students are starting to suggest their own pathways.</a:t>
                      </a:r>
                      <a:endParaRPr lang="en-GB" sz="2000" dirty="0">
                        <a:solidFill>
                          <a:srgbClr val="578200"/>
                        </a:solidFill>
                        <a:latin typeface="Calibri" pitchFamily="34" charset="0"/>
                      </a:endParaRPr>
                    </a:p>
                  </a:txBody>
                  <a:tcPr marL="85607" marR="85607" marT="46364" marB="46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58155">
                <a:tc>
                  <a:txBody>
                    <a:bodyPr/>
                    <a:lstStyle/>
                    <a:p>
                      <a:r>
                        <a:rPr lang="en-GB" sz="2800" b="0" dirty="0">
                          <a:solidFill>
                            <a:schemeClr val="bg1"/>
                          </a:solidFill>
                          <a:latin typeface="Calibri" pitchFamily="34" charset="0"/>
                        </a:rPr>
                        <a:t>Open</a:t>
                      </a:r>
                    </a:p>
                  </a:txBody>
                  <a:tcPr marL="85607" marR="85607" marT="46364" marB="46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9900"/>
                    </a:solidFill>
                  </a:tcPr>
                </a:tc>
                <a:tc>
                  <a:txBody>
                    <a:bodyPr/>
                    <a:lstStyle/>
                    <a:p>
                      <a:r>
                        <a:rPr lang="en-GB" sz="2000" b="0" i="0" kern="1200" dirty="0">
                          <a:solidFill>
                            <a:schemeClr val="tx1"/>
                          </a:solidFill>
                          <a:latin typeface="Calibri" pitchFamily="34" charset="0"/>
                          <a:ea typeface="+mn-ea"/>
                          <a:cs typeface="+mn-cs"/>
                        </a:rPr>
                        <a:t>Experienced in inquiry; can take a prompt and inquire independently in order to create a mathematically-valid outcome</a:t>
                      </a:r>
                      <a:r>
                        <a:rPr lang="en-GB" sz="2000" b="0" i="0" kern="1200" baseline="0" dirty="0">
                          <a:solidFill>
                            <a:schemeClr val="tx1"/>
                          </a:solidFill>
                          <a:latin typeface="Calibri" pitchFamily="34" charset="0"/>
                          <a:ea typeface="+mn-ea"/>
                          <a:cs typeface="+mn-cs"/>
                        </a:rPr>
                        <a:t> (possibly without needing the regulatory cards).</a:t>
                      </a:r>
                      <a:endParaRPr lang="en-GB" sz="2000" dirty="0">
                        <a:solidFill>
                          <a:srgbClr val="578200"/>
                        </a:solidFill>
                        <a:latin typeface="Calibri" pitchFamily="34" charset="0"/>
                      </a:endParaRPr>
                    </a:p>
                  </a:txBody>
                  <a:tcPr marL="85607" marR="85607" marT="46364" marB="463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itle 1"/>
          <p:cNvSpPr txBox="1">
            <a:spLocks/>
          </p:cNvSpPr>
          <p:nvPr/>
        </p:nvSpPr>
        <p:spPr bwMode="auto">
          <a:xfrm>
            <a:off x="323528" y="333375"/>
            <a:ext cx="8496944"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6000" b="0" dirty="0">
                <a:solidFill>
                  <a:srgbClr val="0000FF"/>
                </a:solidFill>
                <a:latin typeface="Calibri" pitchFamily="34" charset="0"/>
              </a:rPr>
              <a:t>Class</a:t>
            </a:r>
            <a:r>
              <a:rPr lang="en-US" altLang="en-US" sz="6000" dirty="0">
                <a:solidFill>
                  <a:srgbClr val="0000FF"/>
                </a:solidFill>
                <a:latin typeface="Calibri" pitchFamily="34" charset="0"/>
              </a:rPr>
              <a:t> profiles</a:t>
            </a:r>
            <a:endParaRPr lang="en-GB" altLang="en-US" sz="6000" b="0" kern="0" dirty="0">
              <a:solidFill>
                <a:srgbClr val="0000FF"/>
              </a:solidFill>
              <a:latin typeface="Calibri" pitchFamily="34" charset="0"/>
              <a:ea typeface="+mj-ea"/>
              <a:cs typeface="+mj-cs"/>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Tree>
  </p:cSld>
  <p:clrMapOvr>
    <a:masterClrMapping/>
  </p:clrMapOvr>
  <p:transition>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388" y="981075"/>
            <a:ext cx="8713787" cy="1143000"/>
          </a:xfrm>
        </p:spPr>
        <p:txBody>
          <a:bodyPr/>
          <a:lstStyle/>
          <a:p>
            <a:pPr eaLnBrk="1" hangingPunct="1"/>
            <a:r>
              <a:rPr lang="en-GB" sz="7200" b="1" dirty="0">
                <a:solidFill>
                  <a:schemeClr val="bg1"/>
                </a:solidFill>
                <a:latin typeface="Calibri" pitchFamily="34" charset="0"/>
              </a:rPr>
              <a:t>Inquiry Maths model</a:t>
            </a:r>
            <a:endParaRPr lang="en-GB" sz="7200" dirty="0">
              <a:solidFill>
                <a:schemeClr val="tx1"/>
              </a:solidFill>
            </a:endParaRPr>
          </a:p>
        </p:txBody>
      </p:sp>
      <p:sp>
        <p:nvSpPr>
          <p:cNvPr id="8" name="Rectangle 3"/>
          <p:cNvSpPr txBox="1">
            <a:spLocks noChangeArrowheads="1"/>
          </p:cNvSpPr>
          <p:nvPr/>
        </p:nvSpPr>
        <p:spPr bwMode="auto">
          <a:xfrm>
            <a:off x="6300788" y="1973263"/>
            <a:ext cx="2447925" cy="4048025"/>
          </a:xfrm>
          <a:prstGeom prst="rect">
            <a:avLst/>
          </a:prstGeom>
          <a:noFill/>
          <a:ln w="9525">
            <a:noFill/>
            <a:miter lim="800000"/>
            <a:headEnd/>
            <a:tailEnd/>
          </a:ln>
        </p:spPr>
        <p:txBody>
          <a:bodyPr/>
          <a:lstStyle/>
          <a:p>
            <a:pPr marL="342900" indent="-342900" algn="ctr">
              <a:spcBef>
                <a:spcPct val="20000"/>
              </a:spcBef>
              <a:defRPr/>
            </a:pPr>
            <a:r>
              <a:rPr lang="en-GB" sz="31500" b="0" kern="0" dirty="0">
                <a:solidFill>
                  <a:schemeClr val="bg1"/>
                </a:solidFill>
                <a:latin typeface="Calibri" pitchFamily="34" charset="0"/>
              </a:rPr>
              <a:t>3</a:t>
            </a:r>
          </a:p>
        </p:txBody>
      </p:sp>
      <p:sp>
        <p:nvSpPr>
          <p:cNvPr id="5" name="Text Box 6"/>
          <p:cNvSpPr txBox="1">
            <a:spLocks noChangeArrowheads="1"/>
          </p:cNvSpPr>
          <p:nvPr/>
        </p:nvSpPr>
        <p:spPr bwMode="auto">
          <a:xfrm>
            <a:off x="7308304" y="6237312"/>
            <a:ext cx="1512417" cy="338554"/>
          </a:xfrm>
          <a:prstGeom prst="rect">
            <a:avLst/>
          </a:prstGeom>
          <a:noFill/>
          <a:ln w="9525">
            <a:solidFill>
              <a:schemeClr val="bg1">
                <a:lumMod val="75000"/>
              </a:schemeClr>
            </a:solidFill>
            <a:miter lim="800000"/>
            <a:headEnd/>
            <a:tailEnd/>
          </a:ln>
        </p:spPr>
        <p:txBody>
          <a:bodyPr wrap="square">
            <a:spAutoFit/>
          </a:bodyPr>
          <a:lstStyle/>
          <a:p>
            <a:pPr algn="ctr">
              <a:spcBef>
                <a:spcPct val="50000"/>
              </a:spcBef>
            </a:pPr>
            <a:r>
              <a:rPr lang="en-GB" sz="1600" b="0" dirty="0">
                <a:solidFill>
                  <a:schemeClr val="bg1"/>
                </a:solidFill>
                <a:latin typeface="Calibri" pitchFamily="34" charset="0"/>
              </a:rPr>
              <a:t>Inquiry Maths</a:t>
            </a:r>
          </a:p>
        </p:txBody>
      </p:sp>
    </p:spTree>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528" y="274638"/>
            <a:ext cx="8496622" cy="1143000"/>
          </a:xfrm>
          <a:ln>
            <a:solidFill>
              <a:srgbClr val="0000FF"/>
            </a:solidFill>
          </a:ln>
        </p:spPr>
        <p:txBody>
          <a:bodyPr/>
          <a:lstStyle/>
          <a:p>
            <a:r>
              <a:rPr lang="en-GB" sz="5400" dirty="0">
                <a:solidFill>
                  <a:srgbClr val="0000FF"/>
                </a:solidFill>
                <a:latin typeface="Calibri" pitchFamily="34" charset="0"/>
              </a:rPr>
              <a:t>Double stimulation</a:t>
            </a:r>
            <a:endParaRPr lang="en-GB" sz="5400" b="1" dirty="0">
              <a:solidFill>
                <a:srgbClr val="0000FF"/>
              </a:solidFill>
              <a:latin typeface="Calibri" pitchFamily="34" charset="0"/>
            </a:endParaRPr>
          </a:p>
        </p:txBody>
      </p:sp>
      <p:sp>
        <p:nvSpPr>
          <p:cNvPr id="6" name="Rectangle 5"/>
          <p:cNvSpPr/>
          <p:nvPr/>
        </p:nvSpPr>
        <p:spPr>
          <a:xfrm>
            <a:off x="683568" y="3140968"/>
            <a:ext cx="3672408" cy="646331"/>
          </a:xfrm>
          <a:prstGeom prst="rect">
            <a:avLst/>
          </a:prstGeom>
        </p:spPr>
        <p:txBody>
          <a:bodyPr wrap="square">
            <a:spAutoFit/>
          </a:bodyPr>
          <a:lstStyle/>
          <a:p>
            <a:pPr algn="ctr">
              <a:defRPr/>
            </a:pPr>
            <a:r>
              <a:rPr lang="en-GB" sz="3200" b="0" dirty="0">
                <a:solidFill>
                  <a:schemeClr val="tx1">
                    <a:lumMod val="95000"/>
                    <a:lumOff val="5000"/>
                  </a:schemeClr>
                </a:solidFill>
                <a:latin typeface="Calibri" pitchFamily="34" charset="0"/>
              </a:rPr>
              <a:t>Student</a:t>
            </a:r>
            <a:r>
              <a:rPr lang="en-GB" sz="3600" b="0" dirty="0">
                <a:solidFill>
                  <a:schemeClr val="tx1">
                    <a:lumMod val="95000"/>
                    <a:lumOff val="5000"/>
                  </a:schemeClr>
                </a:solidFill>
                <a:latin typeface="Calibri" pitchFamily="34" charset="0"/>
              </a:rPr>
              <a:t> </a:t>
            </a:r>
          </a:p>
        </p:txBody>
      </p:sp>
      <p:sp>
        <p:nvSpPr>
          <p:cNvPr id="7"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10" name="Rectangle 9"/>
          <p:cNvSpPr/>
          <p:nvPr/>
        </p:nvSpPr>
        <p:spPr>
          <a:xfrm>
            <a:off x="1403648" y="1340768"/>
            <a:ext cx="6318194" cy="1077218"/>
          </a:xfrm>
          <a:prstGeom prst="rect">
            <a:avLst/>
          </a:prstGeom>
        </p:spPr>
        <p:txBody>
          <a:bodyPr wrap="square">
            <a:spAutoFit/>
          </a:bodyPr>
          <a:lstStyle/>
          <a:p>
            <a:pPr algn="ctr">
              <a:defRPr/>
            </a:pPr>
            <a:r>
              <a:rPr lang="en-GB" sz="3200" b="0" i="1" dirty="0">
                <a:solidFill>
                  <a:schemeClr val="tx1">
                    <a:lumMod val="95000"/>
                    <a:lumOff val="5000"/>
                  </a:schemeClr>
                </a:solidFill>
                <a:latin typeface="Calibri" pitchFamily="34" charset="0"/>
              </a:rPr>
              <a:t>Stimulus-means</a:t>
            </a:r>
          </a:p>
          <a:p>
            <a:pPr algn="ctr">
              <a:defRPr/>
            </a:pPr>
            <a:r>
              <a:rPr lang="en-GB" sz="3200" b="0" dirty="0">
                <a:solidFill>
                  <a:srgbClr val="669900"/>
                </a:solidFill>
                <a:latin typeface="Calibri" pitchFamily="34" charset="0"/>
              </a:rPr>
              <a:t>Regulatory cards</a:t>
            </a:r>
          </a:p>
        </p:txBody>
      </p:sp>
      <p:sp>
        <p:nvSpPr>
          <p:cNvPr id="11" name="Rectangle 10"/>
          <p:cNvSpPr/>
          <p:nvPr/>
        </p:nvSpPr>
        <p:spPr>
          <a:xfrm>
            <a:off x="3346848" y="3212976"/>
            <a:ext cx="5797152" cy="1077218"/>
          </a:xfrm>
          <a:prstGeom prst="rect">
            <a:avLst/>
          </a:prstGeom>
        </p:spPr>
        <p:txBody>
          <a:bodyPr wrap="square">
            <a:spAutoFit/>
          </a:bodyPr>
          <a:lstStyle/>
          <a:p>
            <a:pPr algn="ctr">
              <a:defRPr/>
            </a:pPr>
            <a:r>
              <a:rPr lang="en-GB" sz="3200" b="0" i="1" dirty="0">
                <a:solidFill>
                  <a:schemeClr val="tx1">
                    <a:lumMod val="95000"/>
                    <a:lumOff val="5000"/>
                  </a:schemeClr>
                </a:solidFill>
                <a:latin typeface="Calibri" pitchFamily="34" charset="0"/>
              </a:rPr>
              <a:t>Stimulus-object</a:t>
            </a:r>
          </a:p>
          <a:p>
            <a:pPr algn="ctr">
              <a:defRPr/>
            </a:pPr>
            <a:r>
              <a:rPr lang="en-GB" sz="3200" b="0" dirty="0">
                <a:solidFill>
                  <a:srgbClr val="669900"/>
                </a:solidFill>
                <a:latin typeface="Calibri" pitchFamily="34" charset="0"/>
              </a:rPr>
              <a:t>Inquiry prompt</a:t>
            </a:r>
          </a:p>
        </p:txBody>
      </p:sp>
      <p:cxnSp>
        <p:nvCxnSpPr>
          <p:cNvPr id="13" name="Straight Connector 12"/>
          <p:cNvCxnSpPr/>
          <p:nvPr/>
        </p:nvCxnSpPr>
        <p:spPr bwMode="auto">
          <a:xfrm flipV="1">
            <a:off x="3275856" y="2420888"/>
            <a:ext cx="1278681" cy="845832"/>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H="1" flipV="1">
            <a:off x="4499992" y="2420888"/>
            <a:ext cx="1313638" cy="83999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5" name="TextBox 4"/>
          <p:cNvSpPr txBox="1"/>
          <p:nvPr/>
        </p:nvSpPr>
        <p:spPr>
          <a:xfrm>
            <a:off x="323528" y="4365104"/>
            <a:ext cx="8497192" cy="1938992"/>
          </a:xfrm>
          <a:prstGeom prst="rect">
            <a:avLst/>
          </a:prstGeom>
          <a:noFill/>
        </p:spPr>
        <p:txBody>
          <a:bodyPr wrap="square" rtlCol="0">
            <a:spAutoFit/>
          </a:bodyPr>
          <a:lstStyle/>
          <a:p>
            <a:r>
              <a:rPr lang="en-GB" sz="2000" b="0" dirty="0">
                <a:solidFill>
                  <a:schemeClr val="tx1">
                    <a:lumMod val="95000"/>
                    <a:lumOff val="5000"/>
                  </a:schemeClr>
                </a:solidFill>
                <a:latin typeface="Calibri" panose="020F0502020204030204" pitchFamily="34" charset="0"/>
                <a:cs typeface="Calibri" panose="020F0502020204030204" pitchFamily="34" charset="0"/>
              </a:rPr>
              <a:t>The method of double stimulation allows the teacher to “study the development and activity of the higher mental functions with the aid of two sets of stimuli. These two sets of stimuli fulfil different roles </a:t>
            </a:r>
            <a:r>
              <a:rPr lang="en-GB" sz="2000" b="0" i="1" dirty="0">
                <a:solidFill>
                  <a:schemeClr val="tx1">
                    <a:lumMod val="95000"/>
                    <a:lumOff val="5000"/>
                  </a:schemeClr>
                </a:solidFill>
                <a:latin typeface="Calibri" panose="020F0502020204030204" pitchFamily="34" charset="0"/>
                <a:cs typeface="Calibri" panose="020F0502020204030204" pitchFamily="34" charset="0"/>
              </a:rPr>
              <a:t>vis-à-vis </a:t>
            </a:r>
            <a:r>
              <a:rPr lang="en-GB" sz="2000" b="0" dirty="0">
                <a:solidFill>
                  <a:schemeClr val="tx1">
                    <a:lumMod val="95000"/>
                    <a:lumOff val="5000"/>
                  </a:schemeClr>
                </a:solidFill>
                <a:latin typeface="Calibri" panose="020F0502020204030204" pitchFamily="34" charset="0"/>
                <a:cs typeface="Calibri" panose="020F0502020204030204" pitchFamily="34" charset="0"/>
              </a:rPr>
              <a:t>the subject’s behaviour. One set of stimuli fulfils the function of the object on which the subject’s activity is directed. The second functions as signs that facilitate the organisation of this activity.” (Vygotsky, </a:t>
            </a:r>
            <a:r>
              <a:rPr lang="en-GB" sz="2000" b="0" i="1" dirty="0">
                <a:solidFill>
                  <a:schemeClr val="tx1">
                    <a:lumMod val="95000"/>
                    <a:lumOff val="5000"/>
                  </a:schemeClr>
                </a:solidFill>
                <a:latin typeface="Calibri" panose="020F0502020204030204" pitchFamily="34" charset="0"/>
                <a:cs typeface="Calibri" panose="020F0502020204030204" pitchFamily="34" charset="0"/>
              </a:rPr>
              <a:t>Thinking and Speech</a:t>
            </a:r>
            <a:r>
              <a:rPr lang="en-GB" sz="2000" b="0" dirty="0">
                <a:solidFill>
                  <a:schemeClr val="tx1">
                    <a:lumMod val="95000"/>
                    <a:lumOff val="5000"/>
                  </a:schemeClr>
                </a:solidFill>
                <a:latin typeface="Calibri" panose="020F0502020204030204" pitchFamily="34" charset="0"/>
                <a:cs typeface="Calibri" panose="020F0502020204030204" pitchFamily="34" charset="0"/>
              </a:rPr>
              <a:t>) </a:t>
            </a:r>
          </a:p>
        </p:txBody>
      </p:sp>
    </p:spTree>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3528" y="260350"/>
            <a:ext cx="8496622" cy="1143000"/>
          </a:xfrm>
          <a:prstGeom prst="rect">
            <a:avLst/>
          </a:prstGeom>
          <a:noFill/>
          <a:ln w="9525">
            <a:solidFill>
              <a:srgbClr val="0000FF"/>
            </a:solidFill>
            <a:miter lim="800000"/>
            <a:headEnd/>
            <a:tailEnd/>
          </a:ln>
        </p:spPr>
        <p:txBody>
          <a:bodyPr anchor="ctr"/>
          <a:lstStyle/>
          <a:p>
            <a:pPr algn="ctr" eaLnBrk="0" hangingPunct="0">
              <a:defRPr/>
            </a:pPr>
            <a:r>
              <a:rPr lang="en-GB" sz="5400" b="0" i="1" kern="0" dirty="0">
                <a:solidFill>
                  <a:srgbClr val="0000FF"/>
                </a:solidFill>
                <a:latin typeface="Calibri" pitchFamily="34" charset="0"/>
                <a:ea typeface="+mj-ea"/>
                <a:cs typeface="+mj-cs"/>
              </a:rPr>
              <a:t>Stimulus-object</a:t>
            </a:r>
            <a:r>
              <a:rPr lang="en-GB" sz="5400" b="0" kern="0" dirty="0">
                <a:solidFill>
                  <a:srgbClr val="0000FF"/>
                </a:solidFill>
                <a:latin typeface="Calibri" pitchFamily="34" charset="0"/>
                <a:ea typeface="+mj-ea"/>
                <a:cs typeface="+mj-cs"/>
              </a:rPr>
              <a:t>  </a:t>
            </a:r>
            <a:r>
              <a:rPr lang="en-GB" sz="5400" kern="0" dirty="0">
                <a:solidFill>
                  <a:srgbClr val="0000FF"/>
                </a:solidFill>
                <a:latin typeface="Calibri" pitchFamily="34" charset="0"/>
                <a:ea typeface="+mj-ea"/>
                <a:cs typeface="+mj-cs"/>
              </a:rPr>
              <a:t>Prompt</a:t>
            </a:r>
          </a:p>
        </p:txBody>
      </p:sp>
      <p:sp>
        <p:nvSpPr>
          <p:cNvPr id="14340" name="Rectangle 6"/>
          <p:cNvSpPr>
            <a:spLocks noChangeArrowheads="1"/>
          </p:cNvSpPr>
          <p:nvPr/>
        </p:nvSpPr>
        <p:spPr bwMode="auto">
          <a:xfrm>
            <a:off x="971600" y="1628800"/>
            <a:ext cx="7200900" cy="4278313"/>
          </a:xfrm>
          <a:prstGeom prst="rect">
            <a:avLst/>
          </a:prstGeom>
          <a:noFill/>
          <a:ln w="9525">
            <a:noFill/>
            <a:miter lim="800000"/>
            <a:headEnd/>
            <a:tailEnd/>
          </a:ln>
        </p:spPr>
        <p:txBody>
          <a:bodyPr>
            <a:spAutoFit/>
          </a:bodyPr>
          <a:lstStyle/>
          <a:p>
            <a:r>
              <a:rPr lang="en-GB" sz="3600" dirty="0">
                <a:solidFill>
                  <a:srgbClr val="669900"/>
                </a:solidFill>
                <a:latin typeface="Calibri" pitchFamily="34" charset="0"/>
              </a:rPr>
              <a:t>Diagram</a:t>
            </a:r>
            <a:r>
              <a:rPr lang="en-GB" sz="3600" dirty="0">
                <a:latin typeface="Calibri" pitchFamily="34" charset="0"/>
              </a:rPr>
              <a:t>  </a:t>
            </a:r>
          </a:p>
          <a:p>
            <a:endParaRPr lang="en-GB" sz="3600" b="0" dirty="0">
              <a:latin typeface="Calibri" pitchFamily="34" charset="0"/>
            </a:endParaRPr>
          </a:p>
          <a:p>
            <a:r>
              <a:rPr lang="en-GB" sz="3600" dirty="0">
                <a:latin typeface="Calibri" pitchFamily="34" charset="0"/>
              </a:rPr>
              <a:t>   </a:t>
            </a:r>
          </a:p>
          <a:p>
            <a:r>
              <a:rPr lang="en-GB" sz="3600" dirty="0">
                <a:solidFill>
                  <a:srgbClr val="669900"/>
                </a:solidFill>
                <a:latin typeface="Calibri" pitchFamily="34" charset="0"/>
              </a:rPr>
              <a:t>Statement</a:t>
            </a:r>
            <a:r>
              <a:rPr lang="en-GB" sz="3600" dirty="0">
                <a:latin typeface="Calibri" pitchFamily="34" charset="0"/>
              </a:rPr>
              <a:t>   </a:t>
            </a:r>
            <a:r>
              <a:rPr lang="en-GB" sz="3600" b="0" dirty="0">
                <a:latin typeface="Calibri" pitchFamily="34" charset="0"/>
              </a:rPr>
              <a:t>The sum of two fractions                </a:t>
            </a:r>
          </a:p>
          <a:p>
            <a:r>
              <a:rPr lang="en-GB" sz="3600" b="0" dirty="0">
                <a:latin typeface="Calibri" pitchFamily="34" charset="0"/>
              </a:rPr>
              <a:t>                      equals their product.</a:t>
            </a:r>
          </a:p>
          <a:p>
            <a:r>
              <a:rPr lang="en-GB" sz="1600" b="0" dirty="0">
                <a:latin typeface="Calibri" pitchFamily="34" charset="0"/>
              </a:rPr>
              <a:t>   </a:t>
            </a:r>
          </a:p>
          <a:p>
            <a:r>
              <a:rPr lang="en-GB" sz="3600" dirty="0">
                <a:solidFill>
                  <a:srgbClr val="669900"/>
                </a:solidFill>
                <a:latin typeface="Calibri" pitchFamily="34" charset="0"/>
              </a:rPr>
              <a:t>Equation</a:t>
            </a:r>
            <a:r>
              <a:rPr lang="en-GB" sz="3600" dirty="0">
                <a:latin typeface="Calibri" pitchFamily="34" charset="0"/>
              </a:rPr>
              <a:t>   </a:t>
            </a:r>
            <a:r>
              <a:rPr lang="en-GB" sz="2800" dirty="0">
                <a:latin typeface="Calibri" pitchFamily="34" charset="0"/>
              </a:rPr>
              <a:t>  </a:t>
            </a:r>
            <a:r>
              <a:rPr lang="en-GB" sz="3600" dirty="0">
                <a:latin typeface="Calibri" pitchFamily="34" charset="0"/>
              </a:rPr>
              <a:t> </a:t>
            </a:r>
            <a:r>
              <a:rPr lang="en-GB" sz="3600" b="0" dirty="0"/>
              <a:t>24 x 21 = 42 x 12</a:t>
            </a:r>
            <a:endParaRPr lang="en-GB" sz="3600" b="0" dirty="0">
              <a:latin typeface="Calibri" pitchFamily="34" charset="0"/>
            </a:endParaRPr>
          </a:p>
          <a:p>
            <a:endParaRPr lang="en-GB" sz="4000" b="0" dirty="0">
              <a:latin typeface="Calibri" pitchFamily="34" charset="0"/>
            </a:endParaRPr>
          </a:p>
        </p:txBody>
      </p:sp>
      <p:pic>
        <p:nvPicPr>
          <p:cNvPr id="14341" name="Picture 10" descr="4 tris.png"/>
          <p:cNvPicPr>
            <a:picLocks noChangeAspect="1"/>
          </p:cNvPicPr>
          <p:nvPr/>
        </p:nvPicPr>
        <p:blipFill>
          <a:blip r:embed="rId3" cstate="print"/>
          <a:srcRect l="1249" t="3318" r="1249" b="3318"/>
          <a:stretch>
            <a:fillRect/>
          </a:stretch>
        </p:blipFill>
        <p:spPr bwMode="auto">
          <a:xfrm>
            <a:off x="3347864" y="1628800"/>
            <a:ext cx="4250786" cy="1531135"/>
          </a:xfrm>
          <a:prstGeom prst="rect">
            <a:avLst/>
          </a:prstGeom>
          <a:noFill/>
          <a:ln w="9525">
            <a:solidFill>
              <a:schemeClr val="bg1">
                <a:lumMod val="75000"/>
              </a:schemeClr>
            </a:solidFill>
            <a:miter lim="800000"/>
            <a:headEnd/>
            <a:tailEnd/>
          </a:ln>
        </p:spPr>
      </p:pic>
      <p:sp>
        <p:nvSpPr>
          <p:cNvPr id="14342" name="Rectangle 11"/>
          <p:cNvSpPr>
            <a:spLocks noChangeArrowheads="1"/>
          </p:cNvSpPr>
          <p:nvPr/>
        </p:nvSpPr>
        <p:spPr bwMode="auto">
          <a:xfrm>
            <a:off x="395536" y="5445224"/>
            <a:ext cx="8424936" cy="584775"/>
          </a:xfrm>
          <a:prstGeom prst="rect">
            <a:avLst/>
          </a:prstGeom>
          <a:solidFill>
            <a:schemeClr val="bg1">
              <a:lumMod val="75000"/>
            </a:schemeClr>
          </a:solidFill>
          <a:ln w="9525">
            <a:noFill/>
            <a:miter lim="800000"/>
            <a:headEnd/>
            <a:tailEnd/>
          </a:ln>
        </p:spPr>
        <p:txBody>
          <a:bodyPr wrap="square">
            <a:spAutoFit/>
          </a:bodyPr>
          <a:lstStyle/>
          <a:p>
            <a:pPr algn="ctr"/>
            <a:r>
              <a:rPr lang="en-GB" sz="3200" b="0" dirty="0">
                <a:latin typeface="Calibri" pitchFamily="34" charset="0"/>
              </a:rPr>
              <a:t>“Less to it and more in it.”</a:t>
            </a:r>
          </a:p>
        </p:txBody>
      </p:sp>
      <p:sp>
        <p:nvSpPr>
          <p:cNvPr id="7"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Tree>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120833" name="Rectangle 1"/>
          <p:cNvSpPr>
            <a:spLocks noChangeArrowheads="1"/>
          </p:cNvSpPr>
          <p:nvPr/>
        </p:nvSpPr>
        <p:spPr bwMode="auto">
          <a:xfrm>
            <a:off x="4283968" y="2492896"/>
            <a:ext cx="4680520" cy="175432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b="0" dirty="0">
                <a:solidFill>
                  <a:srgbClr val="444444"/>
                </a:solidFill>
                <a:latin typeface="Calibri" pitchFamily="34" charset="0"/>
                <a:ea typeface="Arial" pitchFamily="34" charset="0"/>
                <a:cs typeface="Arial" pitchFamily="34" charset="0"/>
              </a:rPr>
              <a:t>P</a:t>
            </a:r>
            <a:r>
              <a:rPr kumimoji="0" lang="en-US" sz="2000" b="0" i="0" u="none" strike="noStrike" cap="none" normalizeH="0" baseline="0" dirty="0">
                <a:ln>
                  <a:noFill/>
                </a:ln>
                <a:solidFill>
                  <a:srgbClr val="444444"/>
                </a:solidFill>
                <a:effectLst/>
                <a:latin typeface="Calibri" pitchFamily="34" charset="0"/>
                <a:ea typeface="Arial" pitchFamily="34" charset="0"/>
                <a:cs typeface="Arial" pitchFamily="34" charset="0"/>
              </a:rPr>
              <a:t>romotes curiosity and questioning of the sort "Is it true that ...?" or "I've noticed ...". </a:t>
            </a:r>
            <a:r>
              <a:rPr lang="en-US" sz="2000" b="0" dirty="0">
                <a:solidFill>
                  <a:srgbClr val="444444"/>
                </a:solidFill>
                <a:latin typeface="Calibri" pitchFamily="34" charset="0"/>
                <a:ea typeface="Arial" pitchFamily="34" charset="0"/>
                <a:cs typeface="Arial" pitchFamily="34" charset="0"/>
              </a:rPr>
              <a:t>R</a:t>
            </a:r>
            <a:r>
              <a:rPr kumimoji="0" lang="en-US" sz="2000" b="0" i="0" u="none" strike="noStrike" cap="none" normalizeH="0" baseline="0" dirty="0">
                <a:ln>
                  <a:noFill/>
                </a:ln>
                <a:solidFill>
                  <a:srgbClr val="444444"/>
                </a:solidFill>
                <a:effectLst/>
                <a:latin typeface="Calibri" pitchFamily="34" charset="0"/>
                <a:ea typeface="Arial" pitchFamily="34" charset="0"/>
                <a:cs typeface="Arial" pitchFamily="34" charset="0"/>
              </a:rPr>
              <a:t>ipe for speculation or conjecture. </a:t>
            </a:r>
            <a:r>
              <a:rPr lang="en-US" sz="2000" b="0" dirty="0">
                <a:solidFill>
                  <a:srgbClr val="444444"/>
                </a:solidFill>
                <a:latin typeface="Calibri" pitchFamily="34" charset="0"/>
                <a:ea typeface="Arial" pitchFamily="34" charset="0"/>
                <a:cs typeface="Arial" pitchFamily="34" charset="0"/>
              </a:rPr>
              <a:t>Stands </a:t>
            </a:r>
            <a:r>
              <a:rPr lang="en-US" sz="2000" b="0" i="1" dirty="0">
                <a:solidFill>
                  <a:srgbClr val="444444"/>
                </a:solidFill>
                <a:latin typeface="Calibri" pitchFamily="34" charset="0"/>
                <a:ea typeface="Arial" pitchFamily="34" charset="0"/>
                <a:cs typeface="Arial" pitchFamily="34" charset="0"/>
              </a:rPr>
              <a:t>just above </a:t>
            </a:r>
            <a:r>
              <a:rPr lang="en-US" sz="2000" b="0" dirty="0">
                <a:solidFill>
                  <a:srgbClr val="444444"/>
                </a:solidFill>
                <a:latin typeface="Calibri" pitchFamily="34" charset="0"/>
                <a:ea typeface="Arial" pitchFamily="34" charset="0"/>
                <a:cs typeface="Arial" pitchFamily="34" charset="0"/>
              </a:rPr>
              <a:t>the understanding of the class. A</a:t>
            </a:r>
            <a:r>
              <a:rPr kumimoji="0" lang="en-US" sz="2000" b="0" i="0" u="none" strike="noStrike" cap="none" normalizeH="0" baseline="0" dirty="0">
                <a:ln>
                  <a:noFill/>
                </a:ln>
                <a:solidFill>
                  <a:srgbClr val="444444"/>
                </a:solidFill>
                <a:effectLst/>
                <a:latin typeface="Calibri" pitchFamily="34" charset="0"/>
                <a:ea typeface="Arial" pitchFamily="34" charset="0"/>
                <a:cs typeface="Arial" pitchFamily="34" charset="0"/>
              </a:rPr>
              <a:t>imed at students' </a:t>
            </a:r>
            <a:r>
              <a:rPr kumimoji="0" lang="en-US" sz="2000" b="0" i="1" u="none" strike="noStrike" cap="none" normalizeH="0" baseline="0" dirty="0">
                <a:ln>
                  <a:noFill/>
                </a:ln>
                <a:solidFill>
                  <a:srgbClr val="444444"/>
                </a:solidFill>
                <a:effectLst/>
                <a:latin typeface="Calibri" pitchFamily="34" charset="0"/>
                <a:ea typeface="Arial" pitchFamily="34" charset="0"/>
                <a:cs typeface="Arial" pitchFamily="34" charset="0"/>
              </a:rPr>
              <a:t>developing </a:t>
            </a:r>
            <a:r>
              <a:rPr kumimoji="0" lang="en-US" sz="2000" b="0" i="0" u="none" strike="noStrike" cap="none" normalizeH="0" baseline="0" dirty="0">
                <a:ln>
                  <a:noFill/>
                </a:ln>
                <a:solidFill>
                  <a:srgbClr val="444444"/>
                </a:solidFill>
                <a:effectLst/>
                <a:latin typeface="Calibri" pitchFamily="34" charset="0"/>
                <a:ea typeface="Arial" pitchFamily="34" charset="0"/>
                <a:cs typeface="Arial" pitchFamily="34" charset="0"/>
              </a:rPr>
              <a:t>knowledge.</a:t>
            </a:r>
            <a:endParaRPr kumimoji="0" lang="en-GB" sz="20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444444"/>
                </a:solidFill>
                <a:effectLst/>
                <a:latin typeface="Arial" pitchFamily="34" charset="0"/>
                <a:ea typeface="Arial" pitchFamily="34" charset="0"/>
                <a:cs typeface="Arial" pitchFamily="34" charset="0"/>
              </a:rPr>
              <a:t>  </a:t>
            </a:r>
          </a:p>
        </p:txBody>
      </p:sp>
      <p:sp>
        <p:nvSpPr>
          <p:cNvPr id="9" name="Rectangle 11"/>
          <p:cNvSpPr>
            <a:spLocks noChangeArrowheads="1"/>
          </p:cNvSpPr>
          <p:nvPr/>
        </p:nvSpPr>
        <p:spPr bwMode="auto">
          <a:xfrm>
            <a:off x="395536" y="4509120"/>
            <a:ext cx="3600400" cy="984885"/>
          </a:xfrm>
          <a:prstGeom prst="rect">
            <a:avLst/>
          </a:prstGeom>
          <a:solidFill>
            <a:schemeClr val="bg1">
              <a:lumMod val="75000"/>
            </a:schemeClr>
          </a:solidFill>
          <a:ln w="9525">
            <a:noFill/>
            <a:miter lim="800000"/>
            <a:headEnd/>
            <a:tailEnd/>
          </a:ln>
        </p:spPr>
        <p:txBody>
          <a:bodyPr wrap="square">
            <a:spAutoFit/>
          </a:bodyPr>
          <a:lstStyle/>
          <a:p>
            <a:pPr algn="ctr" eaLnBrk="0" hangingPunct="0">
              <a:spcBef>
                <a:spcPts val="600"/>
              </a:spcBef>
              <a:spcAft>
                <a:spcPts val="600"/>
              </a:spcAft>
            </a:pPr>
            <a:r>
              <a:rPr lang="en-US" sz="2400" b="0" dirty="0">
                <a:latin typeface="Calibri" pitchFamily="34" charset="0"/>
                <a:cs typeface="Browallia New" pitchFamily="34" charset="-34"/>
              </a:rPr>
              <a:t>Fixed </a:t>
            </a:r>
            <a:r>
              <a:rPr lang="en-US" sz="2400" b="0" i="1" dirty="0">
                <a:latin typeface="Calibri" pitchFamily="34" charset="0"/>
                <a:cs typeface="Browallia New" pitchFamily="34" charset="-34"/>
              </a:rPr>
              <a:t>and</a:t>
            </a:r>
            <a:r>
              <a:rPr lang="en-US" sz="2400" b="0" dirty="0">
                <a:latin typeface="Calibri" pitchFamily="34" charset="0"/>
                <a:cs typeface="Browallia New" pitchFamily="34" charset="-34"/>
              </a:rPr>
              <a:t> changeable</a:t>
            </a:r>
          </a:p>
          <a:p>
            <a:pPr lvl="0" algn="ctr" eaLnBrk="0" hangingPunct="0">
              <a:spcBef>
                <a:spcPts val="600"/>
              </a:spcBef>
              <a:spcAft>
                <a:spcPts val="600"/>
              </a:spcAft>
            </a:pPr>
            <a:r>
              <a:rPr lang="en-US" sz="2400" b="0" dirty="0">
                <a:latin typeface="Calibri" pitchFamily="34" charset="0"/>
                <a:cs typeface="Browallia New" pitchFamily="34" charset="-34"/>
              </a:rPr>
              <a:t>Closed</a:t>
            </a:r>
            <a:r>
              <a:rPr lang="en-US" sz="2400" b="0" i="1" dirty="0">
                <a:latin typeface="Calibri" pitchFamily="34" charset="0"/>
                <a:cs typeface="Browallia New" pitchFamily="34" charset="-34"/>
              </a:rPr>
              <a:t> and </a:t>
            </a:r>
            <a:r>
              <a:rPr lang="en-US" sz="2400" b="0" dirty="0">
                <a:latin typeface="Calibri" pitchFamily="34" charset="0"/>
                <a:cs typeface="Browallia New" pitchFamily="34" charset="-34"/>
              </a:rPr>
              <a:t>open</a:t>
            </a:r>
          </a:p>
        </p:txBody>
      </p:sp>
      <p:sp>
        <p:nvSpPr>
          <p:cNvPr id="6" name="Rectangle 5"/>
          <p:cNvSpPr/>
          <p:nvPr/>
        </p:nvSpPr>
        <p:spPr>
          <a:xfrm>
            <a:off x="4283968" y="4365104"/>
            <a:ext cx="4860032" cy="1631216"/>
          </a:xfrm>
          <a:prstGeom prst="rect">
            <a:avLst/>
          </a:prstGeom>
        </p:spPr>
        <p:txBody>
          <a:bodyPr wrap="square">
            <a:spAutoFit/>
          </a:bodyPr>
          <a:lstStyle/>
          <a:p>
            <a:pPr lvl="0" eaLnBrk="0" hangingPunct="0"/>
            <a:r>
              <a:rPr lang="en-US" sz="2000" b="0" dirty="0">
                <a:solidFill>
                  <a:srgbClr val="444444"/>
                </a:solidFill>
                <a:latin typeface="Calibri" pitchFamily="34" charset="0"/>
                <a:ea typeface="Arial" pitchFamily="34" charset="0"/>
                <a:cs typeface="Arial" pitchFamily="34" charset="0"/>
              </a:rPr>
              <a:t>Not designed to intimidate a class; students must feel confident enough to manipulate and change the prompt. Open enough to offer students the opportunity to regulate their own activity. </a:t>
            </a:r>
            <a:endParaRPr lang="en-GB" sz="2000" b="0" dirty="0">
              <a:latin typeface="Calibri" pitchFamily="34" charset="0"/>
              <a:cs typeface="Arial" pitchFamily="34" charset="0"/>
            </a:endParaRPr>
          </a:p>
        </p:txBody>
      </p:sp>
      <p:sp>
        <p:nvSpPr>
          <p:cNvPr id="8" name="Rectangle 11"/>
          <p:cNvSpPr>
            <a:spLocks noChangeArrowheads="1"/>
          </p:cNvSpPr>
          <p:nvPr/>
        </p:nvSpPr>
        <p:spPr bwMode="auto">
          <a:xfrm>
            <a:off x="395536" y="1556792"/>
            <a:ext cx="3600400" cy="461665"/>
          </a:xfrm>
          <a:prstGeom prst="rect">
            <a:avLst/>
          </a:prstGeom>
          <a:solidFill>
            <a:schemeClr val="bg1">
              <a:lumMod val="75000"/>
            </a:schemeClr>
          </a:solidFill>
          <a:ln w="9525">
            <a:noFill/>
            <a:miter lim="800000"/>
            <a:headEnd/>
            <a:tailEnd/>
          </a:ln>
        </p:spPr>
        <p:txBody>
          <a:bodyPr wrap="square">
            <a:spAutoFit/>
          </a:bodyPr>
          <a:lstStyle/>
          <a:p>
            <a:pPr algn="ctr" eaLnBrk="0" hangingPunct="0">
              <a:spcBef>
                <a:spcPts val="600"/>
              </a:spcBef>
              <a:spcAft>
                <a:spcPts val="600"/>
              </a:spcAft>
            </a:pPr>
            <a:r>
              <a:rPr lang="en-GB" sz="2400" b="0" dirty="0">
                <a:latin typeface="Calibri" pitchFamily="34" charset="0"/>
                <a:cs typeface="Browallia New" pitchFamily="34" charset="-34"/>
              </a:rPr>
              <a:t>“Less to it </a:t>
            </a:r>
            <a:r>
              <a:rPr lang="en-GB" sz="2400" b="0" i="1" dirty="0">
                <a:latin typeface="Calibri" pitchFamily="34" charset="0"/>
                <a:cs typeface="Browallia New" pitchFamily="34" charset="-34"/>
              </a:rPr>
              <a:t>and</a:t>
            </a:r>
            <a:r>
              <a:rPr lang="en-GB" sz="2400" b="0" dirty="0">
                <a:latin typeface="Calibri" pitchFamily="34" charset="0"/>
                <a:cs typeface="Browallia New" pitchFamily="34" charset="-34"/>
              </a:rPr>
              <a:t> more in it”</a:t>
            </a:r>
          </a:p>
        </p:txBody>
      </p:sp>
      <p:sp>
        <p:nvSpPr>
          <p:cNvPr id="10" name="Rectangle 9"/>
          <p:cNvSpPr/>
          <p:nvPr/>
        </p:nvSpPr>
        <p:spPr>
          <a:xfrm>
            <a:off x="4283968" y="1412776"/>
            <a:ext cx="4536504" cy="1015663"/>
          </a:xfrm>
          <a:prstGeom prst="rect">
            <a:avLst/>
          </a:prstGeom>
        </p:spPr>
        <p:txBody>
          <a:bodyPr wrap="square">
            <a:spAutoFit/>
          </a:bodyPr>
          <a:lstStyle/>
          <a:p>
            <a:pPr lvl="0"/>
            <a:r>
              <a:rPr lang="en-US" sz="2000" b="0" dirty="0">
                <a:solidFill>
                  <a:srgbClr val="444444"/>
                </a:solidFill>
                <a:latin typeface="Calibri" pitchFamily="34" charset="0"/>
                <a:ea typeface="Arial" pitchFamily="34" charset="0"/>
                <a:cs typeface="Arial" pitchFamily="34" charset="0"/>
              </a:rPr>
              <a:t>Stripped back to the minimum, while simultaneously loaded with the potential for exploration.</a:t>
            </a:r>
            <a:endParaRPr lang="en-GB" sz="2000" b="0" dirty="0">
              <a:solidFill>
                <a:srgbClr val="000000"/>
              </a:solidFill>
              <a:latin typeface="Calibri" pitchFamily="34" charset="0"/>
              <a:cs typeface="Arial" pitchFamily="34" charset="0"/>
            </a:endParaRPr>
          </a:p>
        </p:txBody>
      </p:sp>
      <p:sp>
        <p:nvSpPr>
          <p:cNvPr id="11" name="Rectangle 11"/>
          <p:cNvSpPr>
            <a:spLocks noChangeArrowheads="1"/>
          </p:cNvSpPr>
          <p:nvPr/>
        </p:nvSpPr>
        <p:spPr bwMode="auto">
          <a:xfrm>
            <a:off x="395536" y="2636912"/>
            <a:ext cx="3600400" cy="1508105"/>
          </a:xfrm>
          <a:prstGeom prst="rect">
            <a:avLst/>
          </a:prstGeom>
          <a:solidFill>
            <a:schemeClr val="bg1">
              <a:lumMod val="75000"/>
            </a:schemeClr>
          </a:solidFill>
          <a:ln w="9525">
            <a:noFill/>
            <a:miter lim="800000"/>
            <a:headEnd/>
            <a:tailEnd/>
          </a:ln>
        </p:spPr>
        <p:txBody>
          <a:bodyPr wrap="square">
            <a:spAutoFit/>
          </a:bodyPr>
          <a:lstStyle/>
          <a:p>
            <a:pPr lvl="0" algn="ctr" eaLnBrk="0" hangingPunct="0">
              <a:spcBef>
                <a:spcPts val="600"/>
              </a:spcBef>
              <a:spcAft>
                <a:spcPts val="600"/>
              </a:spcAft>
            </a:pPr>
            <a:r>
              <a:rPr lang="en-US" sz="2400" b="0" dirty="0">
                <a:latin typeface="Calibri" pitchFamily="34" charset="0"/>
                <a:cs typeface="Browallia New" pitchFamily="34" charset="-34"/>
              </a:rPr>
              <a:t>Familiar </a:t>
            </a:r>
            <a:r>
              <a:rPr lang="en-US" sz="2400" b="0" i="1" dirty="0">
                <a:latin typeface="Calibri" pitchFamily="34" charset="0"/>
                <a:cs typeface="Browallia New" pitchFamily="34" charset="-34"/>
              </a:rPr>
              <a:t>and</a:t>
            </a:r>
            <a:r>
              <a:rPr lang="en-US" sz="2400" b="0" dirty="0">
                <a:latin typeface="Calibri" pitchFamily="34" charset="0"/>
                <a:cs typeface="Browallia New" pitchFamily="34" charset="-34"/>
              </a:rPr>
              <a:t> unfamiliar</a:t>
            </a:r>
            <a:endParaRPr lang="en-GB" sz="2400" b="0" dirty="0">
              <a:latin typeface="Calibri" pitchFamily="34" charset="0"/>
              <a:cs typeface="Browallia New" pitchFamily="34" charset="-34"/>
            </a:endParaRPr>
          </a:p>
          <a:p>
            <a:pPr lvl="0" algn="ctr" eaLnBrk="0" hangingPunct="0">
              <a:spcBef>
                <a:spcPts val="600"/>
              </a:spcBef>
              <a:spcAft>
                <a:spcPts val="600"/>
              </a:spcAft>
            </a:pPr>
            <a:r>
              <a:rPr lang="en-US" sz="2400" b="0" dirty="0">
                <a:latin typeface="Calibri" pitchFamily="34" charset="0"/>
                <a:cs typeface="Browallia New" pitchFamily="34" charset="-34"/>
              </a:rPr>
              <a:t>Accessible </a:t>
            </a:r>
            <a:r>
              <a:rPr lang="en-US" sz="2400" b="0" i="1" dirty="0">
                <a:latin typeface="Calibri" pitchFamily="34" charset="0"/>
                <a:cs typeface="Browallia New" pitchFamily="34" charset="-34"/>
              </a:rPr>
              <a:t>and</a:t>
            </a:r>
            <a:r>
              <a:rPr lang="en-US" sz="2400" b="0" dirty="0">
                <a:latin typeface="Calibri" pitchFamily="34" charset="0"/>
                <a:cs typeface="Browallia New" pitchFamily="34" charset="-34"/>
              </a:rPr>
              <a:t> inaccessible</a:t>
            </a:r>
            <a:endParaRPr lang="en-GB" sz="2400" b="0" dirty="0">
              <a:latin typeface="Calibri" pitchFamily="34" charset="0"/>
              <a:cs typeface="Browallia New" pitchFamily="34" charset="-34"/>
            </a:endParaRPr>
          </a:p>
          <a:p>
            <a:pPr lvl="0" algn="ctr" eaLnBrk="0" hangingPunct="0">
              <a:spcBef>
                <a:spcPts val="600"/>
              </a:spcBef>
              <a:spcAft>
                <a:spcPts val="600"/>
              </a:spcAft>
            </a:pPr>
            <a:r>
              <a:rPr lang="en-US" sz="2400" b="0" dirty="0">
                <a:latin typeface="Calibri" pitchFamily="34" charset="0"/>
                <a:cs typeface="Browallia New" pitchFamily="34" charset="-34"/>
              </a:rPr>
              <a:t>Obvious </a:t>
            </a:r>
            <a:r>
              <a:rPr lang="en-US" sz="2400" b="0" i="1" dirty="0">
                <a:latin typeface="Calibri" pitchFamily="34" charset="0"/>
                <a:cs typeface="Browallia New" pitchFamily="34" charset="-34"/>
              </a:rPr>
              <a:t>and</a:t>
            </a:r>
            <a:r>
              <a:rPr lang="en-US" sz="2400" b="0" dirty="0">
                <a:latin typeface="Calibri" pitchFamily="34" charset="0"/>
                <a:cs typeface="Browallia New" pitchFamily="34" charset="-34"/>
              </a:rPr>
              <a:t> intriguing</a:t>
            </a:r>
            <a:endParaRPr lang="en-GB" sz="2400" b="0" dirty="0">
              <a:latin typeface="Calibri" pitchFamily="34" charset="0"/>
              <a:cs typeface="Browallia New" pitchFamily="34" charset="-34"/>
            </a:endParaRPr>
          </a:p>
        </p:txBody>
      </p:sp>
      <p:sp>
        <p:nvSpPr>
          <p:cNvPr id="13" name="Title 1"/>
          <p:cNvSpPr txBox="1">
            <a:spLocks/>
          </p:cNvSpPr>
          <p:nvPr/>
        </p:nvSpPr>
        <p:spPr bwMode="auto">
          <a:xfrm>
            <a:off x="323528" y="260350"/>
            <a:ext cx="8496622" cy="1143000"/>
          </a:xfrm>
          <a:prstGeom prst="rect">
            <a:avLst/>
          </a:prstGeom>
          <a:noFill/>
          <a:ln w="9525">
            <a:solidFill>
              <a:srgbClr val="0000FF"/>
            </a:solidFill>
            <a:miter lim="800000"/>
            <a:headEnd/>
            <a:tailEnd/>
          </a:ln>
        </p:spPr>
        <p:txBody>
          <a:bodyPr anchor="ctr"/>
          <a:lstStyle/>
          <a:p>
            <a:pPr algn="ctr" eaLnBrk="0" hangingPunct="0">
              <a:defRPr/>
            </a:pPr>
            <a:r>
              <a:rPr lang="en-GB" sz="5400" b="0" i="1" kern="0" dirty="0">
                <a:solidFill>
                  <a:srgbClr val="0000FF"/>
                </a:solidFill>
                <a:latin typeface="Calibri" pitchFamily="34" charset="0"/>
                <a:ea typeface="+mj-ea"/>
                <a:cs typeface="+mj-cs"/>
              </a:rPr>
              <a:t>Stimulus-object</a:t>
            </a:r>
            <a:r>
              <a:rPr lang="en-GB" sz="5400" b="0" kern="0" dirty="0">
                <a:solidFill>
                  <a:srgbClr val="0000FF"/>
                </a:solidFill>
                <a:latin typeface="Calibri" pitchFamily="34" charset="0"/>
                <a:ea typeface="+mj-ea"/>
                <a:cs typeface="+mj-cs"/>
              </a:rPr>
              <a:t>  </a:t>
            </a:r>
            <a:r>
              <a:rPr lang="en-GB" sz="5400" kern="0" dirty="0">
                <a:solidFill>
                  <a:srgbClr val="0000FF"/>
                </a:solidFill>
                <a:latin typeface="Calibri" pitchFamily="34" charset="0"/>
                <a:ea typeface="+mj-ea"/>
                <a:cs typeface="+mj-cs"/>
              </a:rPr>
              <a:t>Prompt</a:t>
            </a:r>
          </a:p>
        </p:txBody>
      </p:sp>
    </p:spTree>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528" y="274638"/>
            <a:ext cx="8496622" cy="1143000"/>
          </a:xfrm>
          <a:ln>
            <a:solidFill>
              <a:srgbClr val="0000FF"/>
            </a:solidFill>
          </a:ln>
        </p:spPr>
        <p:txBody>
          <a:bodyPr/>
          <a:lstStyle/>
          <a:p>
            <a:r>
              <a:rPr lang="en-GB" sz="5400" dirty="0">
                <a:solidFill>
                  <a:srgbClr val="0000FF"/>
                </a:solidFill>
                <a:latin typeface="Calibri" pitchFamily="34" charset="0"/>
              </a:rPr>
              <a:t>Inquiry Maths </a:t>
            </a:r>
            <a:r>
              <a:rPr lang="en-GB" sz="5400" b="1" dirty="0">
                <a:solidFill>
                  <a:srgbClr val="0000FF"/>
                </a:solidFill>
                <a:latin typeface="Calibri" pitchFamily="34" charset="0"/>
              </a:rPr>
              <a:t>model</a:t>
            </a:r>
          </a:p>
        </p:txBody>
      </p:sp>
      <p:sp>
        <p:nvSpPr>
          <p:cNvPr id="8"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13" name="Rectangle 12"/>
          <p:cNvSpPr/>
          <p:nvPr/>
        </p:nvSpPr>
        <p:spPr>
          <a:xfrm>
            <a:off x="2627784" y="1628800"/>
            <a:ext cx="6192687" cy="707886"/>
          </a:xfrm>
          <a:prstGeom prst="rect">
            <a:avLst/>
          </a:prstGeom>
          <a:solidFill>
            <a:schemeClr val="bg1">
              <a:lumMod val="75000"/>
            </a:schemeClr>
          </a:solidFill>
        </p:spPr>
        <p:txBody>
          <a:bodyPr wrap="square">
            <a:spAutoFit/>
          </a:bodyPr>
          <a:lstStyle/>
          <a:p>
            <a:pPr lvl="0"/>
            <a:r>
              <a:rPr lang="en-GB" sz="4000" dirty="0">
                <a:solidFill>
                  <a:srgbClr val="000000"/>
                </a:solidFill>
                <a:latin typeface="Calibri" pitchFamily="34" charset="0"/>
              </a:rPr>
              <a:t>Zuckerman</a:t>
            </a:r>
            <a:r>
              <a:rPr lang="en-GB" sz="4000" b="0" dirty="0">
                <a:solidFill>
                  <a:srgbClr val="000000"/>
                </a:solidFill>
                <a:latin typeface="Calibri" pitchFamily="34" charset="0"/>
              </a:rPr>
              <a:t>: slow down </a:t>
            </a:r>
          </a:p>
        </p:txBody>
      </p:sp>
      <p:sp>
        <p:nvSpPr>
          <p:cNvPr id="2" name="Rectangle 1"/>
          <p:cNvSpPr/>
          <p:nvPr/>
        </p:nvSpPr>
        <p:spPr>
          <a:xfrm>
            <a:off x="2627784" y="2348880"/>
            <a:ext cx="6192687" cy="4216539"/>
          </a:xfrm>
          <a:prstGeom prst="rect">
            <a:avLst/>
          </a:prstGeom>
        </p:spPr>
        <p:txBody>
          <a:bodyPr wrap="square">
            <a:spAutoFit/>
          </a:bodyPr>
          <a:lstStyle/>
          <a:p>
            <a:r>
              <a:rPr lang="en-GB" sz="2400" b="0" dirty="0">
                <a:latin typeface="Calibri" panose="020F0502020204030204" pitchFamily="34" charset="0"/>
                <a:cs typeface="Calibri" panose="020F0502020204030204" pitchFamily="34" charset="0"/>
              </a:rPr>
              <a:t>“Now the teacher must ‘slow down’ these sparks of curiosity and imagination so that they are registered and identified by other children, and other students become involved in the process of inquiry.</a:t>
            </a:r>
            <a:br>
              <a:rPr lang="en-GB" sz="2400" b="0" dirty="0">
                <a:latin typeface="Calibri" panose="020F0502020204030204" pitchFamily="34" charset="0"/>
                <a:cs typeface="Calibri" panose="020F0502020204030204" pitchFamily="34" charset="0"/>
              </a:rPr>
            </a:br>
            <a:r>
              <a:rPr lang="en-GB" sz="400" b="0" dirty="0">
                <a:latin typeface="Calibri" panose="020F0502020204030204" pitchFamily="34" charset="0"/>
                <a:cs typeface="Calibri" panose="020F0502020204030204" pitchFamily="34" charset="0"/>
              </a:rPr>
              <a:t>    </a:t>
            </a:r>
            <a:br>
              <a:rPr lang="en-GB" sz="2400" b="0" dirty="0">
                <a:latin typeface="Calibri" panose="020F0502020204030204" pitchFamily="34" charset="0"/>
                <a:cs typeface="Calibri" panose="020F0502020204030204" pitchFamily="34" charset="0"/>
              </a:rPr>
            </a:br>
            <a:r>
              <a:rPr lang="en-GB" sz="2400" b="0" dirty="0">
                <a:latin typeface="Calibri" panose="020F0502020204030204" pitchFamily="34" charset="0"/>
                <a:cs typeface="Calibri" panose="020F0502020204030204" pitchFamily="34" charset="0"/>
              </a:rPr>
              <a:t>Like thermal neutrons in a nuclear pile, this slowdown must provide for a self-perpetuating chain reaction of interactions in the class, propagating new questions that lead from the initial chaotic question to hypotheses that can be verified.”</a:t>
            </a:r>
          </a:p>
        </p:txBody>
      </p:sp>
      <p:pic>
        <p:nvPicPr>
          <p:cNvPr id="87044" name="Picture 4" descr="Image result for galina tsukerman symposium vygotsky march 2018 poland">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9394"/>
          <a:stretch/>
        </p:blipFill>
        <p:spPr bwMode="auto">
          <a:xfrm>
            <a:off x="323529" y="1628800"/>
            <a:ext cx="2132544" cy="223703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274638"/>
            <a:ext cx="8496944" cy="1143000"/>
          </a:xfrm>
          <a:ln>
            <a:solidFill>
              <a:srgbClr val="0000FF"/>
            </a:solidFill>
          </a:ln>
        </p:spPr>
        <p:txBody>
          <a:bodyPr/>
          <a:lstStyle/>
          <a:p>
            <a:r>
              <a:rPr lang="en-GB" i="1" dirty="0">
                <a:solidFill>
                  <a:srgbClr val="0000FF"/>
                </a:solidFill>
                <a:latin typeface="Calibri" pitchFamily="34" charset="0"/>
              </a:rPr>
              <a:t>Stimulus-means</a:t>
            </a:r>
            <a:r>
              <a:rPr lang="en-GB" dirty="0">
                <a:solidFill>
                  <a:srgbClr val="0000FF"/>
                </a:solidFill>
                <a:latin typeface="Calibri" pitchFamily="34" charset="0"/>
              </a:rPr>
              <a:t>  </a:t>
            </a:r>
            <a:r>
              <a:rPr lang="en-US" b="1" dirty="0">
                <a:solidFill>
                  <a:srgbClr val="0000FF"/>
                </a:solidFill>
                <a:latin typeface="Calibri" pitchFamily="34" charset="0"/>
              </a:rPr>
              <a:t>Regulatory cards</a:t>
            </a:r>
            <a:r>
              <a:rPr lang="en-US" dirty="0">
                <a:latin typeface="Calibri" pitchFamily="34" charset="0"/>
              </a:rPr>
              <a:t> </a:t>
            </a:r>
            <a:endParaRPr lang="en-US" dirty="0">
              <a:solidFill>
                <a:srgbClr val="0000FF"/>
              </a:solidFill>
              <a:latin typeface="Calibri" pitchFamily="34" charset="0"/>
            </a:endParaRPr>
          </a:p>
        </p:txBody>
      </p:sp>
      <p:pic>
        <p:nvPicPr>
          <p:cNvPr id="32769" name="Picture 1" descr="C:\Users\Andrew\Pictures\regulatory cards.png"/>
          <p:cNvPicPr>
            <a:picLocks noChangeAspect="1" noChangeArrowheads="1"/>
          </p:cNvPicPr>
          <p:nvPr/>
        </p:nvPicPr>
        <p:blipFill>
          <a:blip r:embed="rId3" cstate="print"/>
          <a:srcRect/>
          <a:stretch>
            <a:fillRect/>
          </a:stretch>
        </p:blipFill>
        <p:spPr bwMode="auto">
          <a:xfrm>
            <a:off x="1043608" y="1556792"/>
            <a:ext cx="7102536" cy="4536504"/>
          </a:xfrm>
          <a:prstGeom prst="rect">
            <a:avLst/>
          </a:prstGeom>
          <a:noFill/>
        </p:spPr>
      </p:pic>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Tree>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388" y="981075"/>
            <a:ext cx="8713787" cy="1143000"/>
          </a:xfrm>
        </p:spPr>
        <p:txBody>
          <a:bodyPr/>
          <a:lstStyle/>
          <a:p>
            <a:pPr eaLnBrk="1" hangingPunct="1"/>
            <a:r>
              <a:rPr lang="en-GB" sz="7200" b="1" dirty="0">
                <a:solidFill>
                  <a:schemeClr val="bg1"/>
                </a:solidFill>
                <a:latin typeface="Calibri" pitchFamily="34" charset="0"/>
              </a:rPr>
              <a:t>Regulatory cards</a:t>
            </a:r>
            <a:endParaRPr lang="en-GB" sz="7200" dirty="0">
              <a:solidFill>
                <a:schemeClr val="tx1"/>
              </a:solidFill>
            </a:endParaRPr>
          </a:p>
        </p:txBody>
      </p:sp>
      <p:sp>
        <p:nvSpPr>
          <p:cNvPr id="8" name="Rectangle 3"/>
          <p:cNvSpPr txBox="1">
            <a:spLocks noChangeArrowheads="1"/>
          </p:cNvSpPr>
          <p:nvPr/>
        </p:nvSpPr>
        <p:spPr bwMode="auto">
          <a:xfrm>
            <a:off x="6300788" y="1973263"/>
            <a:ext cx="2447925" cy="4048025"/>
          </a:xfrm>
          <a:prstGeom prst="rect">
            <a:avLst/>
          </a:prstGeom>
          <a:noFill/>
          <a:ln w="9525">
            <a:noFill/>
            <a:miter lim="800000"/>
            <a:headEnd/>
            <a:tailEnd/>
          </a:ln>
        </p:spPr>
        <p:txBody>
          <a:bodyPr/>
          <a:lstStyle/>
          <a:p>
            <a:pPr marL="342900" indent="-342900" algn="ctr">
              <a:spcBef>
                <a:spcPct val="20000"/>
              </a:spcBef>
              <a:defRPr/>
            </a:pPr>
            <a:r>
              <a:rPr lang="en-GB" sz="31500" b="0" kern="0" dirty="0">
                <a:solidFill>
                  <a:schemeClr val="bg1"/>
                </a:solidFill>
                <a:latin typeface="Calibri" pitchFamily="34" charset="0"/>
              </a:rPr>
              <a:t>4</a:t>
            </a:r>
          </a:p>
        </p:txBody>
      </p:sp>
      <p:sp>
        <p:nvSpPr>
          <p:cNvPr id="5" name="Text Box 6"/>
          <p:cNvSpPr txBox="1">
            <a:spLocks noChangeArrowheads="1"/>
          </p:cNvSpPr>
          <p:nvPr/>
        </p:nvSpPr>
        <p:spPr bwMode="auto">
          <a:xfrm>
            <a:off x="7308304" y="6237312"/>
            <a:ext cx="1512417" cy="338554"/>
          </a:xfrm>
          <a:prstGeom prst="rect">
            <a:avLst/>
          </a:prstGeom>
          <a:noFill/>
          <a:ln w="9525">
            <a:solidFill>
              <a:schemeClr val="bg1">
                <a:lumMod val="75000"/>
              </a:schemeClr>
            </a:solidFill>
            <a:miter lim="800000"/>
            <a:headEnd/>
            <a:tailEnd/>
          </a:ln>
        </p:spPr>
        <p:txBody>
          <a:bodyPr wrap="square">
            <a:spAutoFit/>
          </a:bodyPr>
          <a:lstStyle/>
          <a:p>
            <a:pPr algn="ctr">
              <a:spcBef>
                <a:spcPct val="50000"/>
              </a:spcBef>
            </a:pPr>
            <a:r>
              <a:rPr lang="en-GB" sz="1600" b="0" dirty="0">
                <a:solidFill>
                  <a:schemeClr val="bg1"/>
                </a:solidFill>
                <a:latin typeface="Calibri" pitchFamily="34" charset="0"/>
              </a:rPr>
              <a:t>Inquiry Maths</a:t>
            </a:r>
          </a:p>
        </p:txBody>
      </p:sp>
    </p:spTree>
  </p:cSld>
  <p:clrMapOvr>
    <a:masterClrMapping/>
  </p:clrMapOvr>
  <p:transition>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5400" b="0" dirty="0">
                <a:solidFill>
                  <a:srgbClr val="0000FF"/>
                </a:solidFill>
                <a:latin typeface="Calibri" pitchFamily="34" charset="0"/>
              </a:rPr>
              <a:t>Problem of regulation</a:t>
            </a:r>
            <a:endParaRPr lang="en-GB" altLang="en-US" sz="5400" b="0" kern="0" dirty="0">
              <a:solidFill>
                <a:srgbClr val="0000FF"/>
              </a:solidFill>
              <a:latin typeface="Calibri" pitchFamily="34" charset="0"/>
              <a:ea typeface="+mj-ea"/>
              <a:cs typeface="+mj-cs"/>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251905" name="Rectangle 1"/>
          <p:cNvSpPr>
            <a:spLocks noChangeArrowheads="1"/>
          </p:cNvSpPr>
          <p:nvPr/>
        </p:nvSpPr>
        <p:spPr bwMode="auto">
          <a:xfrm>
            <a:off x="323528" y="1772816"/>
            <a:ext cx="8496944"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GB" sz="2800" dirty="0">
                <a:latin typeface="Calibri" pitchFamily="34" charset="0"/>
                <a:ea typeface="Calibri" pitchFamily="34" charset="0"/>
                <a:cs typeface="Times New Roman" pitchFamily="18" charset="0"/>
              </a:rPr>
              <a:t>Waiting for knowledge </a:t>
            </a:r>
          </a:p>
          <a:p>
            <a:r>
              <a:rPr lang="en-GB" sz="2200" b="0" u="sng" dirty="0" err="1">
                <a:latin typeface="Calibri" pitchFamily="34" charset="0"/>
                <a:ea typeface="Calibri" pitchFamily="34" charset="0"/>
                <a:cs typeface="Times New Roman" pitchFamily="18" charset="0"/>
              </a:rPr>
              <a:t>Goos</a:t>
            </a:r>
            <a:r>
              <a:rPr lang="en-GB" sz="2200" b="0" dirty="0">
                <a:latin typeface="Calibri" pitchFamily="34" charset="0"/>
                <a:ea typeface="Calibri" pitchFamily="34" charset="0"/>
                <a:cs typeface="Times New Roman" pitchFamily="18" charset="0"/>
              </a:rPr>
              <a:t> mentions “a small number of students” who resisted the teacher’s attempts to encourage them to learn more independently by “waiting for the teacher to hand over the required knowledge or by avoiding constructive interaction with peers.”</a:t>
            </a:r>
            <a:endParaRPr lang="en-GB" sz="2200" dirty="0">
              <a:latin typeface="Calibri" pitchFamily="34" charset="0"/>
              <a:ea typeface="Calibri" pitchFamily="34" charset="0"/>
              <a:cs typeface="Times New Roman" pitchFamily="18" charset="0"/>
            </a:endParaRPr>
          </a:p>
          <a:p>
            <a:endParaRPr lang="en-GB" sz="2000" dirty="0">
              <a:latin typeface="Calibri" pitchFamily="34" charset="0"/>
              <a:ea typeface="Calibri" pitchFamily="34" charset="0"/>
              <a:cs typeface="Times New Roman" pitchFamily="18" charset="0"/>
            </a:endParaRPr>
          </a:p>
          <a:p>
            <a:r>
              <a:rPr lang="en-GB" sz="2800" dirty="0">
                <a:latin typeface="Calibri" pitchFamily="34" charset="0"/>
                <a:ea typeface="Calibri" pitchFamily="34" charset="0"/>
                <a:cs typeface="Times New Roman" pitchFamily="18" charset="0"/>
              </a:rPr>
              <a:t>Refusal to participate</a:t>
            </a:r>
          </a:p>
          <a:p>
            <a:r>
              <a:rPr lang="en-GB" sz="2200" b="0" u="sng" dirty="0" err="1">
                <a:latin typeface="Calibri" pitchFamily="34" charset="0"/>
                <a:ea typeface="Calibri" pitchFamily="34" charset="0"/>
                <a:cs typeface="Times New Roman" pitchFamily="18" charset="0"/>
              </a:rPr>
              <a:t>Alrø</a:t>
            </a:r>
            <a:r>
              <a:rPr lang="en-GB" sz="2200" b="0" u="sng" dirty="0">
                <a:latin typeface="Calibri" pitchFamily="34" charset="0"/>
                <a:ea typeface="Calibri" pitchFamily="34" charset="0"/>
                <a:cs typeface="Times New Roman" pitchFamily="18" charset="0"/>
              </a:rPr>
              <a:t> and </a:t>
            </a:r>
            <a:r>
              <a:rPr lang="en-GB" sz="2200" b="0" u="sng" dirty="0" err="1">
                <a:latin typeface="Calibri" pitchFamily="34" charset="0"/>
                <a:ea typeface="Calibri" pitchFamily="34" charset="0"/>
                <a:cs typeface="Times New Roman" pitchFamily="18" charset="0"/>
              </a:rPr>
              <a:t>Skovsmose</a:t>
            </a:r>
            <a:r>
              <a:rPr lang="en-GB" sz="2200" b="0" dirty="0">
                <a:latin typeface="Calibri" pitchFamily="34" charset="0"/>
                <a:ea typeface="Calibri" pitchFamily="34" charset="0"/>
                <a:cs typeface="Times New Roman" pitchFamily="18" charset="0"/>
              </a:rPr>
              <a:t> A group of students refused to </a:t>
            </a:r>
            <a:r>
              <a:rPr lang="en-GB" sz="2200" b="0" i="1" dirty="0">
                <a:latin typeface="Calibri" pitchFamily="34" charset="0"/>
                <a:ea typeface="Calibri" pitchFamily="34" charset="0"/>
                <a:cs typeface="Times New Roman" pitchFamily="18" charset="0"/>
              </a:rPr>
              <a:t>advocate</a:t>
            </a:r>
            <a:r>
              <a:rPr lang="en-GB" sz="2200" b="0" dirty="0">
                <a:latin typeface="Calibri" pitchFamily="34" charset="0"/>
                <a:ea typeface="Calibri" pitchFamily="34" charset="0"/>
                <a:cs typeface="Times New Roman" pitchFamily="18" charset="0"/>
              </a:rPr>
              <a:t> – that is, put forward ideas to be examined – and instead </a:t>
            </a:r>
            <a:r>
              <a:rPr lang="en-GB" sz="2200" b="0" i="1" dirty="0">
                <a:latin typeface="Calibri" pitchFamily="34" charset="0"/>
                <a:ea typeface="Calibri" pitchFamily="34" charset="0"/>
                <a:cs typeface="Times New Roman" pitchFamily="18" charset="0"/>
              </a:rPr>
              <a:t>zoomed out </a:t>
            </a:r>
            <a:r>
              <a:rPr lang="en-GB" sz="2200" b="0" dirty="0">
                <a:latin typeface="Calibri" pitchFamily="34" charset="0"/>
                <a:ea typeface="Calibri" pitchFamily="34" charset="0"/>
                <a:cs typeface="Times New Roman" pitchFamily="18" charset="0"/>
              </a:rPr>
              <a:t>. By disrupting the class with “perverted” forms of dialogue, the students exhibited “underground intentions” to change, or even halt, the course of the inquiry. </a:t>
            </a:r>
            <a:endParaRPr lang="en-GB" sz="2200" dirty="0">
              <a:latin typeface="Calibri" pitchFamily="34" charset="0"/>
            </a:endParaRPr>
          </a:p>
        </p:txBody>
      </p:sp>
    </p:spTree>
    <p:extLst>
      <p:ext uri="{BB962C8B-B14F-4D97-AF65-F5344CB8AC3E}">
        <p14:creationId xmlns:p14="http://schemas.microsoft.com/office/powerpoint/2010/main" val="3280816020"/>
      </p:ext>
    </p:extLst>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9388" y="981075"/>
            <a:ext cx="8713787" cy="1143000"/>
          </a:xfrm>
        </p:spPr>
        <p:txBody>
          <a:bodyPr/>
          <a:lstStyle/>
          <a:p>
            <a:pPr eaLnBrk="1" hangingPunct="1"/>
            <a:r>
              <a:rPr lang="en-GB" sz="6000" b="1" dirty="0">
                <a:solidFill>
                  <a:schemeClr val="bg1"/>
                </a:solidFill>
                <a:latin typeface="Calibri" pitchFamily="34" charset="0"/>
              </a:rPr>
              <a:t>Regulation and agency</a:t>
            </a:r>
            <a:endParaRPr lang="en-GB" sz="6000" dirty="0">
              <a:solidFill>
                <a:schemeClr val="tx1"/>
              </a:solidFill>
            </a:endParaRPr>
          </a:p>
        </p:txBody>
      </p:sp>
      <p:sp>
        <p:nvSpPr>
          <p:cNvPr id="8" name="Rectangle 3"/>
          <p:cNvSpPr txBox="1">
            <a:spLocks noChangeArrowheads="1"/>
          </p:cNvSpPr>
          <p:nvPr/>
        </p:nvSpPr>
        <p:spPr bwMode="auto">
          <a:xfrm>
            <a:off x="6300788" y="1973263"/>
            <a:ext cx="2447925" cy="4120033"/>
          </a:xfrm>
          <a:prstGeom prst="rect">
            <a:avLst/>
          </a:prstGeom>
          <a:noFill/>
          <a:ln w="9525">
            <a:noFill/>
            <a:miter lim="800000"/>
            <a:headEnd/>
            <a:tailEnd/>
          </a:ln>
        </p:spPr>
        <p:txBody>
          <a:bodyPr/>
          <a:lstStyle/>
          <a:p>
            <a:pPr marL="342900" indent="-342900" algn="ctr">
              <a:spcBef>
                <a:spcPct val="20000"/>
              </a:spcBef>
              <a:defRPr/>
            </a:pPr>
            <a:r>
              <a:rPr lang="en-GB" sz="31500" b="0" kern="0" dirty="0">
                <a:solidFill>
                  <a:schemeClr val="bg1"/>
                </a:solidFill>
                <a:latin typeface="Calibri" pitchFamily="34" charset="0"/>
              </a:rPr>
              <a:t>1</a:t>
            </a:r>
          </a:p>
        </p:txBody>
      </p:sp>
      <p:sp>
        <p:nvSpPr>
          <p:cNvPr id="7" name="Text Box 6"/>
          <p:cNvSpPr txBox="1">
            <a:spLocks noChangeArrowheads="1"/>
          </p:cNvSpPr>
          <p:nvPr/>
        </p:nvSpPr>
        <p:spPr bwMode="auto">
          <a:xfrm>
            <a:off x="7308304" y="6237312"/>
            <a:ext cx="1512417" cy="338554"/>
          </a:xfrm>
          <a:prstGeom prst="rect">
            <a:avLst/>
          </a:prstGeom>
          <a:noFill/>
          <a:ln w="9525">
            <a:solidFill>
              <a:schemeClr val="bg1">
                <a:lumMod val="75000"/>
              </a:schemeClr>
            </a:solidFill>
            <a:miter lim="800000"/>
            <a:headEnd/>
            <a:tailEnd/>
          </a:ln>
        </p:spPr>
        <p:txBody>
          <a:bodyPr wrap="square">
            <a:spAutoFit/>
          </a:bodyPr>
          <a:lstStyle/>
          <a:p>
            <a:pPr algn="ctr">
              <a:spcBef>
                <a:spcPct val="50000"/>
              </a:spcBef>
            </a:pPr>
            <a:r>
              <a:rPr lang="en-GB" sz="1600" b="0" dirty="0">
                <a:solidFill>
                  <a:schemeClr val="bg1"/>
                </a:solidFill>
                <a:latin typeface="Calibri" pitchFamily="34" charset="0"/>
              </a:rPr>
              <a:t>Inquiry Maths</a:t>
            </a:r>
          </a:p>
        </p:txBody>
      </p:sp>
    </p:spTree>
  </p:cSld>
  <p:clrMapOvr>
    <a:masterClrMapping/>
  </p:clrMapOvr>
  <p:transition>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5400" b="0" dirty="0">
                <a:solidFill>
                  <a:srgbClr val="0000FF"/>
                </a:solidFill>
                <a:latin typeface="Calibri" pitchFamily="34" charset="0"/>
              </a:rPr>
              <a:t>Problem of regulation</a:t>
            </a:r>
            <a:endParaRPr lang="en-GB" altLang="en-US" sz="5400" b="0" kern="0" dirty="0">
              <a:solidFill>
                <a:srgbClr val="0000FF"/>
              </a:solidFill>
              <a:latin typeface="Calibri" pitchFamily="34" charset="0"/>
              <a:ea typeface="+mj-ea"/>
              <a:cs typeface="+mj-cs"/>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8" name="TextBox 7"/>
          <p:cNvSpPr txBox="1"/>
          <p:nvPr/>
        </p:nvSpPr>
        <p:spPr>
          <a:xfrm>
            <a:off x="323528" y="1628800"/>
            <a:ext cx="8496945" cy="4462760"/>
          </a:xfrm>
          <a:prstGeom prst="rect">
            <a:avLst/>
          </a:prstGeom>
          <a:noFill/>
        </p:spPr>
        <p:txBody>
          <a:bodyPr wrap="square" rtlCol="0">
            <a:spAutoFit/>
          </a:bodyPr>
          <a:lstStyle/>
          <a:p>
            <a:r>
              <a:rPr lang="en-GB" sz="2800" dirty="0">
                <a:latin typeface="Calibri" pitchFamily="34" charset="0"/>
              </a:rPr>
              <a:t>Teacher dilemma</a:t>
            </a:r>
          </a:p>
          <a:p>
            <a:r>
              <a:rPr lang="en-GB" sz="2400" b="0" dirty="0">
                <a:latin typeface="Calibri" pitchFamily="34" charset="0"/>
              </a:rPr>
              <a:t>Tension between the students’ expectation to know and be led and the teacher’s desire to avoid simply telling them how to proceed.  </a:t>
            </a:r>
          </a:p>
          <a:p>
            <a:r>
              <a:rPr lang="en-GB" sz="800" b="0" dirty="0">
                <a:latin typeface="Calibri" pitchFamily="34" charset="0"/>
              </a:rPr>
              <a:t>  </a:t>
            </a:r>
          </a:p>
          <a:p>
            <a:pPr marL="342900" indent="-342900">
              <a:buFont typeface="Arial" panose="020B0604020202020204" pitchFamily="34" charset="0"/>
              <a:buChar char="•"/>
            </a:pPr>
            <a:r>
              <a:rPr lang="en-GB" sz="2400" b="0" u="sng" dirty="0" err="1">
                <a:latin typeface="Calibri" pitchFamily="34" charset="0"/>
              </a:rPr>
              <a:t>Goodchild</a:t>
            </a:r>
            <a:r>
              <a:rPr lang="en-GB" sz="2400" b="0" dirty="0">
                <a:latin typeface="Calibri" pitchFamily="34" charset="0"/>
              </a:rPr>
              <a:t> Teachers were reluctant “to give the game away by telling too much”; instead, they wanted students to discover the alternative form of representation (graphing) for themselves. </a:t>
            </a:r>
          </a:p>
          <a:p>
            <a:r>
              <a:rPr lang="en-GB" sz="800" b="0" dirty="0">
                <a:latin typeface="Calibri" pitchFamily="34" charset="0"/>
                <a:ea typeface="Calibri" pitchFamily="34" charset="0"/>
                <a:cs typeface="Times New Roman" pitchFamily="18" charset="0"/>
              </a:rPr>
              <a:t>  </a:t>
            </a:r>
          </a:p>
          <a:p>
            <a:pPr marL="342900" indent="-342900">
              <a:buFont typeface="Arial" panose="020B0604020202020204" pitchFamily="34" charset="0"/>
              <a:buChar char="•"/>
            </a:pPr>
            <a:r>
              <a:rPr lang="en-GB" sz="2400" b="0" dirty="0">
                <a:latin typeface="Calibri" pitchFamily="34" charset="0"/>
                <a:ea typeface="Calibri" pitchFamily="34" charset="0"/>
                <a:cs typeface="Times New Roman" pitchFamily="18" charset="0"/>
              </a:rPr>
              <a:t>Upholding the notion of discovery can lead to artifice. Classroom observations have shown teachers falsely claim that they are “not at liberty to say”, that they “don’t know”, that it is not in the interest of the students to be told, and that finding the concept independently will “help them learn more”.</a:t>
            </a:r>
            <a:endParaRPr lang="en-GB" sz="2400" dirty="0">
              <a:latin typeface="Calibri" pitchFamily="34" charset="0"/>
            </a:endParaRPr>
          </a:p>
        </p:txBody>
      </p:sp>
    </p:spTree>
    <p:extLst>
      <p:ext uri="{BB962C8B-B14F-4D97-AF65-F5344CB8AC3E}">
        <p14:creationId xmlns:p14="http://schemas.microsoft.com/office/powerpoint/2010/main" val="3280816020"/>
      </p:ext>
    </p:extLst>
  </p:cSld>
  <p:clrMapOvr>
    <a:masterClrMapping/>
  </p:clrMapOvr>
  <p:transition>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5400" b="0" dirty="0">
                <a:solidFill>
                  <a:srgbClr val="0000FF"/>
                </a:solidFill>
                <a:latin typeface="Calibri" pitchFamily="34" charset="0"/>
              </a:rPr>
              <a:t>Problem of regulation</a:t>
            </a:r>
            <a:endParaRPr lang="en-GB" altLang="en-US" sz="5400" b="0" kern="0" dirty="0">
              <a:solidFill>
                <a:srgbClr val="0000FF"/>
              </a:solidFill>
              <a:latin typeface="Calibri" pitchFamily="34" charset="0"/>
              <a:ea typeface="+mj-ea"/>
              <a:cs typeface="+mj-cs"/>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251906" name="Rectangle 2"/>
          <p:cNvSpPr>
            <a:spLocks noChangeArrowheads="1"/>
          </p:cNvSpPr>
          <p:nvPr/>
        </p:nvSpPr>
        <p:spPr bwMode="auto">
          <a:xfrm>
            <a:off x="323528" y="1484784"/>
            <a:ext cx="8496944"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GB" sz="2800" i="0" u="none" strike="noStrike" cap="none" normalizeH="0" baseline="0" dirty="0">
                <a:ln>
                  <a:noFill/>
                </a:ln>
                <a:solidFill>
                  <a:schemeClr val="tx1"/>
                </a:solidFill>
                <a:effectLst/>
                <a:latin typeface="Calibri" pitchFamily="34" charset="0"/>
                <a:ea typeface="Calibri" pitchFamily="34" charset="0"/>
                <a:cs typeface="Times New Roman" pitchFamily="18" charset="0"/>
              </a:rPr>
              <a:t>Absence of a mechanism for a </a:t>
            </a:r>
            <a:r>
              <a:rPr kumimoji="0" lang="en-GB" sz="2800" i="1" u="none" strike="noStrike" cap="none" normalizeH="0" baseline="0" dirty="0">
                <a:ln>
                  <a:noFill/>
                </a:ln>
                <a:solidFill>
                  <a:schemeClr val="tx1"/>
                </a:solidFill>
                <a:effectLst/>
                <a:latin typeface="Calibri" pitchFamily="34" charset="0"/>
                <a:ea typeface="Calibri" pitchFamily="34" charset="0"/>
                <a:cs typeface="Times New Roman" pitchFamily="18" charset="0"/>
              </a:rPr>
              <a:t>meta-communication</a:t>
            </a:r>
          </a:p>
          <a:p>
            <a:pPr lvl="0"/>
            <a:r>
              <a:rPr lang="en-GB" sz="1400" b="0" dirty="0">
                <a:latin typeface="Calibri" pitchFamily="34" charset="0"/>
                <a:ea typeface="Calibri" pitchFamily="34" charset="0"/>
                <a:cs typeface="Times New Roman" pitchFamily="18" charset="0"/>
              </a:rPr>
              <a:t>  </a:t>
            </a:r>
          </a:p>
          <a:p>
            <a:pPr lvl="0"/>
            <a:r>
              <a:rPr kumimoji="0" lang="en-GB" sz="2200" b="0" i="0" u="sng" strike="noStrike" cap="none" normalizeH="0" baseline="0" dirty="0" err="1">
                <a:ln>
                  <a:noFill/>
                </a:ln>
                <a:solidFill>
                  <a:schemeClr val="tx1"/>
                </a:solidFill>
                <a:effectLst/>
                <a:latin typeface="Calibri" pitchFamily="34" charset="0"/>
                <a:ea typeface="Calibri" pitchFamily="34" charset="0"/>
                <a:cs typeface="Times New Roman" pitchFamily="18" charset="0"/>
              </a:rPr>
              <a:t>Alrø</a:t>
            </a:r>
            <a:r>
              <a:rPr kumimoji="0" lang="en-GB" sz="2200" b="0" i="0" u="sng" strike="noStrike" cap="none" normalizeH="0" baseline="0" dirty="0">
                <a:ln>
                  <a:noFill/>
                </a:ln>
                <a:solidFill>
                  <a:schemeClr val="tx1"/>
                </a:solidFill>
                <a:effectLst/>
                <a:latin typeface="Calibri" pitchFamily="34" charset="0"/>
                <a:ea typeface="Calibri" pitchFamily="34" charset="0"/>
                <a:cs typeface="Times New Roman" pitchFamily="18" charset="0"/>
              </a:rPr>
              <a:t> and </a:t>
            </a:r>
            <a:r>
              <a:rPr kumimoji="0" lang="en-GB" sz="2200" b="0" i="0" u="sng" strike="noStrike" cap="none" normalizeH="0" baseline="0" dirty="0" err="1">
                <a:ln>
                  <a:noFill/>
                </a:ln>
                <a:solidFill>
                  <a:schemeClr val="tx1"/>
                </a:solidFill>
                <a:effectLst/>
                <a:latin typeface="Calibri" pitchFamily="34" charset="0"/>
                <a:ea typeface="Calibri" pitchFamily="34" charset="0"/>
                <a:cs typeface="Times New Roman" pitchFamily="18" charset="0"/>
              </a:rPr>
              <a:t>Skovsmose</a:t>
            </a:r>
            <a:r>
              <a:rPr lang="en-GB" sz="2200" b="0" dirty="0">
                <a:latin typeface="Calibri" pitchFamily="34" charset="0"/>
                <a:ea typeface="Calibri" pitchFamily="34" charset="0"/>
                <a:cs typeface="Times New Roman" pitchFamily="18" charset="0"/>
              </a:rPr>
              <a:t>: </a:t>
            </a:r>
            <a:r>
              <a:rPr kumimoji="0" lang="en-GB" sz="2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r>
              <a:rPr lang="en-GB" sz="2200" b="0" dirty="0">
                <a:latin typeface="Calibri" pitchFamily="34" charset="0"/>
                <a:ea typeface="Calibri" pitchFamily="34" charset="0"/>
                <a:cs typeface="Times New Roman" pitchFamily="18" charset="0"/>
              </a:rPr>
              <a:t>I</a:t>
            </a:r>
            <a:r>
              <a:rPr kumimoji="0" lang="en-GB" sz="2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 the proper terms and tools for speaking about aims and intentions are not present, the result will be </a:t>
            </a:r>
            <a:r>
              <a:rPr kumimoji="0" lang="en-GB" sz="2200" b="0" i="0" u="none" strike="noStrike" cap="none" normalizeH="0" baseline="0" dirty="0">
                <a:ln>
                  <a:noFill/>
                </a:ln>
                <a:solidFill>
                  <a:srgbClr val="0000FF"/>
                </a:solidFill>
                <a:effectLst/>
                <a:latin typeface="Calibri" pitchFamily="34" charset="0"/>
                <a:ea typeface="Calibri" pitchFamily="34" charset="0"/>
                <a:cs typeface="Times New Roman" pitchFamily="18" charset="0"/>
              </a:rPr>
              <a:t>an amputated discussion of purpose</a:t>
            </a:r>
            <a:r>
              <a:rPr kumimoji="0" lang="en-GB" sz="2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in </a:t>
            </a:r>
            <a:r>
              <a:rPr lang="en-GB" sz="2200" b="0" dirty="0">
                <a:latin typeface="Calibri" pitchFamily="34" charset="0"/>
              </a:rPr>
              <a:t>which students resort to guessing a mathematical frame of reference. When students’ suggestions do not correspond to the hidden expectations of the teacher, they do not </a:t>
            </a:r>
            <a:r>
              <a:rPr lang="en-GB" sz="2200" b="0" i="1" dirty="0">
                <a:latin typeface="Calibri" pitchFamily="34" charset="0"/>
              </a:rPr>
              <a:t>get in contact</a:t>
            </a:r>
            <a:r>
              <a:rPr lang="en-GB" sz="2200" b="0" dirty="0">
                <a:latin typeface="Calibri" pitchFamily="34" charset="0"/>
              </a:rPr>
              <a:t>; the meaning of the landscape is “not negotiated and no mutual understanding is established.”</a:t>
            </a:r>
            <a:endParaRPr kumimoji="0" lang="en-GB" sz="22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GB" sz="1200" b="0" dirty="0">
                <a:latin typeface="Calibri" pitchFamily="34" charset="0"/>
                <a:ea typeface="Calibri" pitchFamily="34" charset="0"/>
                <a:cs typeface="Times New Roman" pitchFamily="18" charset="0"/>
              </a:rPr>
              <a:t>  </a:t>
            </a:r>
          </a:p>
          <a:p>
            <a:pPr lvl="0"/>
            <a:r>
              <a:rPr kumimoji="0" lang="en-GB" sz="22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O’Connor</a:t>
            </a:r>
            <a:r>
              <a:rPr lang="en-GB" sz="2200" b="0" dirty="0">
                <a:latin typeface="Calibri" panose="020F0502020204030204" pitchFamily="34" charset="0"/>
                <a:ea typeface="Calibri" panose="020F0502020204030204" pitchFamily="34" charset="0"/>
                <a:cs typeface="Calibri" panose="020F0502020204030204" pitchFamily="34" charset="0"/>
              </a:rPr>
              <a:t>: the </a:t>
            </a:r>
            <a:r>
              <a:rPr kumimoji="0" lang="en-GB"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absence of terms and tools</a:t>
            </a:r>
            <a:r>
              <a:rPr kumimoji="0" lang="en-GB" sz="2200" b="0" i="0" u="none" strike="noStrike" cap="none" normalizeH="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GB"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is the </a:t>
            </a:r>
            <a:r>
              <a:rPr kumimoji="0" lang="en-GB" sz="22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Calibri" panose="020F0502020204030204" pitchFamily="34" charset="0"/>
              </a:rPr>
              <a:t>“missing perspective problem</a:t>
            </a:r>
            <a:r>
              <a:rPr lang="en-GB" sz="2200" b="0" dirty="0">
                <a:solidFill>
                  <a:srgbClr val="0000FF"/>
                </a:solidFill>
                <a:latin typeface="Calibri" panose="020F0502020204030204" pitchFamily="34" charset="0"/>
                <a:ea typeface="Calibri" panose="020F0502020204030204" pitchFamily="34" charset="0"/>
                <a:cs typeface="Calibri" panose="020F0502020204030204" pitchFamily="34" charset="0"/>
              </a:rPr>
              <a:t>”</a:t>
            </a:r>
            <a:r>
              <a:rPr kumimoji="0" lang="en-GB"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The teacher cannot assume that students, who operate in </a:t>
            </a:r>
            <a:r>
              <a:rPr lang="en-GB" sz="2200" b="0" dirty="0">
                <a:latin typeface="Calibri" panose="020F0502020204030204" pitchFamily="34" charset="0"/>
                <a:cs typeface="Calibri" panose="020F0502020204030204" pitchFamily="34" charset="0"/>
              </a:rPr>
              <a:t>“a twilight of shifting and unclear purposes”,</a:t>
            </a:r>
            <a:r>
              <a:rPr kumimoji="0" lang="en-GB" sz="2200" b="0" i="0" u="none" strike="noStrike" cap="none" normalizeH="0" baseline="0" dirty="0">
                <a:ln>
                  <a:noFill/>
                </a:ln>
                <a:solidFill>
                  <a:schemeClr val="tx1"/>
                </a:solidFill>
                <a:effectLst/>
                <a:latin typeface="Calibri" pitchFamily="34" charset="0"/>
                <a:ea typeface="Calibri" pitchFamily="34" charset="0"/>
                <a:cs typeface="Calibri" panose="020F0502020204030204" pitchFamily="34" charset="0"/>
              </a:rPr>
              <a:t> share a disciplinary perspective on the inquiry or a meta-knowledge of its pedagogical purpose.</a:t>
            </a:r>
            <a:endParaRPr kumimoji="0" lang="en-GB" sz="2200" b="0" i="0" u="none" strike="noStrike" cap="none" normalizeH="0" baseline="0" dirty="0">
              <a:ln>
                <a:noFill/>
              </a:ln>
              <a:solidFill>
                <a:schemeClr val="tx1"/>
              </a:solidFill>
              <a:effectLst/>
              <a:latin typeface="Calibri" pitchFamily="34" charset="0"/>
              <a:cs typeface="Calibri" panose="020F0502020204030204" pitchFamily="34" charset="0"/>
            </a:endParaRPr>
          </a:p>
        </p:txBody>
      </p:sp>
    </p:spTree>
    <p:extLst>
      <p:ext uri="{BB962C8B-B14F-4D97-AF65-F5344CB8AC3E}">
        <p14:creationId xmlns:p14="http://schemas.microsoft.com/office/powerpoint/2010/main" val="3280816020"/>
      </p:ext>
    </p:extLst>
  </p:cSld>
  <p:clrMapOvr>
    <a:masterClrMapping/>
  </p:clrMapOvr>
  <p:transition>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solidFill>
            <a:schemeClr val="bg1"/>
          </a:solidFill>
          <a:ln w="9525">
            <a:solidFill>
              <a:srgbClr val="0000FF"/>
            </a:solidFill>
            <a:miter lim="800000"/>
            <a:headEnd/>
            <a:tailEnd/>
          </a:ln>
          <a:effectLst/>
        </p:spPr>
        <p:txBody>
          <a:bodyPr lIns="0" tIns="0" rIns="0" bIns="0" anchor="ctr"/>
          <a:lstStyle/>
          <a:p>
            <a:pPr algn="ctr">
              <a:spcBef>
                <a:spcPct val="40000"/>
              </a:spcBef>
              <a:defRPr/>
            </a:pPr>
            <a:r>
              <a:rPr lang="en-US" altLang="en-US" sz="5400" b="0" dirty="0">
                <a:solidFill>
                  <a:srgbClr val="0000FF"/>
                </a:solidFill>
                <a:latin typeface="Calibri" pitchFamily="34" charset="0"/>
              </a:rPr>
              <a:t>Problem of regulation</a:t>
            </a:r>
            <a:endParaRPr lang="en-GB" altLang="en-US" sz="5400" b="0" kern="0" dirty="0">
              <a:solidFill>
                <a:srgbClr val="0000FF"/>
              </a:solidFill>
              <a:latin typeface="Calibri" pitchFamily="34" charset="0"/>
              <a:ea typeface="+mj-ea"/>
              <a:cs typeface="+mj-cs"/>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251906" name="Rectangle 2"/>
          <p:cNvSpPr>
            <a:spLocks noChangeArrowheads="1"/>
          </p:cNvSpPr>
          <p:nvPr/>
        </p:nvSpPr>
        <p:spPr bwMode="auto">
          <a:xfrm>
            <a:off x="323528" y="1721713"/>
            <a:ext cx="8496944"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GB" sz="3200" dirty="0">
                <a:latin typeface="Calibri" panose="020F0502020204030204" pitchFamily="34" charset="0"/>
                <a:ea typeface="Calibri" panose="020F0502020204030204" pitchFamily="34" charset="0"/>
                <a:cs typeface="Calibri" panose="020F0502020204030204" pitchFamily="34" charset="0"/>
              </a:rPr>
              <a:t>E</a:t>
            </a:r>
            <a:r>
              <a:rPr kumimoji="0" lang="en-GB" sz="3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xamples </a:t>
            </a:r>
            <a:r>
              <a:rPr kumimoji="0" lang="en-GB" sz="32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of the “missing perspective problem</a:t>
            </a:r>
            <a:r>
              <a:rPr lang="en-GB" sz="3200" b="0" dirty="0">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p>
          <a:p>
            <a:pPr lvl="0"/>
            <a:r>
              <a:rPr lang="en-GB" sz="2800" b="0" dirty="0">
                <a:latin typeface="Calibri" pitchFamily="34" charset="0"/>
                <a:ea typeface="Calibri" panose="020F0502020204030204" pitchFamily="34" charset="0"/>
                <a:cs typeface="Calibri" panose="020F0502020204030204" pitchFamily="34" charset="0"/>
              </a:rPr>
              <a:t>(Pilot 4)</a:t>
            </a:r>
            <a:r>
              <a:rPr kumimoji="0" lang="en-GB" sz="2800" b="0" i="0" u="none" strike="noStrike" cap="none" normalizeH="0" baseline="0" dirty="0">
                <a:ln>
                  <a:noFill/>
                </a:ln>
                <a:effectLst/>
                <a:latin typeface="Calibri" pitchFamily="34" charset="0"/>
                <a:ea typeface="Calibri" panose="020F0502020204030204" pitchFamily="34" charset="0"/>
                <a:cs typeface="Calibri" panose="020F0502020204030204" pitchFamily="34" charset="0"/>
              </a:rPr>
              <a:t> With a table of </a:t>
            </a:r>
            <a:r>
              <a:rPr kumimoji="0" lang="en-GB" sz="2800" b="0" i="1" u="none" strike="noStrike" cap="none" normalizeH="0" baseline="0" dirty="0">
                <a:ln>
                  <a:noFill/>
                </a:ln>
                <a:effectLst/>
                <a:latin typeface="Times New Roman" pitchFamily="18" charset="0"/>
                <a:ea typeface="Calibri" panose="020F0502020204030204" pitchFamily="34" charset="0"/>
                <a:cs typeface="Times New Roman" pitchFamily="18" charset="0"/>
              </a:rPr>
              <a:t>x</a:t>
            </a:r>
            <a:r>
              <a:rPr kumimoji="0" lang="en-GB" sz="2800" b="0" i="0" u="none" strike="noStrike" cap="none" normalizeH="0" dirty="0">
                <a:ln>
                  <a:noFill/>
                </a:ln>
                <a:effectLst/>
                <a:latin typeface="Calibri" pitchFamily="34" charset="0"/>
                <a:ea typeface="Calibri" panose="020F0502020204030204" pitchFamily="34" charset="0"/>
                <a:cs typeface="Calibri" panose="020F0502020204030204" pitchFamily="34" charset="0"/>
              </a:rPr>
              <a:t> and</a:t>
            </a:r>
            <a:r>
              <a:rPr kumimoji="0" lang="en-GB" sz="2800" b="0" i="1" u="none" strike="noStrike" cap="none" normalizeH="0" dirty="0">
                <a:ln>
                  <a:noFill/>
                </a:ln>
                <a:effectLst/>
                <a:latin typeface="Calibri" pitchFamily="34" charset="0"/>
                <a:ea typeface="Calibri" panose="020F0502020204030204" pitchFamily="34" charset="0"/>
                <a:cs typeface="Times New Roman" pitchFamily="18" charset="0"/>
              </a:rPr>
              <a:t> </a:t>
            </a:r>
            <a:r>
              <a:rPr kumimoji="0" lang="en-GB" sz="2800" b="0" i="1" u="none" strike="noStrike" cap="none" normalizeH="0" dirty="0">
                <a:ln>
                  <a:noFill/>
                </a:ln>
                <a:effectLst/>
                <a:latin typeface="Times New Roman" pitchFamily="18" charset="0"/>
                <a:ea typeface="Calibri" panose="020F0502020204030204" pitchFamily="34" charset="0"/>
                <a:cs typeface="Times New Roman" pitchFamily="18" charset="0"/>
              </a:rPr>
              <a:t>y</a:t>
            </a:r>
            <a:r>
              <a:rPr kumimoji="0" lang="en-GB" sz="2800" b="0" i="1" u="none" strike="noStrike" cap="none" normalizeH="0" dirty="0">
                <a:ln>
                  <a:noFill/>
                </a:ln>
                <a:effectLst/>
                <a:latin typeface="Calibri" pitchFamily="34" charset="0"/>
                <a:ea typeface="Calibri" panose="020F0502020204030204" pitchFamily="34" charset="0"/>
                <a:cs typeface="Times New Roman" pitchFamily="18" charset="0"/>
              </a:rPr>
              <a:t> </a:t>
            </a:r>
            <a:r>
              <a:rPr kumimoji="0" lang="en-GB" sz="2800" b="0" i="0" u="none" strike="noStrike" cap="none" normalizeH="0" dirty="0">
                <a:ln>
                  <a:noFill/>
                </a:ln>
                <a:effectLst/>
                <a:latin typeface="Calibri" pitchFamily="34" charset="0"/>
                <a:ea typeface="Calibri" panose="020F0502020204030204" pitchFamily="34" charset="0"/>
                <a:cs typeface="Calibri" panose="020F0502020204030204" pitchFamily="34" charset="0"/>
              </a:rPr>
              <a:t>values displayed on the board, a student suggests </a:t>
            </a:r>
            <a:r>
              <a:rPr lang="en-GB" sz="2800" b="0" dirty="0">
                <a:solidFill>
                  <a:srgbClr val="000000"/>
                </a:solidFill>
                <a:latin typeface="Calibri" pitchFamily="34" charset="0"/>
              </a:rPr>
              <a:t>that we “add it all up” and “put it in a sum or like make it into a sum.” She thinks about the values empirically. The conceptual knowledge necessary to be able to ‘see’ the possibility of converting from an algebraic representation to a graphical one did not exist and, more importantly, nor did a </a:t>
            </a:r>
            <a:r>
              <a:rPr lang="en-GB" sz="2800" dirty="0">
                <a:solidFill>
                  <a:srgbClr val="000000"/>
                </a:solidFill>
                <a:latin typeface="Calibri" pitchFamily="34" charset="0"/>
              </a:rPr>
              <a:t>mechanism</a:t>
            </a:r>
            <a:r>
              <a:rPr lang="en-GB" sz="2800" b="0" dirty="0">
                <a:solidFill>
                  <a:srgbClr val="000000"/>
                </a:solidFill>
                <a:latin typeface="Calibri" pitchFamily="34" charset="0"/>
              </a:rPr>
              <a:t> that would allow the students to ask for guidance.</a:t>
            </a:r>
          </a:p>
        </p:txBody>
      </p:sp>
    </p:spTree>
    <p:extLst>
      <p:ext uri="{BB962C8B-B14F-4D97-AF65-F5344CB8AC3E}">
        <p14:creationId xmlns:p14="http://schemas.microsoft.com/office/powerpoint/2010/main" val="3580926775"/>
      </p:ext>
    </p:extLst>
  </p:cSld>
  <p:clrMapOvr>
    <a:masterClrMapping/>
  </p:clrMapOvr>
  <p:transition>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solidFill>
            <a:schemeClr val="bg1"/>
          </a:solidFill>
          <a:ln w="9525">
            <a:solidFill>
              <a:srgbClr val="0000FF"/>
            </a:solidFill>
            <a:miter lim="800000"/>
            <a:headEnd/>
            <a:tailEnd/>
          </a:ln>
          <a:effectLst/>
        </p:spPr>
        <p:txBody>
          <a:bodyPr lIns="0" tIns="0" rIns="0" bIns="0" anchor="ctr"/>
          <a:lstStyle/>
          <a:p>
            <a:pPr algn="ctr">
              <a:spcBef>
                <a:spcPct val="40000"/>
              </a:spcBef>
              <a:defRPr/>
            </a:pPr>
            <a:r>
              <a:rPr lang="en-US" altLang="en-US" sz="5400" b="0" dirty="0">
                <a:solidFill>
                  <a:srgbClr val="0000FF"/>
                </a:solidFill>
                <a:latin typeface="Calibri" pitchFamily="34" charset="0"/>
              </a:rPr>
              <a:t>Problem of regulation</a:t>
            </a:r>
            <a:endParaRPr lang="en-GB" altLang="en-US" sz="5400" b="0" kern="0" dirty="0">
              <a:solidFill>
                <a:srgbClr val="0000FF"/>
              </a:solidFill>
              <a:latin typeface="Calibri" pitchFamily="34" charset="0"/>
              <a:ea typeface="+mj-ea"/>
              <a:cs typeface="+mj-cs"/>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6" name="Rectangle 2"/>
          <p:cNvSpPr>
            <a:spLocks noChangeArrowheads="1"/>
          </p:cNvSpPr>
          <p:nvPr/>
        </p:nvSpPr>
        <p:spPr bwMode="auto">
          <a:xfrm>
            <a:off x="323528" y="2060848"/>
            <a:ext cx="849694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GB" sz="3200" dirty="0">
                <a:latin typeface="Calibri" panose="020F0502020204030204" pitchFamily="34" charset="0"/>
                <a:ea typeface="Calibri" panose="020F0502020204030204" pitchFamily="34" charset="0"/>
                <a:cs typeface="Calibri" panose="020F0502020204030204" pitchFamily="34" charset="0"/>
              </a:rPr>
              <a:t>E</a:t>
            </a:r>
            <a:r>
              <a:rPr kumimoji="0" lang="en-GB" sz="32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xamples </a:t>
            </a:r>
            <a:r>
              <a:rPr kumimoji="0" lang="en-GB" sz="32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of the “missing perspective problem</a:t>
            </a:r>
            <a:r>
              <a:rPr lang="en-GB" sz="3200" b="0" dirty="0">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p>
          <a:p>
            <a:pPr lvl="0"/>
            <a:r>
              <a:rPr lang="en-GB" sz="2800" b="0" dirty="0">
                <a:latin typeface="Calibri" pitchFamily="34" charset="0"/>
                <a:ea typeface="Calibri" panose="020F0502020204030204" pitchFamily="34" charset="0"/>
                <a:cs typeface="Calibri" panose="020F0502020204030204" pitchFamily="34" charset="0"/>
              </a:rPr>
              <a:t>(Pilot 3) Student declares after an initial discussion of the prompt: </a:t>
            </a:r>
            <a:r>
              <a:rPr lang="en-GB" sz="2800" b="0" dirty="0">
                <a:latin typeface="Calibri" pitchFamily="34" charset="0"/>
                <a:ea typeface="Calibri" pitchFamily="34" charset="0"/>
                <a:cs typeface="Times New Roman" pitchFamily="18" charset="0"/>
              </a:rPr>
              <a:t>“</a:t>
            </a:r>
            <a:r>
              <a:rPr lang="en-GB" sz="2800" b="0" dirty="0">
                <a:latin typeface="Calibri" pitchFamily="34" charset="0"/>
              </a:rPr>
              <a:t>We understand. There’s no point in doing anything else. We all understand.”</a:t>
            </a:r>
            <a:r>
              <a:rPr lang="en-GB" sz="2800" b="0" dirty="0">
                <a:latin typeface="Times New Roman" pitchFamily="18" charset="0"/>
                <a:ea typeface="Calibri" pitchFamily="34" charset="0"/>
                <a:cs typeface="Times New Roman" pitchFamily="18" charset="0"/>
              </a:rPr>
              <a:t> </a:t>
            </a:r>
          </a:p>
          <a:p>
            <a:pPr lvl="0"/>
            <a:r>
              <a:rPr lang="en-GB" sz="1000" b="0" dirty="0">
                <a:latin typeface="Times New Roman" pitchFamily="18" charset="0"/>
                <a:ea typeface="Calibri" pitchFamily="34" charset="0"/>
                <a:cs typeface="Times New Roman" pitchFamily="18" charset="0"/>
              </a:rPr>
              <a:t>  </a:t>
            </a:r>
          </a:p>
          <a:p>
            <a:pPr lvl="0"/>
            <a:r>
              <a:rPr lang="en-GB" sz="2800" b="0" dirty="0">
                <a:latin typeface="Calibri" pitchFamily="34" charset="0"/>
                <a:ea typeface="Calibri" pitchFamily="34" charset="0"/>
                <a:cs typeface="Times New Roman" pitchFamily="18" charset="0"/>
              </a:rPr>
              <a:t>This could seem like </a:t>
            </a:r>
            <a:r>
              <a:rPr lang="en-GB" sz="2800" b="0" i="1" dirty="0">
                <a:latin typeface="Calibri" pitchFamily="34" charset="0"/>
                <a:ea typeface="Calibri" pitchFamily="34" charset="0"/>
                <a:cs typeface="Times New Roman" pitchFamily="18" charset="0"/>
              </a:rPr>
              <a:t>zooming out</a:t>
            </a:r>
            <a:r>
              <a:rPr lang="en-GB" sz="2800" b="0" dirty="0">
                <a:latin typeface="Calibri" pitchFamily="34" charset="0"/>
                <a:ea typeface="Calibri" pitchFamily="34" charset="0"/>
                <a:cs typeface="Times New Roman" pitchFamily="18" charset="0"/>
              </a:rPr>
              <a:t> and forces the teacher into directing the inquiry to overcome the impasse.</a:t>
            </a:r>
            <a:endParaRPr lang="en-GB" sz="2800" b="0" dirty="0">
              <a:latin typeface="Calibri" pitchFamily="34" charset="0"/>
            </a:endParaRPr>
          </a:p>
        </p:txBody>
      </p:sp>
    </p:spTree>
    <p:extLst>
      <p:ext uri="{BB962C8B-B14F-4D97-AF65-F5344CB8AC3E}">
        <p14:creationId xmlns:p14="http://schemas.microsoft.com/office/powerpoint/2010/main" val="3580926775"/>
      </p:ext>
    </p:extLst>
  </p:cSld>
  <p:clrMapOvr>
    <a:masterClrMapping/>
  </p:clrMapOvr>
  <p:transition>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274638"/>
            <a:ext cx="8496944" cy="1143000"/>
          </a:xfrm>
          <a:ln>
            <a:solidFill>
              <a:srgbClr val="0000FF"/>
            </a:solidFill>
          </a:ln>
        </p:spPr>
        <p:txBody>
          <a:bodyPr/>
          <a:lstStyle/>
          <a:p>
            <a:r>
              <a:rPr lang="en-US" i="1" dirty="0">
                <a:solidFill>
                  <a:srgbClr val="0000FF"/>
                </a:solidFill>
                <a:latin typeface="Calibri" pitchFamily="34" charset="0"/>
              </a:rPr>
              <a:t>Stimulus-means</a:t>
            </a:r>
            <a:r>
              <a:rPr lang="en-US" b="1" dirty="0">
                <a:solidFill>
                  <a:srgbClr val="0000FF"/>
                </a:solidFill>
                <a:latin typeface="Calibri" pitchFamily="34" charset="0"/>
              </a:rPr>
              <a:t>  Regulatory cards</a:t>
            </a: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6" name="Rectangle 1"/>
          <p:cNvSpPr>
            <a:spLocks noChangeArrowheads="1"/>
          </p:cNvSpPr>
          <p:nvPr/>
        </p:nvSpPr>
        <p:spPr bwMode="auto">
          <a:xfrm>
            <a:off x="323528" y="1413357"/>
            <a:ext cx="8496944"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GB" sz="2800" dirty="0">
                <a:solidFill>
                  <a:srgbClr val="669900"/>
                </a:solidFill>
                <a:latin typeface="Calibri" pitchFamily="34" charset="0"/>
                <a:ea typeface="Times New Roman" pitchFamily="18" charset="0"/>
                <a:cs typeface="Arial" pitchFamily="34" charset="0"/>
              </a:rPr>
              <a:t>Stimulus</a:t>
            </a:r>
          </a:p>
          <a:p>
            <a:pPr lvl="0"/>
            <a:r>
              <a:rPr lang="en-GB" sz="2800" b="0" dirty="0">
                <a:latin typeface="Calibri" pitchFamily="34" charset="0"/>
                <a:ea typeface="Times New Roman" pitchFamily="18" charset="0"/>
                <a:cs typeface="Arial" pitchFamily="34" charset="0"/>
              </a:rPr>
              <a:t>The cards encourage students’ agency by </a:t>
            </a:r>
            <a:r>
              <a:rPr lang="en-GB" sz="2800" b="0" i="1" dirty="0">
                <a:latin typeface="Calibri" pitchFamily="34" charset="0"/>
                <a:ea typeface="Times New Roman" pitchFamily="18" charset="0"/>
                <a:cs typeface="Arial" pitchFamily="34" charset="0"/>
              </a:rPr>
              <a:t>stimulating</a:t>
            </a:r>
            <a:r>
              <a:rPr lang="en-GB" sz="2800" b="0" dirty="0">
                <a:latin typeface="Calibri" pitchFamily="34" charset="0"/>
                <a:ea typeface="Times New Roman" pitchFamily="18" charset="0"/>
                <a:cs typeface="Arial" pitchFamily="34" charset="0"/>
              </a:rPr>
              <a:t> inductive and deductive reasoning. S</a:t>
            </a:r>
            <a:r>
              <a:rPr lang="en-GB" sz="2800" b="0" dirty="0">
                <a:latin typeface="Calibri" pitchFamily="34" charset="0"/>
                <a:ea typeface="Arial" pitchFamily="34" charset="0"/>
                <a:cs typeface="Times New Roman" pitchFamily="18" charset="0"/>
              </a:rPr>
              <a:t>tudents </a:t>
            </a:r>
            <a:r>
              <a:rPr lang="en-GB" sz="2800" b="0" dirty="0">
                <a:latin typeface="Calibri" pitchFamily="34" charset="0"/>
                <a:ea typeface="Times New Roman" pitchFamily="18" charset="0"/>
                <a:cs typeface="Arial" pitchFamily="34" charset="0"/>
              </a:rPr>
              <a:t>begin to regulate their activity consciously and become more aware of mathematical reasoning when they learn the meaning of the regulatory statements.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i="0" u="none" strike="noStrike" cap="none" normalizeH="0" baseline="0" dirty="0">
                <a:ln>
                  <a:noFill/>
                </a:ln>
                <a:solidFill>
                  <a:schemeClr val="tx1"/>
                </a:solidFill>
                <a:effectLst/>
                <a:latin typeface="Calibri"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i="0" u="none" strike="noStrike" cap="none" normalizeH="0" baseline="0" dirty="0">
                <a:ln>
                  <a:noFill/>
                </a:ln>
                <a:solidFill>
                  <a:srgbClr val="669900"/>
                </a:solidFill>
                <a:effectLst/>
                <a:latin typeface="Calibri" pitchFamily="34" charset="0"/>
                <a:ea typeface="Times New Roman" pitchFamily="18" charset="0"/>
                <a:cs typeface="Arial" pitchFamily="34" charset="0"/>
              </a:rPr>
              <a:t>Means</a:t>
            </a:r>
          </a:p>
          <a:p>
            <a:pPr lvl="0"/>
            <a:r>
              <a:rPr lang="en-GB" sz="2800" b="0" dirty="0">
                <a:latin typeface="Calibri" pitchFamily="34" charset="0"/>
                <a:ea typeface="Times New Roman" pitchFamily="18" charset="0"/>
                <a:cs typeface="Arial" pitchFamily="34" charset="0"/>
              </a:rPr>
              <a:t>The cards are a </a:t>
            </a:r>
            <a:r>
              <a:rPr lang="en-GB" sz="2800" b="0" i="1" dirty="0">
                <a:latin typeface="Calibri" pitchFamily="34" charset="0"/>
                <a:ea typeface="Times New Roman" pitchFamily="18" charset="0"/>
                <a:cs typeface="Arial" pitchFamily="34" charset="0"/>
              </a:rPr>
              <a:t>means</a:t>
            </a:r>
            <a:r>
              <a:rPr lang="en-GB" sz="2800" b="0" dirty="0">
                <a:latin typeface="Calibri" pitchFamily="34" charset="0"/>
                <a:ea typeface="Times New Roman" pitchFamily="18" charset="0"/>
                <a:cs typeface="Arial" pitchFamily="34" charset="0"/>
              </a:rPr>
              <a:t> by which the </a:t>
            </a:r>
            <a:r>
              <a:rPr kumimoji="0" lang="en-GB" sz="2800" b="0" i="0" u="none" strike="noStrike" cap="none" normalizeH="0" baseline="0" dirty="0">
                <a:ln>
                  <a:noFill/>
                </a:ln>
                <a:solidFill>
                  <a:schemeClr val="tx1"/>
                </a:solidFill>
                <a:effectLst/>
                <a:latin typeface="Calibri" pitchFamily="34" charset="0"/>
                <a:ea typeface="Times New Roman" pitchFamily="18" charset="0"/>
                <a:cs typeface="Arial" pitchFamily="34" charset="0"/>
              </a:rPr>
              <a:t>teacher can become aware of the forms of students’ reasoning that develop in the course of inquiry.</a:t>
            </a:r>
            <a:endParaRPr kumimoji="0" lang="en-GB" sz="2800" b="0" i="0" u="none" strike="noStrike" cap="none" normalizeH="0" baseline="0" dirty="0">
              <a:ln>
                <a:noFill/>
              </a:ln>
              <a:solidFill>
                <a:schemeClr val="tx1"/>
              </a:solidFill>
              <a:effectLst/>
              <a:latin typeface="Calibri" pitchFamily="34" charset="0"/>
              <a:cs typeface="Arial" pitchFamily="34" charset="0"/>
            </a:endParaRPr>
          </a:p>
        </p:txBody>
      </p:sp>
    </p:spTree>
  </p:cSld>
  <p:clrMapOvr>
    <a:masterClrMapping/>
  </p:clrMapOvr>
  <p:transition>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274638"/>
            <a:ext cx="8496944" cy="1143000"/>
          </a:xfrm>
          <a:ln>
            <a:solidFill>
              <a:srgbClr val="0000FF"/>
            </a:solidFill>
          </a:ln>
        </p:spPr>
        <p:txBody>
          <a:bodyPr/>
          <a:lstStyle/>
          <a:p>
            <a:r>
              <a:rPr lang="en-US" dirty="0">
                <a:solidFill>
                  <a:srgbClr val="0000FF"/>
                </a:solidFill>
                <a:latin typeface="Calibri" pitchFamily="34" charset="0"/>
              </a:rPr>
              <a:t>Regulatory cards</a:t>
            </a:r>
            <a:r>
              <a:rPr lang="en-US" dirty="0">
                <a:latin typeface="Calibri" pitchFamily="34" charset="0"/>
              </a:rPr>
              <a:t> </a:t>
            </a:r>
            <a:r>
              <a:rPr lang="en-US" b="1" dirty="0">
                <a:solidFill>
                  <a:srgbClr val="0000FF"/>
                </a:solidFill>
                <a:latin typeface="Calibri" pitchFamily="34" charset="0"/>
              </a:rPr>
              <a:t>advantages</a:t>
            </a: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8" name="Rectangle 1"/>
          <p:cNvSpPr>
            <a:spLocks noChangeArrowheads="1"/>
          </p:cNvSpPr>
          <p:nvPr/>
        </p:nvSpPr>
        <p:spPr bwMode="auto">
          <a:xfrm>
            <a:off x="320376" y="1428746"/>
            <a:ext cx="850009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buFont typeface="Arial" panose="020B0604020202020204" pitchFamily="34" charset="0"/>
              <a:buChar char="•"/>
            </a:pPr>
            <a:r>
              <a:rPr lang="en-GB" sz="2600" b="0" dirty="0">
                <a:latin typeface="Calibri" pitchFamily="34" charset="0"/>
                <a:ea typeface="Calibri" pitchFamily="34" charset="0"/>
                <a:cs typeface="Times New Roman" pitchFamily="18" charset="0"/>
              </a:rPr>
              <a:t>Provide tools and terms of a </a:t>
            </a:r>
            <a:r>
              <a:rPr lang="en-GB" sz="2600" dirty="0">
                <a:solidFill>
                  <a:srgbClr val="669900"/>
                </a:solidFill>
                <a:latin typeface="Calibri" pitchFamily="34" charset="0"/>
                <a:ea typeface="Calibri" pitchFamily="34" charset="0"/>
                <a:cs typeface="Times New Roman" pitchFamily="18" charset="0"/>
              </a:rPr>
              <a:t>meta-communication</a:t>
            </a:r>
            <a:r>
              <a:rPr kumimoji="0" lang="en-GB" sz="2600" b="0" u="none" strike="noStrike" cap="none" normalizeH="0" baseline="0" dirty="0">
                <a:ln>
                  <a:noFill/>
                </a:ln>
                <a:effectLst/>
                <a:latin typeface="Calibri" pitchFamily="34"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tabLst/>
            </a:pPr>
            <a:r>
              <a:rPr lang="en-GB" sz="1200" b="0" dirty="0">
                <a:latin typeface="Calibri" pitchFamily="34" charset="0"/>
                <a:ea typeface="Calibri" pitchFamily="34" charset="0"/>
                <a:cs typeface="Times New Roman" pitchFamily="18" charset="0"/>
              </a:rPr>
              <a:t>         </a:t>
            </a:r>
            <a:endParaRPr kumimoji="0" lang="en-GB" sz="1200" b="0" u="none" strike="noStrike" cap="none" normalizeH="0" baseline="0" dirty="0">
              <a:ln>
                <a:noFill/>
              </a:ln>
              <a:effectLst/>
              <a:latin typeface="Calibri" pitchFamily="34" charset="0"/>
              <a:ea typeface="Calibri" pitchFamily="34" charset="0"/>
              <a:cs typeface="Times New Roman" pitchFamily="18" charset="0"/>
            </a:endParaRPr>
          </a:p>
          <a:p>
            <a:pPr marL="457200" indent="-457200">
              <a:buFont typeface="Arial" panose="020B0604020202020204" pitchFamily="34" charset="0"/>
              <a:buChar char="•"/>
            </a:pPr>
            <a:r>
              <a:rPr lang="en-GB" sz="2600" b="0" dirty="0">
                <a:latin typeface="Calibri" pitchFamily="34" charset="0"/>
                <a:ea typeface="Calibri" pitchFamily="34" charset="0"/>
                <a:cs typeface="Times New Roman" pitchFamily="18" charset="0"/>
              </a:rPr>
              <a:t>Support a process in which students </a:t>
            </a:r>
            <a:r>
              <a:rPr lang="en-GB" sz="2600" dirty="0">
                <a:solidFill>
                  <a:srgbClr val="669900"/>
                </a:solidFill>
                <a:latin typeface="Calibri" pitchFamily="34" charset="0"/>
                <a:ea typeface="Calibri" pitchFamily="34" charset="0"/>
                <a:cs typeface="Times New Roman" pitchFamily="18" charset="0"/>
              </a:rPr>
              <a:t>participate</a:t>
            </a:r>
            <a:r>
              <a:rPr lang="en-GB" sz="2600" b="0" dirty="0">
                <a:latin typeface="Calibri" pitchFamily="34" charset="0"/>
                <a:ea typeface="Calibri" pitchFamily="34" charset="0"/>
                <a:cs typeface="Times New Roman" pitchFamily="18" charset="0"/>
              </a:rPr>
              <a:t> in deciding upon the </a:t>
            </a:r>
            <a:r>
              <a:rPr lang="en-GB" sz="2600" b="0" dirty="0">
                <a:solidFill>
                  <a:schemeClr val="tx1">
                    <a:lumMod val="95000"/>
                    <a:lumOff val="5000"/>
                  </a:schemeClr>
                </a:solidFill>
                <a:latin typeface="Calibri" pitchFamily="34" charset="0"/>
                <a:ea typeface="Calibri" pitchFamily="34" charset="0"/>
                <a:cs typeface="Times New Roman" pitchFamily="18" charset="0"/>
              </a:rPr>
              <a:t>knowledge required </a:t>
            </a:r>
            <a:r>
              <a:rPr lang="en-GB" sz="2600" b="0" dirty="0">
                <a:latin typeface="Calibri" pitchFamily="34" charset="0"/>
                <a:ea typeface="Calibri" pitchFamily="34" charset="0"/>
                <a:cs typeface="Times New Roman" pitchFamily="18" charset="0"/>
              </a:rPr>
              <a:t>and how to use that knowledge. Overcomes “missing perspective problem” and teacher dilemma.</a:t>
            </a:r>
          </a:p>
          <a:p>
            <a:r>
              <a:rPr lang="en-GB" sz="1200" b="0" dirty="0">
                <a:latin typeface="Calibri" pitchFamily="34" charset="0"/>
                <a:ea typeface="Calibri" pitchFamily="34" charset="0"/>
                <a:cs typeface="Times New Roman" pitchFamily="18" charset="0"/>
              </a:rPr>
              <a:t>  </a:t>
            </a:r>
          </a:p>
          <a:p>
            <a:pPr marL="457200" indent="-457200">
              <a:buFont typeface="Arial" panose="020B0604020202020204" pitchFamily="34" charset="0"/>
              <a:buChar char="•"/>
            </a:pPr>
            <a:r>
              <a:rPr lang="en-GB" sz="2600" dirty="0">
                <a:solidFill>
                  <a:srgbClr val="669900"/>
                </a:solidFill>
                <a:latin typeface="Calibri" pitchFamily="34" charset="0"/>
                <a:ea typeface="Calibri" pitchFamily="34" charset="0"/>
                <a:cs typeface="Times New Roman" pitchFamily="18" charset="0"/>
              </a:rPr>
              <a:t>Self-differentiation </a:t>
            </a:r>
            <a:r>
              <a:rPr lang="en-GB" sz="2600" b="0" dirty="0">
                <a:latin typeface="Calibri" pitchFamily="34" charset="0"/>
                <a:ea typeface="Calibri" pitchFamily="34" charset="0"/>
                <a:cs typeface="Times New Roman" pitchFamily="18" charset="0"/>
              </a:rPr>
              <a:t>Gives individual students a means of directing (or, at least, negotiating) their own activity.</a:t>
            </a:r>
          </a:p>
          <a:p>
            <a:r>
              <a:rPr lang="en-GB" sz="1200" b="0" dirty="0">
                <a:latin typeface="Calibri" pitchFamily="34" charset="0"/>
                <a:ea typeface="Calibri" pitchFamily="34" charset="0"/>
                <a:cs typeface="Times New Roman" pitchFamily="18" charset="0"/>
              </a:rPr>
              <a:t>   </a:t>
            </a:r>
          </a:p>
          <a:p>
            <a:pPr marL="457200" indent="-457200">
              <a:buFont typeface="Arial" panose="020B0604020202020204" pitchFamily="34" charset="0"/>
              <a:buChar char="•"/>
            </a:pPr>
            <a:r>
              <a:rPr lang="en-GB" sz="2600" b="0" dirty="0">
                <a:latin typeface="Calibri" pitchFamily="34" charset="0"/>
              </a:rPr>
              <a:t>Leads to a</a:t>
            </a:r>
            <a:r>
              <a:rPr lang="en-GB" sz="2600" b="0" dirty="0">
                <a:solidFill>
                  <a:srgbClr val="669900"/>
                </a:solidFill>
                <a:latin typeface="Calibri" pitchFamily="34" charset="0"/>
              </a:rPr>
              <a:t> </a:t>
            </a:r>
            <a:r>
              <a:rPr lang="en-GB" sz="2600" dirty="0">
                <a:solidFill>
                  <a:srgbClr val="669900"/>
                </a:solidFill>
                <a:latin typeface="Calibri" pitchFamily="34" charset="0"/>
              </a:rPr>
              <a:t>harmonisation </a:t>
            </a:r>
            <a:r>
              <a:rPr lang="en-GB" sz="2600" b="0" dirty="0">
                <a:latin typeface="Calibri" pitchFamily="34" charset="0"/>
              </a:rPr>
              <a:t>of learning and concepts.</a:t>
            </a:r>
          </a:p>
          <a:p>
            <a:r>
              <a:rPr kumimoji="0" lang="en-GB" sz="1200" b="0" u="none" strike="noStrike" cap="none" normalizeH="0" baseline="0" dirty="0">
                <a:ln>
                  <a:noFill/>
                </a:ln>
                <a:effectLst/>
                <a:latin typeface="Calibri" pitchFamily="34" charset="0"/>
                <a:ea typeface="Calibri" pitchFamily="34" charset="0"/>
                <a:cs typeface="Times New Roman" pitchFamily="18" charset="0"/>
              </a:rPr>
              <a:t>   </a:t>
            </a:r>
          </a:p>
          <a:p>
            <a:pPr marL="457200" indent="-457200">
              <a:buFont typeface="Arial" panose="020B0604020202020204" pitchFamily="34" charset="0"/>
              <a:buChar char="•"/>
            </a:pPr>
            <a:r>
              <a:rPr lang="en-GB" sz="2600" b="0" dirty="0">
                <a:latin typeface="Calibri" pitchFamily="34" charset="0"/>
                <a:ea typeface="Calibri" pitchFamily="34" charset="0"/>
                <a:cs typeface="Times New Roman" pitchFamily="18" charset="0"/>
              </a:rPr>
              <a:t>C</a:t>
            </a:r>
            <a:r>
              <a:rPr kumimoji="0" lang="en-GB" sz="2600" b="0" u="none" strike="noStrike" cap="none" normalizeH="0" baseline="0" dirty="0">
                <a:ln>
                  <a:noFill/>
                </a:ln>
                <a:effectLst/>
                <a:latin typeface="Calibri" pitchFamily="34" charset="0"/>
                <a:ea typeface="Calibri" pitchFamily="34" charset="0"/>
                <a:cs typeface="Times New Roman" pitchFamily="18" charset="0"/>
              </a:rPr>
              <a:t>ontribute to an </a:t>
            </a:r>
            <a:r>
              <a:rPr kumimoji="0" lang="en-GB" sz="2600" u="none" strike="noStrike" cap="none" normalizeH="0" baseline="0" dirty="0">
                <a:ln>
                  <a:noFill/>
                </a:ln>
                <a:solidFill>
                  <a:srgbClr val="669900"/>
                </a:solidFill>
                <a:effectLst/>
                <a:latin typeface="Calibri" pitchFamily="34" charset="0"/>
                <a:ea typeface="Calibri" pitchFamily="34" charset="0"/>
                <a:cs typeface="Times New Roman" pitchFamily="18" charset="0"/>
              </a:rPr>
              <a:t>alternative conception </a:t>
            </a:r>
            <a:r>
              <a:rPr kumimoji="0" lang="en-GB" sz="2600" b="0" u="none" strike="noStrike" cap="none" normalizeH="0" baseline="0" dirty="0">
                <a:ln>
                  <a:noFill/>
                </a:ln>
                <a:effectLst/>
                <a:latin typeface="Calibri" pitchFamily="34" charset="0"/>
                <a:ea typeface="Calibri" pitchFamily="34" charset="0"/>
                <a:cs typeface="Times New Roman" pitchFamily="18" charset="0"/>
              </a:rPr>
              <a:t>of mathematical inquiry to one that emphasises discovery.</a:t>
            </a:r>
          </a:p>
        </p:txBody>
      </p:sp>
    </p:spTree>
  </p:cSld>
  <p:clrMapOvr>
    <a:masterClrMapping/>
  </p:clrMapOvr>
  <p:transition>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5400" dirty="0">
                <a:solidFill>
                  <a:srgbClr val="0000FF"/>
                </a:solidFill>
                <a:latin typeface="Calibri" pitchFamily="34" charset="0"/>
              </a:rPr>
              <a:t>Regulating </a:t>
            </a:r>
            <a:r>
              <a:rPr lang="en-US" altLang="en-US" sz="5400" b="0" dirty="0">
                <a:solidFill>
                  <a:srgbClr val="0000FF"/>
                </a:solidFill>
                <a:latin typeface="Calibri" pitchFamily="34" charset="0"/>
              </a:rPr>
              <a:t>inquiry</a:t>
            </a:r>
            <a:endParaRPr lang="en-GB" altLang="en-US" sz="5400" b="0" kern="0" dirty="0">
              <a:solidFill>
                <a:srgbClr val="0000FF"/>
              </a:solidFill>
              <a:latin typeface="Calibri" pitchFamily="34" charset="0"/>
              <a:ea typeface="+mj-ea"/>
              <a:cs typeface="+mj-cs"/>
            </a:endParaRPr>
          </a:p>
        </p:txBody>
      </p:sp>
      <p:sp>
        <p:nvSpPr>
          <p:cNvPr id="29699" name="TextBox 2"/>
          <p:cNvSpPr txBox="1">
            <a:spLocks noChangeArrowheads="1"/>
          </p:cNvSpPr>
          <p:nvPr/>
        </p:nvSpPr>
        <p:spPr bwMode="auto">
          <a:xfrm>
            <a:off x="373311" y="1823055"/>
            <a:ext cx="8447410" cy="3785652"/>
          </a:xfrm>
          <a:prstGeom prst="rect">
            <a:avLst/>
          </a:prstGeom>
          <a:noFill/>
          <a:ln w="9525">
            <a:noFill/>
            <a:miter lim="800000"/>
            <a:headEnd/>
            <a:tailEnd/>
          </a:ln>
        </p:spPr>
        <p:txBody>
          <a:bodyPr wrap="square" tIns="0" bIns="0">
            <a:spAutoFit/>
          </a:bodyPr>
          <a:lstStyle/>
          <a:p>
            <a:pPr>
              <a:spcBef>
                <a:spcPts val="300"/>
              </a:spcBef>
              <a:spcAft>
                <a:spcPts val="300"/>
              </a:spcAft>
            </a:pPr>
            <a:r>
              <a:rPr lang="en-GB" sz="2400" b="0" dirty="0">
                <a:latin typeface="Calibri" pitchFamily="34" charset="0"/>
              </a:rPr>
              <a:t>“The most challenging part of an Inquiry Maths lesson for the</a:t>
            </a:r>
          </a:p>
          <a:p>
            <a:pPr>
              <a:spcBef>
                <a:spcPts val="300"/>
              </a:spcBef>
              <a:spcAft>
                <a:spcPts val="300"/>
              </a:spcAft>
            </a:pPr>
            <a:r>
              <a:rPr lang="en-GB" sz="2400" b="0" dirty="0">
                <a:latin typeface="Calibri" pitchFamily="34" charset="0"/>
              </a:rPr>
              <a:t> teacher comes after students have asked the questions and</a:t>
            </a:r>
          </a:p>
          <a:p>
            <a:pPr>
              <a:spcBef>
                <a:spcPts val="300"/>
              </a:spcBef>
              <a:spcAft>
                <a:spcPts val="300"/>
              </a:spcAft>
            </a:pPr>
            <a:r>
              <a:rPr lang="en-GB" sz="2400" b="0" dirty="0">
                <a:latin typeface="Calibri" pitchFamily="34" charset="0"/>
              </a:rPr>
              <a:t> selected the cards.”</a:t>
            </a:r>
          </a:p>
          <a:p>
            <a:pPr>
              <a:spcBef>
                <a:spcPts val="300"/>
              </a:spcBef>
              <a:spcAft>
                <a:spcPts val="300"/>
              </a:spcAft>
            </a:pPr>
            <a:r>
              <a:rPr lang="en-GB" sz="1400" b="0" dirty="0">
                <a:latin typeface="Calibri" pitchFamily="34" charset="0"/>
              </a:rPr>
              <a:t>  </a:t>
            </a:r>
          </a:p>
          <a:p>
            <a:pPr>
              <a:spcBef>
                <a:spcPts val="300"/>
              </a:spcBef>
              <a:spcAft>
                <a:spcPts val="300"/>
              </a:spcAft>
            </a:pPr>
            <a:r>
              <a:rPr lang="en-GB" sz="2400" b="0" dirty="0">
                <a:latin typeface="Calibri" pitchFamily="34" charset="0"/>
              </a:rPr>
              <a:t>“I think many of my lessons are, at least in some ways, not</a:t>
            </a:r>
          </a:p>
          <a:p>
            <a:pPr>
              <a:spcBef>
                <a:spcPts val="300"/>
              </a:spcBef>
              <a:spcAft>
                <a:spcPts val="300"/>
              </a:spcAft>
            </a:pPr>
            <a:r>
              <a:rPr lang="en-GB" sz="2400" b="0" dirty="0">
                <a:latin typeface="Calibri" pitchFamily="34" charset="0"/>
              </a:rPr>
              <a:t> dissimilar from the first level of Inquiry Maths. I often present</a:t>
            </a:r>
          </a:p>
          <a:p>
            <a:pPr>
              <a:spcBef>
                <a:spcPts val="300"/>
              </a:spcBef>
              <a:spcAft>
                <a:spcPts val="300"/>
              </a:spcAft>
            </a:pPr>
            <a:r>
              <a:rPr lang="en-GB" sz="2400" b="0" dirty="0">
                <a:latin typeface="Calibri" pitchFamily="34" charset="0"/>
              </a:rPr>
              <a:t> students with a problem or a technique and then ask them for</a:t>
            </a:r>
          </a:p>
          <a:p>
            <a:pPr>
              <a:spcBef>
                <a:spcPts val="300"/>
              </a:spcBef>
              <a:spcAft>
                <a:spcPts val="300"/>
              </a:spcAft>
            </a:pPr>
            <a:r>
              <a:rPr lang="en-GB" sz="2400" b="0" dirty="0">
                <a:latin typeface="Calibri" pitchFamily="34" charset="0"/>
              </a:rPr>
              <a:t> their observations and questions. What will be new to me is the</a:t>
            </a:r>
          </a:p>
          <a:p>
            <a:pPr>
              <a:spcBef>
                <a:spcPts val="300"/>
              </a:spcBef>
              <a:spcAft>
                <a:spcPts val="300"/>
              </a:spcAft>
            </a:pPr>
            <a:r>
              <a:rPr lang="en-GB" sz="2400" b="0" dirty="0">
                <a:latin typeface="Calibri" pitchFamily="34" charset="0"/>
              </a:rPr>
              <a:t> aspect of negotiating the way the lesson progresses from there.”</a:t>
            </a: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Tree>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5400" dirty="0">
                <a:solidFill>
                  <a:srgbClr val="0000FF"/>
                </a:solidFill>
                <a:latin typeface="Calibri" pitchFamily="34" charset="0"/>
              </a:rPr>
              <a:t>Regulating </a:t>
            </a:r>
            <a:r>
              <a:rPr lang="en-US" altLang="en-US" sz="5400" b="0" dirty="0">
                <a:solidFill>
                  <a:srgbClr val="0000FF"/>
                </a:solidFill>
                <a:latin typeface="Calibri" pitchFamily="34" charset="0"/>
              </a:rPr>
              <a:t>inquiry</a:t>
            </a:r>
            <a:endParaRPr lang="en-GB" altLang="en-US" sz="5400" b="0" kern="0" dirty="0">
              <a:solidFill>
                <a:srgbClr val="0000FF"/>
              </a:solidFill>
              <a:latin typeface="Calibri" pitchFamily="34" charset="0"/>
              <a:ea typeface="+mj-ea"/>
              <a:cs typeface="+mj-cs"/>
            </a:endParaRPr>
          </a:p>
        </p:txBody>
      </p:sp>
      <p:sp>
        <p:nvSpPr>
          <p:cNvPr id="29699" name="TextBox 2"/>
          <p:cNvSpPr txBox="1">
            <a:spLocks noChangeArrowheads="1"/>
          </p:cNvSpPr>
          <p:nvPr/>
        </p:nvSpPr>
        <p:spPr bwMode="auto">
          <a:xfrm>
            <a:off x="317972" y="2204864"/>
            <a:ext cx="8447410" cy="2154436"/>
          </a:xfrm>
          <a:prstGeom prst="rect">
            <a:avLst/>
          </a:prstGeom>
          <a:noFill/>
          <a:ln w="9525">
            <a:noFill/>
            <a:miter lim="800000"/>
            <a:headEnd/>
            <a:tailEnd/>
          </a:ln>
        </p:spPr>
        <p:txBody>
          <a:bodyPr wrap="square">
            <a:spAutoFit/>
          </a:bodyPr>
          <a:lstStyle/>
          <a:p>
            <a:pPr marL="457200" indent="-457200">
              <a:spcBef>
                <a:spcPts val="300"/>
              </a:spcBef>
              <a:spcAft>
                <a:spcPts val="300"/>
              </a:spcAft>
              <a:buAutoNum type="arabicPeriod"/>
            </a:pPr>
            <a:r>
              <a:rPr lang="en-GB" sz="3600" b="0" dirty="0">
                <a:latin typeface="Calibri" pitchFamily="34" charset="0"/>
              </a:rPr>
              <a:t>What is the profile of each class?</a:t>
            </a:r>
          </a:p>
          <a:p>
            <a:pPr marL="457200" indent="-457200">
              <a:spcBef>
                <a:spcPts val="300"/>
              </a:spcBef>
              <a:spcAft>
                <a:spcPts val="300"/>
              </a:spcAft>
              <a:buAutoNum type="arabicPeriod"/>
            </a:pPr>
            <a:endParaRPr lang="en-GB" sz="1600" b="0" dirty="0">
              <a:latin typeface="Calibri" pitchFamily="34" charset="0"/>
            </a:endParaRPr>
          </a:p>
          <a:p>
            <a:pPr marL="457200" indent="-457200">
              <a:spcBef>
                <a:spcPts val="300"/>
              </a:spcBef>
              <a:spcAft>
                <a:spcPts val="600"/>
              </a:spcAft>
              <a:buAutoNum type="arabicPeriod"/>
            </a:pPr>
            <a:r>
              <a:rPr lang="en-GB" sz="3600" b="0" dirty="0">
                <a:latin typeface="Calibri" pitchFamily="34" charset="0"/>
              </a:rPr>
              <a:t>If you were the teacher, how would you suggest each inquiry proceeds?</a:t>
            </a: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Tree>
    <p:extLst>
      <p:ext uri="{BB962C8B-B14F-4D97-AF65-F5344CB8AC3E}">
        <p14:creationId xmlns:p14="http://schemas.microsoft.com/office/powerpoint/2010/main" val="3280816020"/>
      </p:ext>
    </p:extLst>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6000" dirty="0">
                <a:solidFill>
                  <a:srgbClr val="0000FF"/>
                </a:solidFill>
                <a:latin typeface="Calibri" pitchFamily="34" charset="0"/>
              </a:rPr>
              <a:t>Levels </a:t>
            </a:r>
            <a:r>
              <a:rPr lang="en-US" altLang="en-US" sz="6000" b="0" dirty="0">
                <a:solidFill>
                  <a:srgbClr val="0000FF"/>
                </a:solidFill>
                <a:latin typeface="Calibri" pitchFamily="34" charset="0"/>
              </a:rPr>
              <a:t>of inquiry</a:t>
            </a:r>
            <a:endParaRPr lang="en-GB" altLang="en-US" sz="6000" b="0" kern="0" dirty="0">
              <a:solidFill>
                <a:srgbClr val="0000FF"/>
              </a:solidFill>
              <a:latin typeface="Calibri" pitchFamily="34" charset="0"/>
              <a:ea typeface="+mj-ea"/>
              <a:cs typeface="+mj-cs"/>
            </a:endParaRPr>
          </a:p>
        </p:txBody>
      </p:sp>
      <p:graphicFrame>
        <p:nvGraphicFramePr>
          <p:cNvPr id="7" name="Group 44"/>
          <p:cNvGraphicFramePr>
            <a:graphicFrameLocks noGrp="1"/>
          </p:cNvGraphicFramePr>
          <p:nvPr>
            <p:ph sz="half" idx="4294967295"/>
          </p:nvPr>
        </p:nvGraphicFramePr>
        <p:xfrm>
          <a:off x="323528" y="1628800"/>
          <a:ext cx="8496944" cy="4421933"/>
        </p:xfrm>
        <a:graphic>
          <a:graphicData uri="http://schemas.openxmlformats.org/drawingml/2006/table">
            <a:tbl>
              <a:tblPr/>
              <a:tblGrid>
                <a:gridCol w="1663737">
                  <a:extLst>
                    <a:ext uri="{9D8B030D-6E8A-4147-A177-3AD203B41FA5}">
                      <a16:colId xmlns:a16="http://schemas.microsoft.com/office/drawing/2014/main" val="20000"/>
                    </a:ext>
                  </a:extLst>
                </a:gridCol>
                <a:gridCol w="2008671">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tblGrid>
              <a:tr h="873027">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itchFamily="34" charset="0"/>
                      </a:endParaRPr>
                    </a:p>
                  </a:txBody>
                  <a:tcPr marL="84384" marR="84384" marT="45706" marB="45706"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400" b="1" i="0" u="none" strike="noStrike" cap="none" normalizeH="0" baseline="0" dirty="0">
                          <a:ln>
                            <a:noFill/>
                          </a:ln>
                          <a:solidFill>
                            <a:schemeClr val="bg1"/>
                          </a:solidFill>
                          <a:effectLst/>
                          <a:latin typeface="Calibri" pitchFamily="34" charset="0"/>
                        </a:rPr>
                        <a:t>Questions</a:t>
                      </a:r>
                    </a:p>
                  </a:txBody>
                  <a:tcPr marL="84384" marR="84384"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400" b="1" i="0" u="none" strike="noStrike" cap="none" normalizeH="0" baseline="0" dirty="0">
                          <a:ln>
                            <a:noFill/>
                          </a:ln>
                          <a:solidFill>
                            <a:schemeClr val="bg1"/>
                          </a:solidFill>
                          <a:effectLst/>
                          <a:latin typeface="Calibri" pitchFamily="34" charset="0"/>
                        </a:rPr>
                        <a:t>Regulation</a:t>
                      </a:r>
                    </a:p>
                  </a:txBody>
                  <a:tcPr marL="84384" marR="84384"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400" b="1" i="0" u="none" strike="noStrike" cap="none" normalizeH="0" baseline="0" dirty="0">
                          <a:ln>
                            <a:noFill/>
                          </a:ln>
                          <a:solidFill>
                            <a:schemeClr val="bg1"/>
                          </a:solidFill>
                          <a:effectLst/>
                          <a:latin typeface="Calibri" pitchFamily="34" charset="0"/>
                        </a:rPr>
                        <a:t>Pathways</a:t>
                      </a:r>
                    </a:p>
                  </a:txBody>
                  <a:tcPr marL="84384" marR="84384"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400" b="1" i="0" u="none" strike="noStrike" cap="none" normalizeH="0" baseline="0" dirty="0">
                          <a:ln>
                            <a:noFill/>
                          </a:ln>
                          <a:solidFill>
                            <a:schemeClr val="bg1"/>
                          </a:solidFill>
                          <a:effectLst/>
                          <a:latin typeface="Calibri" pitchFamily="34" charset="0"/>
                        </a:rPr>
                        <a:t>Outcomes</a:t>
                      </a:r>
                    </a:p>
                  </a:txBody>
                  <a:tcPr marL="84384" marR="84384"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00"/>
                    </a:solidFill>
                  </a:tcPr>
                </a:tc>
                <a:extLst>
                  <a:ext uri="{0D108BD9-81ED-4DB2-BD59-A6C34878D82A}">
                    <a16:rowId xmlns:a16="http://schemas.microsoft.com/office/drawing/2014/main" val="10000"/>
                  </a:ext>
                </a:extLst>
              </a:tr>
              <a:tr h="999181">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400" b="1" i="0" u="none" strike="noStrike" cap="none" normalizeH="0" baseline="0" dirty="0">
                          <a:ln>
                            <a:noFill/>
                          </a:ln>
                          <a:solidFill>
                            <a:schemeClr val="bg1"/>
                          </a:solidFill>
                          <a:effectLst/>
                          <a:latin typeface="Calibri" pitchFamily="34" charset="0"/>
                        </a:rPr>
                        <a:t>Structured</a:t>
                      </a:r>
                    </a:p>
                  </a:txBody>
                  <a:tcPr marL="84384" marR="84384" marT="45706" marB="4570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000" b="1" i="0" u="none" strike="noStrike" cap="none" normalizeH="0" baseline="0" dirty="0">
                          <a:ln>
                            <a:noFill/>
                          </a:ln>
                          <a:solidFill>
                            <a:schemeClr val="tx1"/>
                          </a:solidFill>
                          <a:effectLst/>
                          <a:latin typeface="Calibri" pitchFamily="34" charset="0"/>
                        </a:rPr>
                        <a:t>Co-constructed</a:t>
                      </a:r>
                    </a:p>
                  </a:txBody>
                  <a:tcPr marL="84384" marR="84384"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000" b="1" i="0" u="none" strike="noStrike" cap="none" normalizeH="0" baseline="0" dirty="0">
                          <a:ln>
                            <a:noFill/>
                          </a:ln>
                          <a:solidFill>
                            <a:schemeClr val="tx1"/>
                          </a:solidFill>
                          <a:effectLst/>
                          <a:latin typeface="Calibri" pitchFamily="34" charset="0"/>
                        </a:rPr>
                        <a:t>Restricted by the teacher</a:t>
                      </a:r>
                    </a:p>
                  </a:txBody>
                  <a:tcPr marL="84384" marR="84384"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934313">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400" b="1" i="0" u="none" strike="noStrike" cap="none" normalizeH="0" baseline="0" dirty="0">
                          <a:ln>
                            <a:noFill/>
                          </a:ln>
                          <a:solidFill>
                            <a:schemeClr val="bg1"/>
                          </a:solidFill>
                          <a:effectLst/>
                          <a:latin typeface="Calibri" pitchFamily="34" charset="0"/>
                        </a:rPr>
                        <a:t>Guided</a:t>
                      </a:r>
                    </a:p>
                  </a:txBody>
                  <a:tcPr marL="84384" marR="84384" marT="45706" marB="4570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000" b="1" i="0" u="none" strike="noStrike" cap="none" normalizeH="0" baseline="0" dirty="0">
                          <a:ln>
                            <a:noFill/>
                          </a:ln>
                          <a:solidFill>
                            <a:schemeClr val="tx1"/>
                          </a:solidFill>
                          <a:effectLst/>
                          <a:latin typeface="Calibri" pitchFamily="34" charset="0"/>
                        </a:rPr>
                        <a:t>Student-led</a:t>
                      </a:r>
                    </a:p>
                  </a:txBody>
                  <a:tcPr marL="84384" marR="84384"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55000"/>
                        </a:spcBef>
                        <a:spcAft>
                          <a:spcPct val="0"/>
                        </a:spcAft>
                        <a:buClrTx/>
                        <a:buSzTx/>
                        <a:buFontTx/>
                        <a:buNone/>
                        <a:tabLst/>
                        <a:defRPr/>
                      </a:pPr>
                      <a:r>
                        <a:rPr kumimoji="0" lang="en-GB" sz="2000" b="1" i="0" u="none" strike="noStrike" cap="none" normalizeH="0" baseline="0" dirty="0">
                          <a:ln>
                            <a:noFill/>
                          </a:ln>
                          <a:solidFill>
                            <a:schemeClr val="tx1"/>
                          </a:solidFill>
                          <a:effectLst/>
                          <a:latin typeface="Calibri" pitchFamily="34" charset="0"/>
                        </a:rPr>
                        <a:t>Co-constructed</a:t>
                      </a:r>
                    </a:p>
                  </a:txBody>
                  <a:tcPr marL="84384" marR="84384"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1376306">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400" b="1" i="0" u="none" strike="noStrike" cap="none" normalizeH="0" baseline="0" dirty="0">
                          <a:ln>
                            <a:noFill/>
                          </a:ln>
                          <a:solidFill>
                            <a:schemeClr val="bg1"/>
                          </a:solidFill>
                          <a:effectLst/>
                          <a:latin typeface="Calibri" pitchFamily="34" charset="0"/>
                        </a:rPr>
                        <a:t>Open</a:t>
                      </a:r>
                    </a:p>
                  </a:txBody>
                  <a:tcPr marL="84384" marR="84384" marT="45706" marB="4570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00"/>
                    </a:solid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000" b="1" i="0" u="none" strike="noStrike" cap="none" normalizeH="0" baseline="0" dirty="0">
                          <a:ln>
                            <a:noFill/>
                          </a:ln>
                          <a:solidFill>
                            <a:schemeClr val="tx1"/>
                          </a:solidFill>
                          <a:effectLst/>
                          <a:latin typeface="Calibri" pitchFamily="34" charset="0"/>
                        </a:rPr>
                        <a:t>Student-led</a:t>
                      </a:r>
                    </a:p>
                  </a:txBody>
                  <a:tcPr marL="84384" marR="84384"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defRPr/>
                      </a:pPr>
                      <a:r>
                        <a:rPr kumimoji="0" lang="en-GB" sz="2000" b="1" i="0" u="none" strike="noStrike" cap="none" normalizeH="0" baseline="0" dirty="0">
                          <a:ln>
                            <a:noFill/>
                          </a:ln>
                          <a:solidFill>
                            <a:schemeClr val="tx1"/>
                          </a:solidFill>
                          <a:effectLst/>
                          <a:latin typeface="Calibri" pitchFamily="34" charset="0"/>
                        </a:rPr>
                        <a:t>Student-led </a:t>
                      </a:r>
                      <a:r>
                        <a:rPr kumimoji="0" lang="en-GB" sz="2000" b="0" i="0" u="none" strike="noStrike" cap="none" normalizeH="0" baseline="0" dirty="0">
                          <a:ln>
                            <a:noFill/>
                          </a:ln>
                          <a:solidFill>
                            <a:schemeClr val="tx1"/>
                          </a:solidFill>
                          <a:effectLst/>
                          <a:latin typeface="Calibri" pitchFamily="34" charset="0"/>
                        </a:rPr>
                        <a:t>Teacher validation</a:t>
                      </a:r>
                    </a:p>
                  </a:txBody>
                  <a:tcPr marL="84384" marR="84384"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pPr>
                      <a:r>
                        <a:rPr kumimoji="0" lang="en-GB" sz="2000" b="1" i="0" u="none" strike="noStrike" cap="none" normalizeH="0" baseline="0" dirty="0">
                          <a:ln>
                            <a:noFill/>
                          </a:ln>
                          <a:solidFill>
                            <a:schemeClr val="tx1"/>
                          </a:solidFill>
                          <a:effectLst/>
                          <a:latin typeface="Calibri" pitchFamily="34" charset="0"/>
                        </a:rPr>
                        <a:t>Student-led </a:t>
                      </a:r>
                      <a:r>
                        <a:rPr kumimoji="0" lang="en-GB" sz="2000" b="0" i="0" u="none" strike="noStrike" cap="none" normalizeH="0" baseline="0" dirty="0">
                          <a:ln>
                            <a:noFill/>
                          </a:ln>
                          <a:solidFill>
                            <a:schemeClr val="tx1"/>
                          </a:solidFill>
                          <a:effectLst/>
                          <a:latin typeface="Calibri" pitchFamily="34" charset="0"/>
                        </a:rPr>
                        <a:t>Teacher instruction when required</a:t>
                      </a:r>
                    </a:p>
                  </a:txBody>
                  <a:tcPr marL="84384" marR="84384"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5000"/>
                        </a:spcBef>
                        <a:spcAft>
                          <a:spcPct val="0"/>
                        </a:spcAft>
                        <a:buClrTx/>
                        <a:buSzTx/>
                        <a:buFontTx/>
                        <a:buNone/>
                        <a:tabLst/>
                        <a:defRPr/>
                      </a:pPr>
                      <a:r>
                        <a:rPr kumimoji="0" lang="en-GB" sz="2000" b="1" i="0" u="none" strike="noStrike" cap="none" normalizeH="0" baseline="0" dirty="0">
                          <a:ln>
                            <a:noFill/>
                          </a:ln>
                          <a:solidFill>
                            <a:schemeClr val="tx1"/>
                          </a:solidFill>
                          <a:effectLst/>
                          <a:latin typeface="Calibri" pitchFamily="34" charset="0"/>
                        </a:rPr>
                        <a:t>Student-led </a:t>
                      </a:r>
                      <a:r>
                        <a:rPr kumimoji="0" lang="en-GB" sz="2000" b="0" i="0" u="none" strike="noStrike" cap="none" normalizeH="0" baseline="0" dirty="0">
                          <a:ln>
                            <a:noFill/>
                          </a:ln>
                          <a:solidFill>
                            <a:schemeClr val="tx1"/>
                          </a:solidFill>
                          <a:effectLst/>
                          <a:latin typeface="Calibri" pitchFamily="34" charset="0"/>
                        </a:rPr>
                        <a:t>Teacher assessed</a:t>
                      </a:r>
                    </a:p>
                  </a:txBody>
                  <a:tcPr marL="84384" marR="84384"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Tree>
  </p:cSld>
  <p:clrMapOvr>
    <a:masterClrMapping/>
  </p:clrMapOvr>
  <p:transition>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4"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5400" dirty="0">
                <a:solidFill>
                  <a:srgbClr val="0000FF"/>
                </a:solidFill>
                <a:latin typeface="Calibri" pitchFamily="34" charset="0"/>
              </a:rPr>
              <a:t>Structured </a:t>
            </a:r>
            <a:r>
              <a:rPr lang="en-US" altLang="en-US" sz="5400" b="0" dirty="0">
                <a:solidFill>
                  <a:srgbClr val="0000FF"/>
                </a:solidFill>
                <a:latin typeface="Calibri" pitchFamily="34" charset="0"/>
              </a:rPr>
              <a:t>inquiry</a:t>
            </a:r>
            <a:endParaRPr lang="en-GB" altLang="en-US" sz="5400" b="0" kern="0" dirty="0">
              <a:solidFill>
                <a:srgbClr val="0000FF"/>
              </a:solidFill>
              <a:latin typeface="Calibri" pitchFamily="34" charset="0"/>
              <a:ea typeface="+mj-ea"/>
              <a:cs typeface="+mj-cs"/>
            </a:endParaRPr>
          </a:p>
        </p:txBody>
      </p:sp>
      <p:pic>
        <p:nvPicPr>
          <p:cNvPr id="7" name="Content Placeholder 6"/>
          <p:cNvPicPr>
            <a:picLocks noGrp="1"/>
          </p:cNvPicPr>
          <p:nvPr>
            <p:ph idx="1"/>
          </p:nvPr>
        </p:nvPicPr>
        <p:blipFill rotWithShape="1">
          <a:blip r:embed="rId3" cstate="print"/>
          <a:srcRect l="13631" t="6117" r="13896" b="9309"/>
          <a:stretch/>
        </p:blipFill>
        <p:spPr bwMode="auto">
          <a:xfrm>
            <a:off x="340431" y="1772816"/>
            <a:ext cx="3655505" cy="2676352"/>
          </a:xfrm>
          <a:prstGeom prst="rect">
            <a:avLst/>
          </a:prstGeom>
          <a:ln>
            <a:solidFill>
              <a:schemeClr val="bg1">
                <a:lumMod val="65000"/>
              </a:schemeClr>
            </a:solidFill>
          </a:ln>
          <a:extLst>
            <a:ext uri="{53640926-AAD7-44D8-BBD7-CCE9431645EC}">
              <a14:shadowObscured xmlns:a14="http://schemas.microsoft.com/office/drawing/2010/main"/>
            </a:ext>
          </a:extLst>
        </p:spPr>
      </p:pic>
      <p:sp>
        <p:nvSpPr>
          <p:cNvPr id="6"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pic>
        <p:nvPicPr>
          <p:cNvPr id="8" name="Picture 7"/>
          <p:cNvPicPr/>
          <p:nvPr/>
        </p:nvPicPr>
        <p:blipFill>
          <a:blip r:embed="rId4" cstate="print"/>
          <a:srcRect/>
          <a:stretch>
            <a:fillRect/>
          </a:stretch>
        </p:blipFill>
        <p:spPr bwMode="auto">
          <a:xfrm>
            <a:off x="4101667" y="1772816"/>
            <a:ext cx="4719054" cy="1863090"/>
          </a:xfrm>
          <a:prstGeom prst="rect">
            <a:avLst/>
          </a:prstGeom>
          <a:noFill/>
          <a:ln w="9525">
            <a:noFill/>
            <a:miter lim="800000"/>
            <a:headEnd/>
            <a:tailEnd/>
          </a:ln>
          <a:effectLst/>
        </p:spPr>
      </p:pic>
    </p:spTree>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323528" y="274638"/>
            <a:ext cx="8496622" cy="1143000"/>
          </a:xfrm>
          <a:solidFill>
            <a:schemeClr val="bg1"/>
          </a:solidFill>
          <a:ln>
            <a:solidFill>
              <a:srgbClr val="0000FF"/>
            </a:solidFill>
          </a:ln>
        </p:spPr>
        <p:txBody>
          <a:bodyPr/>
          <a:lstStyle/>
          <a:p>
            <a:r>
              <a:rPr lang="en-GB" sz="4800" dirty="0">
                <a:solidFill>
                  <a:srgbClr val="0000FF"/>
                </a:solidFill>
                <a:latin typeface="Calibri" pitchFamily="34" charset="0"/>
              </a:rPr>
              <a:t>Inquiry Maths </a:t>
            </a:r>
            <a:r>
              <a:rPr lang="en-GB" sz="4800" b="1" dirty="0">
                <a:solidFill>
                  <a:srgbClr val="0000FF"/>
                </a:solidFill>
                <a:latin typeface="Calibri" pitchFamily="34" charset="0"/>
              </a:rPr>
              <a:t>website</a:t>
            </a:r>
            <a:endParaRPr lang="en-GB" sz="1200" b="1" dirty="0">
              <a:solidFill>
                <a:srgbClr val="0000FF"/>
              </a:solidFill>
              <a:latin typeface="Calibri" pitchFamily="34" charset="0"/>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pic>
        <p:nvPicPr>
          <p:cNvPr id="1095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54" t="15532" r="6202" b="21722"/>
          <a:stretch/>
        </p:blipFill>
        <p:spPr bwMode="auto">
          <a:xfrm>
            <a:off x="355502" y="1628800"/>
            <a:ext cx="8465219" cy="4433969"/>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6533706"/>
      </p:ext>
    </p:extLst>
  </p:cSld>
  <p:clrMapOvr>
    <a:masterClrMapping/>
  </p:clrMapOvr>
  <p:transition>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23528" y="333375"/>
            <a:ext cx="8496944"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5400" dirty="0">
                <a:solidFill>
                  <a:srgbClr val="0000FF"/>
                </a:solidFill>
                <a:latin typeface="Calibri" pitchFamily="34" charset="0"/>
              </a:rPr>
              <a:t>Guided </a:t>
            </a:r>
            <a:r>
              <a:rPr lang="en-US" altLang="en-US" sz="5400" b="0" dirty="0">
                <a:solidFill>
                  <a:srgbClr val="0000FF"/>
                </a:solidFill>
                <a:latin typeface="Calibri" pitchFamily="34" charset="0"/>
              </a:rPr>
              <a:t>inquiry</a:t>
            </a:r>
            <a:endParaRPr lang="en-GB" altLang="en-US" sz="5400" b="0" kern="0" dirty="0">
              <a:solidFill>
                <a:srgbClr val="0000FF"/>
              </a:solidFill>
              <a:latin typeface="Calibri" pitchFamily="34" charset="0"/>
              <a:ea typeface="+mj-ea"/>
              <a:cs typeface="+mj-cs"/>
            </a:endParaRPr>
          </a:p>
        </p:txBody>
      </p:sp>
      <p:pic>
        <p:nvPicPr>
          <p:cNvPr id="6" name="Picture 5"/>
          <p:cNvPicPr/>
          <p:nvPr/>
        </p:nvPicPr>
        <p:blipFill rotWithShape="1">
          <a:blip r:embed="rId3" cstate="print"/>
          <a:srcRect l="14263" t="8204" r="13782" b="8174"/>
          <a:stretch/>
        </p:blipFill>
        <p:spPr bwMode="auto">
          <a:xfrm>
            <a:off x="323528" y="1772816"/>
            <a:ext cx="4061990" cy="2880320"/>
          </a:xfrm>
          <a:prstGeom prst="rect">
            <a:avLst/>
          </a:prstGeom>
          <a:ln w="9525" cap="flat" cmpd="sng" algn="ctr">
            <a:solidFill>
              <a:sysClr val="window" lastClr="FFFFFF">
                <a:lumMod val="65000"/>
              </a:sysClr>
            </a:solidFill>
            <a:prstDash val="solid"/>
            <a:round/>
            <a:headEnd type="none" w="med" len="med"/>
            <a:tailEnd type="none" w="med" len="med"/>
          </a:ln>
          <a:extLst>
            <a:ext uri="{53640926-AAD7-44D8-BBD7-CCE9431645EC}">
              <a14:shadowObscured xmlns:a14="http://schemas.microsoft.com/office/drawing/2010/main"/>
            </a:ext>
          </a:extLst>
        </p:spPr>
      </p:pic>
      <p:pic>
        <p:nvPicPr>
          <p:cNvPr id="33794" name="Picture 2"/>
          <p:cNvPicPr>
            <a:picLocks noChangeAspect="1" noChangeArrowheads="1"/>
          </p:cNvPicPr>
          <p:nvPr/>
        </p:nvPicPr>
        <p:blipFill>
          <a:blip r:embed="rId4" cstate="print"/>
          <a:srcRect l="8862" t="17046" r="9305" b="12344"/>
          <a:stretch>
            <a:fillRect/>
          </a:stretch>
        </p:blipFill>
        <p:spPr bwMode="auto">
          <a:xfrm>
            <a:off x="4427984" y="1772816"/>
            <a:ext cx="4392488" cy="2857137"/>
          </a:xfrm>
          <a:prstGeom prst="rect">
            <a:avLst/>
          </a:prstGeom>
          <a:noFill/>
          <a:ln w="9525">
            <a:noFill/>
            <a:miter lim="800000"/>
            <a:headEnd/>
            <a:tailEnd/>
          </a:ln>
        </p:spPr>
      </p:pic>
      <p:sp>
        <p:nvSpPr>
          <p:cNvPr id="7"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Tree>
  </p:cSld>
  <p:clrMapOvr>
    <a:masterClrMapping/>
  </p:clrMapOvr>
  <p:transition>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23528" y="333375"/>
            <a:ext cx="8496944"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5400" dirty="0">
                <a:solidFill>
                  <a:srgbClr val="0000FF"/>
                </a:solidFill>
                <a:latin typeface="Calibri" pitchFamily="34" charset="0"/>
              </a:rPr>
              <a:t>Structured</a:t>
            </a:r>
            <a:r>
              <a:rPr lang="en-US" altLang="en-US" sz="5400" b="0" dirty="0">
                <a:solidFill>
                  <a:srgbClr val="0000FF"/>
                </a:solidFill>
                <a:latin typeface="Calibri" pitchFamily="34" charset="0"/>
              </a:rPr>
              <a:t> and </a:t>
            </a:r>
            <a:r>
              <a:rPr lang="en-US" altLang="en-US" sz="5400" dirty="0">
                <a:solidFill>
                  <a:srgbClr val="0000FF"/>
                </a:solidFill>
                <a:latin typeface="Calibri" pitchFamily="34" charset="0"/>
              </a:rPr>
              <a:t>guided</a:t>
            </a:r>
            <a:endParaRPr lang="en-GB" altLang="en-US" sz="5400" kern="0" dirty="0">
              <a:solidFill>
                <a:srgbClr val="0000FF"/>
              </a:solidFill>
              <a:latin typeface="Calibri" pitchFamily="34" charset="0"/>
              <a:ea typeface="+mj-ea"/>
              <a:cs typeface="+mj-cs"/>
            </a:endParaRPr>
          </a:p>
        </p:txBody>
      </p:sp>
      <p:sp>
        <p:nvSpPr>
          <p:cNvPr id="7"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pic>
        <p:nvPicPr>
          <p:cNvPr id="110594" name="Picture 2" descr="https://sites.google.com/site/inquirymaths/home/algebra-prompts/number-line-inquiry/number%20line%20year%207b.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700808"/>
            <a:ext cx="4059965"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484" t="17870" r="26689" b="21739"/>
          <a:stretch/>
        </p:blipFill>
        <p:spPr bwMode="auto">
          <a:xfrm>
            <a:off x="4383493" y="1652578"/>
            <a:ext cx="4506797" cy="3072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23528" y="333375"/>
            <a:ext cx="8496944"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5400" dirty="0">
                <a:solidFill>
                  <a:srgbClr val="0000FF"/>
                </a:solidFill>
                <a:latin typeface="Calibri" pitchFamily="34" charset="0"/>
              </a:rPr>
              <a:t>Guided</a:t>
            </a:r>
            <a:r>
              <a:rPr lang="en-US" altLang="en-US" sz="5400" b="0" dirty="0">
                <a:solidFill>
                  <a:srgbClr val="0000FF"/>
                </a:solidFill>
                <a:latin typeface="Calibri" pitchFamily="34" charset="0"/>
              </a:rPr>
              <a:t> and </a:t>
            </a:r>
            <a:r>
              <a:rPr lang="en-US" altLang="en-US" sz="5400" dirty="0">
                <a:solidFill>
                  <a:srgbClr val="0000FF"/>
                </a:solidFill>
                <a:latin typeface="Calibri" pitchFamily="34" charset="0"/>
              </a:rPr>
              <a:t>open</a:t>
            </a:r>
            <a:endParaRPr lang="en-GB" altLang="en-US" sz="5400" kern="0" dirty="0">
              <a:solidFill>
                <a:srgbClr val="0000FF"/>
              </a:solidFill>
              <a:latin typeface="Calibri" pitchFamily="34" charset="0"/>
              <a:ea typeface="+mj-ea"/>
              <a:cs typeface="+mj-cs"/>
            </a:endParaRPr>
          </a:p>
        </p:txBody>
      </p:sp>
      <p:sp>
        <p:nvSpPr>
          <p:cNvPr id="7"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pic>
        <p:nvPicPr>
          <p:cNvPr id="109570" name="Picture 2" descr="https://sites.google.com/site/inquirymaths/home/algebra-prompts/number-line-inquiry/Picture2.png?attredirects=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48" y="1700807"/>
            <a:ext cx="3722505" cy="28269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996" t="11255" r="17058" b="40211"/>
          <a:stretch/>
        </p:blipFill>
        <p:spPr bwMode="auto">
          <a:xfrm>
            <a:off x="4072953" y="1700807"/>
            <a:ext cx="4752528" cy="1938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cove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9388" y="981075"/>
            <a:ext cx="8713787" cy="1143000"/>
          </a:xfrm>
        </p:spPr>
        <p:txBody>
          <a:bodyPr/>
          <a:lstStyle/>
          <a:p>
            <a:pPr eaLnBrk="1" hangingPunct="1"/>
            <a:r>
              <a:rPr lang="en-GB" sz="8800" b="1" dirty="0">
                <a:solidFill>
                  <a:schemeClr val="bg1"/>
                </a:solidFill>
                <a:latin typeface="Calibri" pitchFamily="34" charset="0"/>
              </a:rPr>
              <a:t>Research: agency</a:t>
            </a:r>
            <a:endParaRPr lang="en-GB" sz="8800" dirty="0">
              <a:solidFill>
                <a:schemeClr val="tx1"/>
              </a:solidFill>
            </a:endParaRPr>
          </a:p>
        </p:txBody>
      </p:sp>
      <p:sp>
        <p:nvSpPr>
          <p:cNvPr id="8" name="Rectangle 3"/>
          <p:cNvSpPr txBox="1">
            <a:spLocks noChangeArrowheads="1"/>
          </p:cNvSpPr>
          <p:nvPr/>
        </p:nvSpPr>
        <p:spPr bwMode="auto">
          <a:xfrm>
            <a:off x="6300788" y="1973263"/>
            <a:ext cx="2447925" cy="4120033"/>
          </a:xfrm>
          <a:prstGeom prst="rect">
            <a:avLst/>
          </a:prstGeom>
          <a:noFill/>
          <a:ln w="9525">
            <a:noFill/>
            <a:miter lim="800000"/>
            <a:headEnd/>
            <a:tailEnd/>
          </a:ln>
        </p:spPr>
        <p:txBody>
          <a:bodyPr/>
          <a:lstStyle/>
          <a:p>
            <a:pPr marL="342900" indent="-342900" algn="ctr">
              <a:spcBef>
                <a:spcPct val="20000"/>
              </a:spcBef>
              <a:defRPr/>
            </a:pPr>
            <a:r>
              <a:rPr lang="en-GB" sz="31500" b="0" kern="0" dirty="0">
                <a:solidFill>
                  <a:schemeClr val="bg1"/>
                </a:solidFill>
                <a:latin typeface="Calibri" pitchFamily="34" charset="0"/>
              </a:rPr>
              <a:t>5</a:t>
            </a:r>
          </a:p>
        </p:txBody>
      </p:sp>
      <p:sp>
        <p:nvSpPr>
          <p:cNvPr id="6" name="Text Box 6"/>
          <p:cNvSpPr txBox="1">
            <a:spLocks noChangeArrowheads="1"/>
          </p:cNvSpPr>
          <p:nvPr/>
        </p:nvSpPr>
        <p:spPr bwMode="auto">
          <a:xfrm>
            <a:off x="7308304" y="6237312"/>
            <a:ext cx="1512417" cy="338554"/>
          </a:xfrm>
          <a:prstGeom prst="rect">
            <a:avLst/>
          </a:prstGeom>
          <a:noFill/>
          <a:ln w="9525">
            <a:solidFill>
              <a:schemeClr val="bg1">
                <a:lumMod val="75000"/>
              </a:schemeClr>
            </a:solidFill>
            <a:miter lim="800000"/>
            <a:headEnd/>
            <a:tailEnd/>
          </a:ln>
        </p:spPr>
        <p:txBody>
          <a:bodyPr wrap="square">
            <a:spAutoFit/>
          </a:bodyPr>
          <a:lstStyle/>
          <a:p>
            <a:pPr algn="ctr">
              <a:spcBef>
                <a:spcPct val="50000"/>
              </a:spcBef>
            </a:pPr>
            <a:r>
              <a:rPr lang="en-GB" sz="1600" b="0" dirty="0">
                <a:solidFill>
                  <a:schemeClr val="bg1"/>
                </a:solidFill>
                <a:latin typeface="Calibri" pitchFamily="34" charset="0"/>
              </a:rPr>
              <a:t>Inquiry Maths</a:t>
            </a:r>
          </a:p>
        </p:txBody>
      </p:sp>
    </p:spTree>
  </p:cSld>
  <p:clrMapOvr>
    <a:masterClrMapping/>
  </p:clrMapOvr>
  <p:transition>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solidFill>
            <a:schemeClr val="bg1"/>
          </a:solidFill>
          <a:ln w="9525">
            <a:solidFill>
              <a:srgbClr val="0000FF"/>
            </a:solidFill>
            <a:miter lim="800000"/>
            <a:headEnd/>
            <a:tailEnd/>
          </a:ln>
          <a:effectLst/>
        </p:spPr>
        <p:txBody>
          <a:bodyPr lIns="0" tIns="0" rIns="0" bIns="0" anchor="ctr"/>
          <a:lstStyle/>
          <a:p>
            <a:pPr algn="ctr">
              <a:spcBef>
                <a:spcPct val="40000"/>
              </a:spcBef>
              <a:defRPr/>
            </a:pPr>
            <a:r>
              <a:rPr lang="en-US" altLang="en-US" sz="5400" dirty="0">
                <a:solidFill>
                  <a:srgbClr val="0000FF"/>
                </a:solidFill>
                <a:latin typeface="Calibri" pitchFamily="34" charset="0"/>
              </a:rPr>
              <a:t>Agency</a:t>
            </a:r>
            <a:endParaRPr lang="en-GB" altLang="en-US" sz="5400" b="0" kern="0" dirty="0">
              <a:solidFill>
                <a:srgbClr val="0000FF"/>
              </a:solidFill>
              <a:latin typeface="Calibri" pitchFamily="34" charset="0"/>
              <a:ea typeface="+mj-ea"/>
              <a:cs typeface="+mj-cs"/>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6" name="Rectangle 5"/>
          <p:cNvSpPr/>
          <p:nvPr/>
        </p:nvSpPr>
        <p:spPr>
          <a:xfrm>
            <a:off x="323779" y="1998155"/>
            <a:ext cx="8496942" cy="3170099"/>
          </a:xfrm>
          <a:prstGeom prst="rect">
            <a:avLst/>
          </a:prstGeom>
        </p:spPr>
        <p:txBody>
          <a:bodyPr wrap="square">
            <a:spAutoFit/>
          </a:bodyPr>
          <a:lstStyle/>
          <a:p>
            <a:r>
              <a:rPr lang="en-GB" sz="4000" b="0" dirty="0">
                <a:latin typeface="Calibri" pitchFamily="34" charset="0"/>
              </a:rPr>
              <a:t>Agency gives rise to forms of </a:t>
            </a:r>
            <a:r>
              <a:rPr lang="en-GB" sz="4000" dirty="0">
                <a:latin typeface="Calibri" pitchFamily="34" charset="0"/>
              </a:rPr>
              <a:t>creativity</a:t>
            </a:r>
            <a:r>
              <a:rPr lang="en-GB" sz="4000" b="0" dirty="0">
                <a:latin typeface="Calibri" pitchFamily="34" charset="0"/>
              </a:rPr>
              <a:t> and </a:t>
            </a:r>
            <a:r>
              <a:rPr lang="en-GB" sz="4000" dirty="0">
                <a:latin typeface="Calibri" pitchFamily="34" charset="0"/>
              </a:rPr>
              <a:t>independence</a:t>
            </a:r>
            <a:r>
              <a:rPr lang="en-GB" sz="4000" b="0" dirty="0">
                <a:latin typeface="Calibri" pitchFamily="34" charset="0"/>
              </a:rPr>
              <a:t>, but it </a:t>
            </a:r>
            <a:r>
              <a:rPr lang="en-GB" sz="4000" b="0" dirty="0">
                <a:latin typeface="Calibri" pitchFamily="34" charset="0"/>
                <a:ea typeface="Times New Roman" pitchFamily="18" charset="0"/>
                <a:cs typeface="Times New Roman" pitchFamily="18" charset="0"/>
              </a:rPr>
              <a:t>can also lead to disruption in the classroom when participants </a:t>
            </a:r>
            <a:r>
              <a:rPr lang="en-GB" sz="4000" dirty="0">
                <a:latin typeface="Calibri" pitchFamily="34" charset="0"/>
                <a:ea typeface="Times New Roman" pitchFamily="18" charset="0"/>
                <a:cs typeface="Times New Roman" pitchFamily="18" charset="0"/>
              </a:rPr>
              <a:t>dispute</a:t>
            </a:r>
            <a:r>
              <a:rPr lang="en-GB" sz="4000" b="0" dirty="0">
                <a:latin typeface="Calibri" pitchFamily="34" charset="0"/>
                <a:ea typeface="Times New Roman" pitchFamily="18" charset="0"/>
                <a:cs typeface="Times New Roman" pitchFamily="18" charset="0"/>
              </a:rPr>
              <a:t>, </a:t>
            </a:r>
            <a:r>
              <a:rPr lang="en-GB" sz="4000" dirty="0">
                <a:latin typeface="Calibri" pitchFamily="34" charset="0"/>
                <a:ea typeface="Times New Roman" pitchFamily="18" charset="0"/>
                <a:cs typeface="Times New Roman" pitchFamily="18" charset="0"/>
              </a:rPr>
              <a:t>subvert</a:t>
            </a:r>
            <a:r>
              <a:rPr lang="en-GB" sz="4000" b="0" dirty="0">
                <a:latin typeface="Calibri" pitchFamily="34" charset="0"/>
                <a:ea typeface="Times New Roman" pitchFamily="18" charset="0"/>
                <a:cs typeface="Times New Roman" pitchFamily="18" charset="0"/>
              </a:rPr>
              <a:t> or even </a:t>
            </a:r>
            <a:r>
              <a:rPr lang="en-GB" sz="4000" dirty="0">
                <a:latin typeface="Calibri" pitchFamily="34" charset="0"/>
                <a:ea typeface="Times New Roman" pitchFamily="18" charset="0"/>
                <a:cs typeface="Times New Roman" pitchFamily="18" charset="0"/>
              </a:rPr>
              <a:t>resist</a:t>
            </a:r>
            <a:r>
              <a:rPr lang="en-GB" sz="4000" b="0" dirty="0">
                <a:latin typeface="Calibri" pitchFamily="34" charset="0"/>
                <a:ea typeface="Times New Roman" pitchFamily="18" charset="0"/>
                <a:cs typeface="Times New Roman" pitchFamily="18" charset="0"/>
              </a:rPr>
              <a:t> inquiry. </a:t>
            </a:r>
          </a:p>
        </p:txBody>
      </p:sp>
    </p:spTree>
    <p:extLst>
      <p:ext uri="{BB962C8B-B14F-4D97-AF65-F5344CB8AC3E}">
        <p14:creationId xmlns:p14="http://schemas.microsoft.com/office/powerpoint/2010/main" val="3179735446"/>
      </p:ext>
    </p:extLst>
  </p:cSld>
  <p:clrMapOvr>
    <a:masterClrMapping/>
  </p:clrMapOvr>
  <p:transition>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5400" dirty="0">
                <a:solidFill>
                  <a:srgbClr val="0000FF"/>
                </a:solidFill>
                <a:latin typeface="Calibri" pitchFamily="34" charset="0"/>
              </a:rPr>
              <a:t>Agency </a:t>
            </a:r>
            <a:r>
              <a:rPr lang="en-US" altLang="en-US" sz="5400" b="0" dirty="0">
                <a:solidFill>
                  <a:srgbClr val="0000FF"/>
                </a:solidFill>
                <a:latin typeface="Calibri" pitchFamily="34" charset="0"/>
              </a:rPr>
              <a:t>Regulatory cards</a:t>
            </a:r>
            <a:endParaRPr lang="en-GB" altLang="en-US" sz="5400" b="0" kern="0" dirty="0">
              <a:solidFill>
                <a:srgbClr val="0000FF"/>
              </a:solidFill>
              <a:latin typeface="Calibri" pitchFamily="34" charset="0"/>
              <a:ea typeface="+mj-ea"/>
              <a:cs typeface="+mj-cs"/>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2" name="TextBox 1"/>
          <p:cNvSpPr txBox="1"/>
          <p:nvPr/>
        </p:nvSpPr>
        <p:spPr>
          <a:xfrm>
            <a:off x="1691680" y="3356992"/>
            <a:ext cx="4752528" cy="369332"/>
          </a:xfrm>
          <a:prstGeom prst="rect">
            <a:avLst/>
          </a:prstGeom>
          <a:noFill/>
        </p:spPr>
        <p:txBody>
          <a:bodyPr wrap="square" rtlCol="0">
            <a:spAutoFit/>
          </a:bodyPr>
          <a:lstStyle/>
          <a:p>
            <a:r>
              <a:rPr lang="en-GB" dirty="0"/>
              <a:t>Original set of cards</a:t>
            </a:r>
          </a:p>
        </p:txBody>
      </p:sp>
      <p:pic>
        <p:nvPicPr>
          <p:cNvPr id="110594" name="Picture 2"/>
          <p:cNvPicPr>
            <a:picLocks noChangeAspect="1" noChangeArrowheads="1"/>
          </p:cNvPicPr>
          <p:nvPr/>
        </p:nvPicPr>
        <p:blipFill rotWithShape="1">
          <a:blip r:embed="rId3" cstate="print"/>
          <a:srcRect l="22425" t="18108" r="12020" b="8015"/>
          <a:stretch/>
        </p:blipFill>
        <p:spPr bwMode="auto">
          <a:xfrm>
            <a:off x="1058029" y="1640391"/>
            <a:ext cx="7027939" cy="4452903"/>
          </a:xfrm>
          <a:prstGeom prst="rect">
            <a:avLst/>
          </a:prstGeom>
          <a:noFill/>
          <a:ln w="9525">
            <a:noFill/>
            <a:miter lim="800000"/>
            <a:headEnd/>
            <a:tailEnd/>
          </a:ln>
        </p:spPr>
      </p:pic>
    </p:spTree>
    <p:extLst>
      <p:ext uri="{BB962C8B-B14F-4D97-AF65-F5344CB8AC3E}">
        <p14:creationId xmlns:p14="http://schemas.microsoft.com/office/powerpoint/2010/main" val="3179735446"/>
      </p:ext>
    </p:extLst>
  </p:cSld>
  <p:clrMapOvr>
    <a:masterClrMapping/>
  </p:clrMapOvr>
  <p:transition>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5400" dirty="0">
                <a:solidFill>
                  <a:srgbClr val="0000FF"/>
                </a:solidFill>
                <a:latin typeface="Calibri" pitchFamily="34" charset="0"/>
              </a:rPr>
              <a:t>Agency</a:t>
            </a:r>
            <a:r>
              <a:rPr lang="en-US" altLang="en-US" sz="5400" b="0" dirty="0">
                <a:solidFill>
                  <a:srgbClr val="0000FF"/>
                </a:solidFill>
                <a:latin typeface="Calibri" pitchFamily="34" charset="0"/>
              </a:rPr>
              <a:t> Creating new cards</a:t>
            </a:r>
            <a:endParaRPr lang="en-GB" altLang="en-US" sz="5400" b="0" kern="0" dirty="0">
              <a:solidFill>
                <a:srgbClr val="0000FF"/>
              </a:solidFill>
              <a:latin typeface="Calibri" pitchFamily="34" charset="0"/>
              <a:ea typeface="+mj-ea"/>
              <a:cs typeface="+mj-cs"/>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pic>
        <p:nvPicPr>
          <p:cNvPr id="6" name="Picture 5"/>
          <p:cNvPicPr/>
          <p:nvPr/>
        </p:nvPicPr>
        <p:blipFill>
          <a:blip r:embed="rId3" cstate="print"/>
          <a:srcRect b="32595"/>
          <a:stretch>
            <a:fillRect/>
          </a:stretch>
        </p:blipFill>
        <p:spPr bwMode="auto">
          <a:xfrm>
            <a:off x="6156176" y="2132856"/>
            <a:ext cx="2664296" cy="3848428"/>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23528" y="4181084"/>
            <a:ext cx="3266874" cy="1800200"/>
          </a:xfrm>
          <a:prstGeom prst="rect">
            <a:avLst/>
          </a:prstGeom>
          <a:noFill/>
          <a:ln w="9525">
            <a:noFill/>
            <a:miter lim="800000"/>
            <a:headEnd/>
            <a:tailEnd/>
          </a:ln>
          <a:effectLst/>
        </p:spPr>
      </p:pic>
      <p:pic>
        <p:nvPicPr>
          <p:cNvPr id="11" name="Picture 10"/>
          <p:cNvPicPr/>
          <p:nvPr/>
        </p:nvPicPr>
        <p:blipFill>
          <a:blip r:embed="rId5" cstate="print"/>
          <a:srcRect l="12062" t="69012" r="10417" b="225"/>
          <a:stretch>
            <a:fillRect/>
          </a:stretch>
        </p:blipFill>
        <p:spPr bwMode="auto">
          <a:xfrm>
            <a:off x="3779912" y="4181084"/>
            <a:ext cx="2160240" cy="1800200"/>
          </a:xfrm>
          <a:prstGeom prst="rect">
            <a:avLst/>
          </a:prstGeom>
          <a:noFill/>
          <a:ln w="9525">
            <a:noFill/>
            <a:miter lim="800000"/>
            <a:headEnd/>
            <a:tailEnd/>
          </a:ln>
        </p:spPr>
      </p:pic>
      <p:sp>
        <p:nvSpPr>
          <p:cNvPr id="12" name="Rectangle 11"/>
          <p:cNvSpPr/>
          <p:nvPr/>
        </p:nvSpPr>
        <p:spPr>
          <a:xfrm>
            <a:off x="323528" y="1700808"/>
            <a:ext cx="5616624" cy="2400657"/>
          </a:xfrm>
          <a:prstGeom prst="rect">
            <a:avLst/>
          </a:prstGeom>
        </p:spPr>
        <p:txBody>
          <a:bodyPr wrap="square">
            <a:spAutoFit/>
          </a:bodyPr>
          <a:lstStyle/>
          <a:p>
            <a:r>
              <a:rPr lang="en-GB" sz="3000" dirty="0">
                <a:latin typeface="Calibri" pitchFamily="34" charset="0"/>
              </a:rPr>
              <a:t>Mechanisms</a:t>
            </a:r>
            <a:r>
              <a:rPr lang="en-GB" sz="3000" b="0" dirty="0">
                <a:latin typeface="Calibri" pitchFamily="34" charset="0"/>
              </a:rPr>
              <a:t> for the creation of new cards:</a:t>
            </a:r>
          </a:p>
          <a:p>
            <a:pPr>
              <a:buFont typeface="Arial" pitchFamily="34" charset="0"/>
              <a:buChar char="•"/>
            </a:pPr>
            <a:r>
              <a:rPr lang="en-GB" sz="3000" b="0" dirty="0">
                <a:latin typeface="Calibri" pitchFamily="34" charset="0"/>
              </a:rPr>
              <a:t>  Blank cards </a:t>
            </a:r>
          </a:p>
          <a:p>
            <a:pPr>
              <a:buFont typeface="Arial" pitchFamily="34" charset="0"/>
              <a:buChar char="•"/>
            </a:pPr>
            <a:r>
              <a:rPr lang="en-GB" sz="3000" b="0" dirty="0">
                <a:latin typeface="Calibri" pitchFamily="34" charset="0"/>
              </a:rPr>
              <a:t>  Expanding ideas in response to the teacher’s probing questions.</a:t>
            </a:r>
          </a:p>
        </p:txBody>
      </p:sp>
    </p:spTree>
    <p:extLst>
      <p:ext uri="{BB962C8B-B14F-4D97-AF65-F5344CB8AC3E}">
        <p14:creationId xmlns:p14="http://schemas.microsoft.com/office/powerpoint/2010/main" val="3280816020"/>
      </p:ext>
    </p:extLst>
  </p:cSld>
  <p:clrMapOvr>
    <a:masterClrMapping/>
  </p:clrMapOvr>
  <p:transition>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5400" dirty="0">
                <a:solidFill>
                  <a:srgbClr val="0000FF"/>
                </a:solidFill>
                <a:latin typeface="Calibri" pitchFamily="34" charset="0"/>
              </a:rPr>
              <a:t>Agency</a:t>
            </a:r>
            <a:r>
              <a:rPr lang="en-US" altLang="en-US" sz="5400" b="0" dirty="0">
                <a:solidFill>
                  <a:srgbClr val="0000FF"/>
                </a:solidFill>
                <a:latin typeface="Calibri" pitchFamily="34" charset="0"/>
              </a:rPr>
              <a:t> Creating new cards</a:t>
            </a:r>
            <a:endParaRPr lang="en-GB" altLang="en-US" sz="5400" b="0" kern="0" dirty="0">
              <a:solidFill>
                <a:srgbClr val="0000FF"/>
              </a:solidFill>
              <a:latin typeface="Calibri" pitchFamily="34" charset="0"/>
              <a:ea typeface="+mj-ea"/>
              <a:cs typeface="+mj-cs"/>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pic>
        <p:nvPicPr>
          <p:cNvPr id="111618" name="Picture 2"/>
          <p:cNvPicPr>
            <a:picLocks noChangeAspect="1" noChangeArrowheads="1"/>
          </p:cNvPicPr>
          <p:nvPr/>
        </p:nvPicPr>
        <p:blipFill rotWithShape="1">
          <a:blip r:embed="rId3" cstate="print"/>
          <a:srcRect l="22298" t="23323" r="12222" b="24279"/>
          <a:stretch/>
        </p:blipFill>
        <p:spPr bwMode="auto">
          <a:xfrm>
            <a:off x="797904" y="1844824"/>
            <a:ext cx="7578615" cy="3409637"/>
          </a:xfrm>
          <a:prstGeom prst="rect">
            <a:avLst/>
          </a:prstGeom>
          <a:noFill/>
          <a:ln w="9525">
            <a:noFill/>
            <a:miter lim="800000"/>
            <a:headEnd/>
            <a:tailEnd/>
          </a:ln>
        </p:spPr>
      </p:pic>
    </p:spTree>
    <p:extLst>
      <p:ext uri="{BB962C8B-B14F-4D97-AF65-F5344CB8AC3E}">
        <p14:creationId xmlns:p14="http://schemas.microsoft.com/office/powerpoint/2010/main" val="3280816020"/>
      </p:ext>
    </p:extLst>
  </p:cSld>
  <p:clrMapOvr>
    <a:masterClrMapping/>
  </p:clrMapOvr>
  <p:transition>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4000" dirty="0">
                <a:solidFill>
                  <a:srgbClr val="0000FF"/>
                </a:solidFill>
                <a:latin typeface="Calibri" pitchFamily="34" charset="0"/>
              </a:rPr>
              <a:t>Agency</a:t>
            </a:r>
            <a:r>
              <a:rPr lang="en-US" altLang="en-US" sz="4000" b="0" dirty="0">
                <a:solidFill>
                  <a:srgbClr val="0000FF"/>
                </a:solidFill>
                <a:latin typeface="Calibri" pitchFamily="34" charset="0"/>
              </a:rPr>
              <a:t> Independence in card selection</a:t>
            </a:r>
            <a:endParaRPr lang="en-GB" altLang="en-US" sz="4000" b="0" kern="0" dirty="0">
              <a:solidFill>
                <a:srgbClr val="0000FF"/>
              </a:solidFill>
              <a:latin typeface="Calibri" pitchFamily="34" charset="0"/>
              <a:ea typeface="+mj-ea"/>
              <a:cs typeface="+mj-cs"/>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4" name="TextBox 3"/>
          <p:cNvSpPr txBox="1"/>
          <p:nvPr/>
        </p:nvSpPr>
        <p:spPr>
          <a:xfrm>
            <a:off x="251520" y="1844824"/>
            <a:ext cx="8496944" cy="3970318"/>
          </a:xfrm>
          <a:prstGeom prst="rect">
            <a:avLst/>
          </a:prstGeom>
          <a:noFill/>
        </p:spPr>
        <p:txBody>
          <a:bodyPr wrap="square" rtlCol="0">
            <a:spAutoFit/>
          </a:bodyPr>
          <a:lstStyle/>
          <a:p>
            <a:pPr>
              <a:buFont typeface="Arial" pitchFamily="34" charset="0"/>
              <a:buChar char="•"/>
            </a:pPr>
            <a:r>
              <a:rPr lang="en-GB" sz="2800" dirty="0">
                <a:latin typeface="Calibri" pitchFamily="34" charset="0"/>
              </a:rPr>
              <a:t>  Complementary</a:t>
            </a:r>
          </a:p>
          <a:p>
            <a:r>
              <a:rPr lang="en-GB" sz="2800" b="0" dirty="0">
                <a:latin typeface="Calibri" pitchFamily="34" charset="0"/>
                <a:ea typeface="Calibri" pitchFamily="34" charset="0"/>
                <a:cs typeface="Times New Roman" pitchFamily="18" charset="0"/>
              </a:rPr>
              <a:t>Cards are selected to indicate what students want to do </a:t>
            </a:r>
            <a:r>
              <a:rPr lang="en-GB" sz="2800" b="0" i="1" dirty="0">
                <a:latin typeface="Calibri" pitchFamily="34" charset="0"/>
                <a:ea typeface="Calibri" pitchFamily="34" charset="0"/>
                <a:cs typeface="Times New Roman" pitchFamily="18" charset="0"/>
              </a:rPr>
              <a:t>and</a:t>
            </a:r>
            <a:r>
              <a:rPr lang="en-GB" sz="2800" b="0" dirty="0">
                <a:latin typeface="Calibri" pitchFamily="34" charset="0"/>
                <a:ea typeface="Calibri" pitchFamily="34" charset="0"/>
                <a:cs typeface="Times New Roman" pitchFamily="18" charset="0"/>
              </a:rPr>
              <a:t> how they propose to do it. </a:t>
            </a:r>
            <a:endParaRPr lang="en-GB" sz="2800" b="0" dirty="0">
              <a:latin typeface="Calibri" pitchFamily="34" charset="0"/>
            </a:endParaRPr>
          </a:p>
          <a:p>
            <a:pPr>
              <a:buFont typeface="Arial" pitchFamily="34" charset="0"/>
              <a:buChar char="•"/>
            </a:pPr>
            <a:r>
              <a:rPr lang="en-GB" sz="2800" b="0" dirty="0">
                <a:latin typeface="Calibri" pitchFamily="34" charset="0"/>
              </a:rPr>
              <a:t>  </a:t>
            </a:r>
            <a:r>
              <a:rPr lang="en-GB" sz="2800" dirty="0">
                <a:latin typeface="Calibri" pitchFamily="34" charset="0"/>
              </a:rPr>
              <a:t>Combination</a:t>
            </a:r>
          </a:p>
          <a:p>
            <a:r>
              <a:rPr lang="en-GB" sz="2800" b="0" dirty="0">
                <a:latin typeface="Calibri" pitchFamily="34" charset="0"/>
              </a:rPr>
              <a:t>Two or three cards are combined (for example, </a:t>
            </a:r>
            <a:r>
              <a:rPr lang="en-GB" sz="2800" b="0" i="1" dirty="0">
                <a:latin typeface="Calibri" pitchFamily="34" charset="0"/>
              </a:rPr>
              <a:t>Find more examples </a:t>
            </a:r>
            <a:r>
              <a:rPr lang="en-GB" sz="2800" b="0" dirty="0">
                <a:latin typeface="Calibri" pitchFamily="34" charset="0"/>
              </a:rPr>
              <a:t>by </a:t>
            </a:r>
            <a:r>
              <a:rPr lang="en-GB" sz="2800" b="0" i="1" dirty="0">
                <a:latin typeface="Calibri" pitchFamily="34" charset="0"/>
              </a:rPr>
              <a:t>testing different types of cases</a:t>
            </a:r>
            <a:r>
              <a:rPr lang="en-GB" sz="2800" b="0" dirty="0">
                <a:latin typeface="Calibri" pitchFamily="34" charset="0"/>
              </a:rPr>
              <a:t>.)</a:t>
            </a:r>
          </a:p>
          <a:p>
            <a:pPr>
              <a:buFont typeface="Arial" pitchFamily="34" charset="0"/>
              <a:buChar char="•"/>
            </a:pPr>
            <a:r>
              <a:rPr lang="en-GB" sz="2800" b="0" dirty="0">
                <a:latin typeface="Calibri" pitchFamily="34" charset="0"/>
              </a:rPr>
              <a:t>  </a:t>
            </a:r>
            <a:r>
              <a:rPr lang="en-GB" sz="2800" dirty="0">
                <a:latin typeface="Calibri" pitchFamily="34" charset="0"/>
              </a:rPr>
              <a:t>Sequence</a:t>
            </a:r>
            <a:r>
              <a:rPr lang="en-GB" sz="2800" b="0" dirty="0">
                <a:latin typeface="Calibri" pitchFamily="34" charset="0"/>
                <a:ea typeface="Calibri" pitchFamily="34" charset="0"/>
                <a:cs typeface="Times New Roman" pitchFamily="18" charset="0"/>
              </a:rPr>
              <a:t> </a:t>
            </a:r>
          </a:p>
          <a:p>
            <a:r>
              <a:rPr lang="en-GB" sz="2800" b="0" dirty="0">
                <a:latin typeface="Calibri" pitchFamily="34" charset="0"/>
                <a:ea typeface="Calibri" pitchFamily="34" charset="0"/>
                <a:cs typeface="Times New Roman" pitchFamily="18" charset="0"/>
              </a:rPr>
              <a:t>The </a:t>
            </a:r>
            <a:r>
              <a:rPr lang="en-GB" sz="2800" b="0" i="1" dirty="0">
                <a:latin typeface="Calibri" pitchFamily="34" charset="0"/>
                <a:ea typeface="Calibri" pitchFamily="34" charset="0"/>
                <a:cs typeface="Times New Roman" pitchFamily="18" charset="0"/>
              </a:rPr>
              <a:t>sequence </a:t>
            </a:r>
            <a:r>
              <a:rPr lang="en-GB" sz="2800" b="0" dirty="0">
                <a:latin typeface="Calibri" pitchFamily="34" charset="0"/>
                <a:ea typeface="Calibri" pitchFamily="34" charset="0"/>
                <a:cs typeface="Times New Roman" pitchFamily="18" charset="0"/>
              </a:rPr>
              <a:t>is similar, but it contains the explicit notion of steps from one card to the next. </a:t>
            </a:r>
            <a:endParaRPr lang="en-GB" sz="2800" b="0" dirty="0">
              <a:latin typeface="Calibri" pitchFamily="34" charset="0"/>
            </a:endParaRPr>
          </a:p>
        </p:txBody>
      </p:sp>
    </p:spTree>
    <p:extLst>
      <p:ext uri="{BB962C8B-B14F-4D97-AF65-F5344CB8AC3E}">
        <p14:creationId xmlns:p14="http://schemas.microsoft.com/office/powerpoint/2010/main" val="3280816020"/>
      </p:ext>
    </p:extLst>
  </p:cSld>
  <p:clrMapOvr>
    <a:masterClrMapping/>
  </p:clrMapOvr>
  <p:transition>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solidFill>
            <a:schemeClr val="bg1"/>
          </a:solidFill>
          <a:ln w="9525">
            <a:solidFill>
              <a:srgbClr val="0000FF"/>
            </a:solidFill>
            <a:miter lim="800000"/>
            <a:headEnd/>
            <a:tailEnd/>
          </a:ln>
          <a:effectLst/>
        </p:spPr>
        <p:txBody>
          <a:bodyPr lIns="0" tIns="0" rIns="0" bIns="0" anchor="ctr"/>
          <a:lstStyle/>
          <a:p>
            <a:pPr algn="ctr">
              <a:spcBef>
                <a:spcPct val="40000"/>
              </a:spcBef>
              <a:defRPr/>
            </a:pPr>
            <a:r>
              <a:rPr lang="en-US" altLang="en-US" sz="5400" dirty="0">
                <a:solidFill>
                  <a:srgbClr val="0000FF"/>
                </a:solidFill>
                <a:latin typeface="Calibri" pitchFamily="34" charset="0"/>
              </a:rPr>
              <a:t>Agency</a:t>
            </a:r>
            <a:r>
              <a:rPr lang="en-US" altLang="en-US" sz="5400" b="0" dirty="0">
                <a:solidFill>
                  <a:srgbClr val="0000FF"/>
                </a:solidFill>
                <a:latin typeface="Calibri" pitchFamily="34" charset="0"/>
              </a:rPr>
              <a:t> Disputation</a:t>
            </a:r>
            <a:endParaRPr lang="en-GB" altLang="en-US" sz="5400" b="0" kern="0" dirty="0">
              <a:solidFill>
                <a:srgbClr val="0000FF"/>
              </a:solidFill>
              <a:latin typeface="Calibri" pitchFamily="34" charset="0"/>
              <a:ea typeface="+mj-ea"/>
              <a:cs typeface="+mj-cs"/>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8" name="Rectangle 7"/>
          <p:cNvSpPr/>
          <p:nvPr/>
        </p:nvSpPr>
        <p:spPr>
          <a:xfrm>
            <a:off x="323528" y="1484784"/>
            <a:ext cx="8496944" cy="4832092"/>
          </a:xfrm>
          <a:prstGeom prst="rect">
            <a:avLst/>
          </a:prstGeom>
        </p:spPr>
        <p:txBody>
          <a:bodyPr wrap="square">
            <a:spAutoFit/>
          </a:bodyPr>
          <a:lstStyle/>
          <a:p>
            <a:r>
              <a:rPr lang="en-GB" sz="2800" b="0" dirty="0">
                <a:latin typeface="Calibri" pitchFamily="34" charset="0"/>
              </a:rPr>
              <a:t>The teacher, as representative of the mathematical culture, evaluates and sanctions the choices made. </a:t>
            </a:r>
            <a:r>
              <a:rPr lang="en-GB" sz="2800" dirty="0">
                <a:latin typeface="Calibri" pitchFamily="34" charset="0"/>
              </a:rPr>
              <a:t>Disputation</a:t>
            </a:r>
            <a:r>
              <a:rPr lang="en-GB" sz="2800" b="0" dirty="0">
                <a:latin typeface="Calibri" pitchFamily="34" charset="0"/>
              </a:rPr>
              <a:t> occurs when a student disagrees with the teacher’s suggested course of action at the end of the regulatory phase.</a:t>
            </a:r>
          </a:p>
          <a:p>
            <a:r>
              <a:rPr lang="en-GB" sz="1000" b="0" dirty="0">
                <a:latin typeface="Calibri" pitchFamily="34" charset="0"/>
              </a:rPr>
              <a:t> </a:t>
            </a:r>
            <a:r>
              <a:rPr lang="en-GB" sz="800" b="0" dirty="0">
                <a:latin typeface="Calibri" pitchFamily="34" charset="0"/>
              </a:rPr>
              <a:t> </a:t>
            </a:r>
          </a:p>
          <a:p>
            <a:r>
              <a:rPr lang="en-GB" sz="2400" b="0" dirty="0">
                <a:latin typeface="Calibri" pitchFamily="34" charset="0"/>
              </a:rPr>
              <a:t>St 1: “Don’t spend too much time on talking. It gets boring and confusing.” </a:t>
            </a:r>
          </a:p>
          <a:p>
            <a:r>
              <a:rPr lang="en-GB" sz="2400" b="0" dirty="0">
                <a:latin typeface="Calibri" pitchFamily="34" charset="0"/>
              </a:rPr>
              <a:t>St 2: “I want to use laptops now.”</a:t>
            </a:r>
          </a:p>
          <a:p>
            <a:r>
              <a:rPr lang="en-GB" sz="2400" b="0" dirty="0">
                <a:latin typeface="Calibri" pitchFamily="34" charset="0"/>
              </a:rPr>
              <a:t>St 3: “I’d find out when you discuss as a class, you learn more and everybody contributes and we discover more.”</a:t>
            </a:r>
          </a:p>
          <a:p>
            <a:r>
              <a:rPr lang="en-GB" sz="800" b="0" dirty="0">
                <a:latin typeface="Calibri" pitchFamily="34" charset="0"/>
              </a:rPr>
              <a:t>  </a:t>
            </a:r>
          </a:p>
          <a:p>
            <a:r>
              <a:rPr lang="en-GB" sz="2800" b="0" dirty="0">
                <a:latin typeface="Calibri" pitchFamily="34" charset="0"/>
              </a:rPr>
              <a:t>Rare incidences compared to subversion and resistance.</a:t>
            </a:r>
          </a:p>
        </p:txBody>
      </p:sp>
    </p:spTree>
    <p:extLst>
      <p:ext uri="{BB962C8B-B14F-4D97-AF65-F5344CB8AC3E}">
        <p14:creationId xmlns:p14="http://schemas.microsoft.com/office/powerpoint/2010/main" val="3280816020"/>
      </p:ext>
    </p:extLst>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528" y="274638"/>
            <a:ext cx="8496622" cy="1143000"/>
          </a:xfrm>
          <a:ln>
            <a:solidFill>
              <a:srgbClr val="0000FF"/>
            </a:solidFill>
          </a:ln>
        </p:spPr>
        <p:txBody>
          <a:bodyPr/>
          <a:lstStyle/>
          <a:p>
            <a:r>
              <a:rPr lang="en-GB" sz="5400" dirty="0">
                <a:solidFill>
                  <a:srgbClr val="0000FF"/>
                </a:solidFill>
                <a:latin typeface="Calibri" pitchFamily="34" charset="0"/>
              </a:rPr>
              <a:t>Other regulation</a:t>
            </a:r>
            <a:endParaRPr lang="en-GB" sz="5400" b="1" dirty="0">
              <a:solidFill>
                <a:srgbClr val="0000FF"/>
              </a:solidFill>
              <a:latin typeface="Calibri" pitchFamily="34" charset="0"/>
            </a:endParaRPr>
          </a:p>
        </p:txBody>
      </p:sp>
      <p:sp>
        <p:nvSpPr>
          <p:cNvPr id="8"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graphicFrame>
        <p:nvGraphicFramePr>
          <p:cNvPr id="83970" name="Object 2"/>
          <p:cNvGraphicFramePr>
            <a:graphicFrameLocks noChangeAspect="1"/>
          </p:cNvGraphicFramePr>
          <p:nvPr/>
        </p:nvGraphicFramePr>
        <p:xfrm>
          <a:off x="323528" y="1628800"/>
          <a:ext cx="3384376" cy="4473275"/>
        </p:xfrm>
        <a:graphic>
          <a:graphicData uri="http://schemas.openxmlformats.org/presentationml/2006/ole">
            <mc:AlternateContent xmlns:mc="http://schemas.openxmlformats.org/markup-compatibility/2006">
              <mc:Choice xmlns:v="urn:schemas-microsoft-com:vml" Requires="v">
                <p:oleObj spid="_x0000_s85037" name="Photo Editor Photo" r:id="rId4" imgW="4323810" imgH="5714286" progId="">
                  <p:embed/>
                </p:oleObj>
              </mc:Choice>
              <mc:Fallback>
                <p:oleObj name="Photo Editor Photo" r:id="rId4" imgW="4323810" imgH="5714286" progId="">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628800"/>
                        <a:ext cx="3384376" cy="4473275"/>
                      </a:xfrm>
                      <a:prstGeom prst="rect">
                        <a:avLst/>
                      </a:prstGeom>
                      <a:noFill/>
                      <a:ln w="19050">
                        <a:solidFill>
                          <a:srgbClr val="96969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3995936" y="1628800"/>
            <a:ext cx="4824535" cy="1046440"/>
          </a:xfrm>
          <a:prstGeom prst="rect">
            <a:avLst/>
          </a:prstGeom>
          <a:solidFill>
            <a:schemeClr val="bg1">
              <a:lumMod val="75000"/>
            </a:schemeClr>
          </a:solidFill>
        </p:spPr>
        <p:txBody>
          <a:bodyPr wrap="square">
            <a:spAutoFit/>
          </a:bodyPr>
          <a:lstStyle/>
          <a:p>
            <a:pPr lvl="0"/>
            <a:r>
              <a:rPr lang="en-GB" sz="3600" dirty="0" err="1">
                <a:solidFill>
                  <a:srgbClr val="000000"/>
                </a:solidFill>
                <a:latin typeface="Calibri" pitchFamily="34" charset="0"/>
              </a:rPr>
              <a:t>Vygotsky</a:t>
            </a:r>
            <a:r>
              <a:rPr lang="en-GB" sz="3600" b="0" dirty="0">
                <a:solidFill>
                  <a:srgbClr val="000000"/>
                </a:solidFill>
                <a:latin typeface="Calibri" pitchFamily="34" charset="0"/>
              </a:rPr>
              <a:t> </a:t>
            </a:r>
          </a:p>
          <a:p>
            <a:pPr lvl="0"/>
            <a:r>
              <a:rPr lang="en-GB" sz="2600" b="0" dirty="0">
                <a:solidFill>
                  <a:srgbClr val="000000"/>
                </a:solidFill>
                <a:latin typeface="Calibri" pitchFamily="34" charset="0"/>
              </a:rPr>
              <a:t>Other regulation to self-regulation</a:t>
            </a:r>
          </a:p>
        </p:txBody>
      </p:sp>
      <p:sp>
        <p:nvSpPr>
          <p:cNvPr id="7" name="Rectangle 6"/>
          <p:cNvSpPr/>
          <p:nvPr/>
        </p:nvSpPr>
        <p:spPr>
          <a:xfrm>
            <a:off x="3923928" y="2852936"/>
            <a:ext cx="4968552" cy="3277820"/>
          </a:xfrm>
          <a:prstGeom prst="rect">
            <a:avLst/>
          </a:prstGeom>
        </p:spPr>
        <p:txBody>
          <a:bodyPr wrap="square">
            <a:spAutoFit/>
          </a:bodyPr>
          <a:lstStyle/>
          <a:p>
            <a:r>
              <a:rPr lang="en-GB" sz="2300" b="0" dirty="0">
                <a:latin typeface="Calibri" pitchFamily="34" charset="0"/>
                <a:ea typeface="Calibri" pitchFamily="34" charset="0"/>
                <a:cs typeface="Times New Roman" pitchFamily="18" charset="0"/>
              </a:rPr>
              <a:t>Like other cultural functions, verbal planning emerges as a function created by others. Then, without changing externally, it is directed towards one’s own behaviour (in the form of egocentric speech); and, finally, it is transformed by ceasing to appear externally and is abbreviated to form an internal device. (</a:t>
            </a:r>
            <a:r>
              <a:rPr lang="en-GB" sz="2300" b="0" dirty="0" err="1">
                <a:latin typeface="Calibri" pitchFamily="34" charset="0"/>
                <a:ea typeface="Calibri" pitchFamily="34" charset="0"/>
                <a:cs typeface="Times New Roman" pitchFamily="18" charset="0"/>
              </a:rPr>
              <a:t>Levina</a:t>
            </a:r>
            <a:r>
              <a:rPr lang="en-GB" sz="2300" b="0" dirty="0">
                <a:latin typeface="Calibri" pitchFamily="34" charset="0"/>
                <a:ea typeface="Calibri" pitchFamily="34" charset="0"/>
                <a:cs typeface="Times New Roman" pitchFamily="18" charset="0"/>
              </a:rPr>
              <a:t>, 1981)</a:t>
            </a:r>
            <a:endParaRPr lang="en-GB" sz="2300" dirty="0"/>
          </a:p>
        </p:txBody>
      </p:sp>
    </p:spTree>
  </p:cSld>
  <p:clrMapOvr>
    <a:masterClrMapping/>
  </p:clrMapOvr>
  <p:transition>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5400" dirty="0">
                <a:solidFill>
                  <a:srgbClr val="0000FF"/>
                </a:solidFill>
                <a:latin typeface="Calibri" pitchFamily="34" charset="0"/>
              </a:rPr>
              <a:t>Agency</a:t>
            </a:r>
            <a:r>
              <a:rPr lang="en-US" altLang="en-US" sz="5400" b="0" dirty="0">
                <a:solidFill>
                  <a:srgbClr val="0000FF"/>
                </a:solidFill>
                <a:latin typeface="Calibri" pitchFamily="34" charset="0"/>
              </a:rPr>
              <a:t> Subversion</a:t>
            </a:r>
            <a:endParaRPr lang="en-GB" altLang="en-US" sz="5400" b="0" kern="0" dirty="0">
              <a:solidFill>
                <a:srgbClr val="0000FF"/>
              </a:solidFill>
              <a:latin typeface="Calibri" pitchFamily="34" charset="0"/>
              <a:ea typeface="+mj-ea"/>
              <a:cs typeface="+mj-cs"/>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pic>
        <p:nvPicPr>
          <p:cNvPr id="7" name="Picture 6"/>
          <p:cNvPicPr/>
          <p:nvPr/>
        </p:nvPicPr>
        <p:blipFill>
          <a:blip r:embed="rId3" cstate="print"/>
          <a:srcRect/>
          <a:stretch>
            <a:fillRect/>
          </a:stretch>
        </p:blipFill>
        <p:spPr bwMode="auto">
          <a:xfrm>
            <a:off x="5580111" y="1663125"/>
            <a:ext cx="3240360" cy="4418673"/>
          </a:xfrm>
          <a:prstGeom prst="rect">
            <a:avLst/>
          </a:prstGeom>
          <a:noFill/>
          <a:ln w="9525">
            <a:noFill/>
            <a:miter lim="800000"/>
            <a:headEnd/>
            <a:tailEnd/>
          </a:ln>
        </p:spPr>
      </p:pic>
      <p:sp>
        <p:nvSpPr>
          <p:cNvPr id="8" name="Rectangle 7"/>
          <p:cNvSpPr/>
          <p:nvPr/>
        </p:nvSpPr>
        <p:spPr>
          <a:xfrm>
            <a:off x="323528" y="1646494"/>
            <a:ext cx="5040560" cy="3170099"/>
          </a:xfrm>
          <a:prstGeom prst="rect">
            <a:avLst/>
          </a:prstGeom>
        </p:spPr>
        <p:txBody>
          <a:bodyPr wrap="square">
            <a:spAutoFit/>
          </a:bodyPr>
          <a:lstStyle/>
          <a:p>
            <a:pPr marL="285750" indent="-285750">
              <a:buFont typeface="Arial" panose="020B0604020202020204" pitchFamily="34" charset="0"/>
              <a:buChar char="•"/>
            </a:pPr>
            <a:r>
              <a:rPr lang="en-GB" sz="2000" b="0" dirty="0">
                <a:latin typeface="Calibri" pitchFamily="34" charset="0"/>
              </a:rPr>
              <a:t>Select the same ‘default’ card each time regardless of the specific position reached in the inquiry. One card became the </a:t>
            </a:r>
            <a:r>
              <a:rPr lang="en-GB" sz="2000" b="0" i="1" dirty="0">
                <a:latin typeface="Calibri" pitchFamily="34" charset="0"/>
              </a:rPr>
              <a:t>de facto</a:t>
            </a:r>
            <a:r>
              <a:rPr lang="en-GB" sz="2000" b="0" dirty="0">
                <a:latin typeface="Calibri" pitchFamily="34" charset="0"/>
              </a:rPr>
              <a:t> choice for students who aimed to </a:t>
            </a:r>
            <a:r>
              <a:rPr lang="en-GB" sz="2000" b="0" i="1" dirty="0">
                <a:latin typeface="Calibri" pitchFamily="34" charset="0"/>
              </a:rPr>
              <a:t>zoom out</a:t>
            </a:r>
            <a:r>
              <a:rPr lang="en-GB" sz="2000" b="0" dirty="0">
                <a:latin typeface="Calibri" pitchFamily="34" charset="0"/>
              </a:rPr>
              <a:t> (</a:t>
            </a:r>
            <a:r>
              <a:rPr lang="en-GB" sz="2000" b="0" i="1" dirty="0">
                <a:latin typeface="Calibri" pitchFamily="34" charset="0"/>
              </a:rPr>
              <a:t>Use laptops to help us</a:t>
            </a:r>
            <a:r>
              <a:rPr lang="en-GB" sz="2000" b="0" dirty="0">
                <a:latin typeface="Calibri" pitchFamily="34" charset="0"/>
              </a:rPr>
              <a:t>). </a:t>
            </a:r>
          </a:p>
          <a:p>
            <a:r>
              <a:rPr lang="en-GB" sz="1400" b="0" dirty="0">
                <a:latin typeface="Calibri" pitchFamily="34" charset="0"/>
              </a:rPr>
              <a:t>    </a:t>
            </a:r>
          </a:p>
          <a:p>
            <a:pPr marL="285750" indent="-285750">
              <a:buFont typeface="Arial" panose="020B0604020202020204" pitchFamily="34" charset="0"/>
              <a:buChar char="•"/>
            </a:pPr>
            <a:r>
              <a:rPr lang="en-GB" sz="2000" b="0" dirty="0">
                <a:latin typeface="Calibri" pitchFamily="34" charset="0"/>
              </a:rPr>
              <a:t>Students made up what appeared, on the surface, to be ‘nonsense’ cards, but, on a deeper level, they offered a critique of the intentions behind the regulatory cards. </a:t>
            </a:r>
          </a:p>
        </p:txBody>
      </p:sp>
      <p:sp>
        <p:nvSpPr>
          <p:cNvPr id="2" name="Rectangle 1"/>
          <p:cNvSpPr/>
          <p:nvPr/>
        </p:nvSpPr>
        <p:spPr>
          <a:xfrm>
            <a:off x="323528" y="5493694"/>
            <a:ext cx="4896544" cy="584775"/>
          </a:xfrm>
          <a:prstGeom prst="rect">
            <a:avLst/>
          </a:prstGeom>
          <a:ln>
            <a:solidFill>
              <a:srgbClr val="0000FF"/>
            </a:solidFill>
          </a:ln>
        </p:spPr>
        <p:txBody>
          <a:bodyPr wrap="square">
            <a:spAutoFit/>
          </a:bodyPr>
          <a:lstStyle/>
          <a:p>
            <a:pPr algn="ctr"/>
            <a:r>
              <a:rPr lang="en-GB" sz="1600" b="0" i="1" dirty="0">
                <a:solidFill>
                  <a:srgbClr val="0000FF"/>
                </a:solidFill>
                <a:latin typeface="Calibri" panose="020F0502020204030204" pitchFamily="34" charset="0"/>
                <a:cs typeface="Calibri" panose="020F0502020204030204" pitchFamily="34" charset="0"/>
              </a:rPr>
              <a:t>Express our ideas using a crowbar and a</a:t>
            </a:r>
          </a:p>
          <a:p>
            <a:pPr algn="ctr"/>
            <a:r>
              <a:rPr lang="en-GB" sz="1600" b="0" i="1" dirty="0">
                <a:solidFill>
                  <a:srgbClr val="0000FF"/>
                </a:solidFill>
                <a:latin typeface="Calibri" panose="020F0502020204030204" pitchFamily="34" charset="0"/>
                <a:cs typeface="Calibri" panose="020F0502020204030204" pitchFamily="34" charset="0"/>
              </a:rPr>
              <a:t>bouncy castle. </a:t>
            </a:r>
            <a:r>
              <a:rPr lang="en-GB" sz="1600" b="0" dirty="0">
                <a:solidFill>
                  <a:srgbClr val="0000FF"/>
                </a:solidFill>
                <a:latin typeface="Calibri" panose="020F0502020204030204" pitchFamily="34" charset="0"/>
                <a:cs typeface="Calibri" panose="020F0502020204030204" pitchFamily="34" charset="0"/>
              </a:rPr>
              <a:t>(Lewis and </a:t>
            </a:r>
            <a:r>
              <a:rPr lang="en-GB" sz="1600" b="0" dirty="0" err="1">
                <a:solidFill>
                  <a:srgbClr val="0000FF"/>
                </a:solidFill>
                <a:latin typeface="Calibri" panose="020F0502020204030204" pitchFamily="34" charset="0"/>
                <a:cs typeface="Calibri" panose="020F0502020204030204" pitchFamily="34" charset="0"/>
              </a:rPr>
              <a:t>Shakura</a:t>
            </a:r>
            <a:r>
              <a:rPr lang="en-GB" sz="1600" b="0" dirty="0">
                <a:solidFill>
                  <a:srgbClr val="0000FF"/>
                </a:solidFill>
                <a:latin typeface="Calibri" panose="020F0502020204030204" pitchFamily="34" charset="0"/>
                <a:cs typeface="Calibri" panose="020F0502020204030204" pitchFamily="34" charset="0"/>
              </a:rPr>
              <a:t>, 16)</a:t>
            </a:r>
            <a:endParaRPr lang="en-GB" sz="1600" dirty="0">
              <a:solidFill>
                <a:srgbClr val="0000FF"/>
              </a:solidFill>
              <a:latin typeface="Calibri" panose="020F0502020204030204" pitchFamily="34" charset="0"/>
              <a:cs typeface="Calibri" panose="020F0502020204030204" pitchFamily="34" charset="0"/>
            </a:endParaRPr>
          </a:p>
        </p:txBody>
      </p:sp>
      <p:sp>
        <p:nvSpPr>
          <p:cNvPr id="3" name="Rectangle 2"/>
          <p:cNvSpPr/>
          <p:nvPr/>
        </p:nvSpPr>
        <p:spPr>
          <a:xfrm>
            <a:off x="323528" y="4797152"/>
            <a:ext cx="4896544" cy="584775"/>
          </a:xfrm>
          <a:prstGeom prst="rect">
            <a:avLst/>
          </a:prstGeom>
          <a:ln>
            <a:solidFill>
              <a:srgbClr val="0000FF"/>
            </a:solidFill>
          </a:ln>
        </p:spPr>
        <p:txBody>
          <a:bodyPr wrap="square">
            <a:spAutoFit/>
          </a:bodyPr>
          <a:lstStyle/>
          <a:p>
            <a:pPr algn="ctr"/>
            <a:r>
              <a:rPr lang="en-GB" sz="1600" b="0" i="1" dirty="0">
                <a:solidFill>
                  <a:srgbClr val="0000FF"/>
                </a:solidFill>
                <a:latin typeface="Calibri" panose="020F0502020204030204" pitchFamily="34" charset="0"/>
                <a:cs typeface="Calibri" panose="020F0502020204030204" pitchFamily="34" charset="0"/>
              </a:rPr>
              <a:t>To either draw the answer or express it in</a:t>
            </a:r>
          </a:p>
          <a:p>
            <a:pPr algn="ctr"/>
            <a:r>
              <a:rPr lang="en-GB" sz="1600" b="0" i="1" dirty="0">
                <a:solidFill>
                  <a:srgbClr val="0000FF"/>
                </a:solidFill>
                <a:latin typeface="Calibri" panose="020F0502020204030204" pitchFamily="34" charset="0"/>
                <a:cs typeface="Calibri" panose="020F0502020204030204" pitchFamily="34" charset="0"/>
              </a:rPr>
              <a:t>dance or opera. </a:t>
            </a:r>
            <a:r>
              <a:rPr lang="en-GB" sz="1600" b="0" dirty="0">
                <a:solidFill>
                  <a:srgbClr val="0000FF"/>
                </a:solidFill>
                <a:latin typeface="Calibri" panose="020F0502020204030204" pitchFamily="34" charset="0"/>
                <a:cs typeface="Calibri" panose="020F0502020204030204" pitchFamily="34" charset="0"/>
              </a:rPr>
              <a:t>(Lewis and </a:t>
            </a:r>
            <a:r>
              <a:rPr lang="en-GB" sz="1600" b="0" dirty="0" err="1">
                <a:solidFill>
                  <a:srgbClr val="0000FF"/>
                </a:solidFill>
                <a:latin typeface="Calibri" panose="020F0502020204030204" pitchFamily="34" charset="0"/>
                <a:cs typeface="Calibri" panose="020F0502020204030204" pitchFamily="34" charset="0"/>
              </a:rPr>
              <a:t>Shakura</a:t>
            </a:r>
            <a:r>
              <a:rPr lang="en-GB" sz="1600" b="0" dirty="0">
                <a:solidFill>
                  <a:srgbClr val="0000FF"/>
                </a:solidFill>
                <a:latin typeface="Calibri" panose="020F0502020204030204" pitchFamily="34" charset="0"/>
                <a:cs typeface="Calibri" panose="020F0502020204030204" pitchFamily="34" charset="0"/>
              </a:rPr>
              <a:t>, 12b)</a:t>
            </a:r>
            <a:endParaRPr lang="en-GB" sz="1600"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0816020"/>
      </p:ext>
    </p:extLst>
  </p:cSld>
  <p:clrMapOvr>
    <a:masterClrMapping/>
  </p:clrMapOvr>
  <p:transition>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solidFill>
            <a:schemeClr val="bg1"/>
          </a:solidFill>
          <a:ln w="9525">
            <a:solidFill>
              <a:srgbClr val="0000FF"/>
            </a:solidFill>
            <a:miter lim="800000"/>
            <a:headEnd/>
            <a:tailEnd/>
          </a:ln>
          <a:effectLst/>
        </p:spPr>
        <p:txBody>
          <a:bodyPr lIns="0" tIns="0" rIns="0" bIns="0" anchor="ctr"/>
          <a:lstStyle/>
          <a:p>
            <a:pPr algn="ctr">
              <a:spcBef>
                <a:spcPct val="40000"/>
              </a:spcBef>
              <a:defRPr/>
            </a:pPr>
            <a:r>
              <a:rPr lang="en-US" altLang="en-US" sz="5400" dirty="0">
                <a:solidFill>
                  <a:srgbClr val="0000FF"/>
                </a:solidFill>
                <a:latin typeface="Calibri" pitchFamily="34" charset="0"/>
              </a:rPr>
              <a:t>Agency</a:t>
            </a:r>
            <a:r>
              <a:rPr lang="en-US" altLang="en-US" sz="5400" b="0" dirty="0">
                <a:solidFill>
                  <a:srgbClr val="0000FF"/>
                </a:solidFill>
                <a:latin typeface="Calibri" pitchFamily="34" charset="0"/>
              </a:rPr>
              <a:t> Resistance</a:t>
            </a:r>
            <a:endParaRPr lang="en-GB" altLang="en-US" sz="5400" b="0" kern="0" dirty="0">
              <a:solidFill>
                <a:srgbClr val="0000FF"/>
              </a:solidFill>
              <a:latin typeface="Calibri" pitchFamily="34" charset="0"/>
              <a:ea typeface="+mj-ea"/>
              <a:cs typeface="+mj-cs"/>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2" name="Rectangle 1"/>
          <p:cNvSpPr/>
          <p:nvPr/>
        </p:nvSpPr>
        <p:spPr>
          <a:xfrm>
            <a:off x="323528" y="1628800"/>
            <a:ext cx="8496694" cy="4555093"/>
          </a:xfrm>
          <a:prstGeom prst="rect">
            <a:avLst/>
          </a:prstGeom>
        </p:spPr>
        <p:txBody>
          <a:bodyPr wrap="square">
            <a:spAutoFit/>
          </a:bodyPr>
          <a:lstStyle/>
          <a:p>
            <a:pPr marL="342900" indent="-342900"/>
            <a:r>
              <a:rPr lang="en-GB" sz="2800" b="0" u="sng"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Pilot inquiries 2-4</a:t>
            </a:r>
            <a:r>
              <a:rPr lang="en-GB" sz="2800" b="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Students </a:t>
            </a:r>
            <a:r>
              <a:rPr lang="en-GB" sz="2800" b="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zoom out </a:t>
            </a:r>
            <a:r>
              <a:rPr lang="en-GB" sz="2800" b="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a:t>
            </a:r>
            <a:r>
              <a:rPr lang="en-GB" sz="2800" b="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t>
            </a:r>
            <a:r>
              <a:rPr lang="en-GB" sz="2800" b="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do no work”, </a:t>
            </a:r>
          </a:p>
          <a:p>
            <a:pPr marL="342900" indent="-342900"/>
            <a:r>
              <a:rPr lang="en-GB" sz="2800" b="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“have a day off” and "go home”</a:t>
            </a:r>
            <a:r>
              <a:rPr lang="en-GB" sz="2800" b="0" i="1"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 </a:t>
            </a:r>
            <a:r>
              <a:rPr lang="en-GB" sz="2800" b="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led to direct refusal from</a:t>
            </a:r>
          </a:p>
          <a:p>
            <a:pPr marL="342900" indent="-342900"/>
            <a:r>
              <a:rPr lang="en-GB" sz="2800" b="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the teacher. In pilot 5 the students do accept the </a:t>
            </a:r>
          </a:p>
          <a:p>
            <a:pPr marL="342900" indent="-342900"/>
            <a:r>
              <a:rPr lang="en-GB" sz="2800" b="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teacher’s invitation to select a card. A discussion now </a:t>
            </a:r>
          </a:p>
          <a:p>
            <a:pPr marL="342900" indent="-342900"/>
            <a:r>
              <a:rPr lang="en-GB" sz="2800" b="0"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focussed on the meaning of the card. </a:t>
            </a:r>
          </a:p>
          <a:p>
            <a:pPr marL="342900" indent="-342900"/>
            <a:endParaRPr lang="en-GB" sz="2800" b="0" u="sng" dirty="0">
              <a:solidFill>
                <a:schemeClr val="tx1">
                  <a:lumMod val="95000"/>
                  <a:lumOff val="5000"/>
                </a:schemeClr>
              </a:solidFill>
              <a:latin typeface="Calibri" panose="020F0502020204030204" pitchFamily="34" charset="0"/>
            </a:endParaRPr>
          </a:p>
          <a:p>
            <a:pPr marL="342900" indent="-342900"/>
            <a:endParaRPr lang="en-GB" sz="2800" b="0" u="sng" dirty="0">
              <a:solidFill>
                <a:schemeClr val="tx1">
                  <a:lumMod val="95000"/>
                  <a:lumOff val="5000"/>
                </a:schemeClr>
              </a:solidFill>
              <a:latin typeface="Calibri" panose="020F0502020204030204" pitchFamily="34" charset="0"/>
            </a:endParaRPr>
          </a:p>
          <a:p>
            <a:pPr marL="342900" indent="-342900"/>
            <a:endParaRPr lang="en-GB" sz="2800" b="0" u="sng" dirty="0">
              <a:solidFill>
                <a:schemeClr val="tx1">
                  <a:lumMod val="95000"/>
                  <a:lumOff val="5000"/>
                </a:schemeClr>
              </a:solidFill>
              <a:latin typeface="Calibri" panose="020F0502020204030204" pitchFamily="34" charset="0"/>
            </a:endParaRPr>
          </a:p>
          <a:p>
            <a:pPr marL="342900" indent="-342900"/>
            <a:endParaRPr lang="en-GB" sz="2800" b="0" u="sng" dirty="0">
              <a:solidFill>
                <a:schemeClr val="tx1">
                  <a:lumMod val="95000"/>
                  <a:lumOff val="5000"/>
                </a:schemeClr>
              </a:solidFill>
              <a:latin typeface="Calibri" panose="020F0502020204030204" pitchFamily="34" charset="0"/>
            </a:endParaRPr>
          </a:p>
          <a:p>
            <a:pPr marL="342900" indent="-342900"/>
            <a:endParaRPr lang="en-GB" sz="1000" b="0" u="sng" dirty="0">
              <a:solidFill>
                <a:schemeClr val="tx1">
                  <a:lumMod val="95000"/>
                  <a:lumOff val="5000"/>
                </a:schemeClr>
              </a:solidFill>
              <a:latin typeface="Calibri" pitchFamily="34" charset="0"/>
            </a:endParaRPr>
          </a:p>
          <a:p>
            <a:pPr marL="342900" indent="-342900"/>
            <a:r>
              <a:rPr lang="en-GB" sz="2800" b="0" u="sng" dirty="0">
                <a:latin typeface="Calibri" pitchFamily="34" charset="0"/>
              </a:rPr>
              <a:t>Principal research</a:t>
            </a:r>
            <a:r>
              <a:rPr lang="en-GB" sz="2800" b="0" dirty="0">
                <a:latin typeface="Calibri" pitchFamily="34" charset="0"/>
              </a:rPr>
              <a:t> Only one case of resistance</a:t>
            </a:r>
            <a:r>
              <a:rPr lang="en-GB" sz="2800" b="0" dirty="0"/>
              <a:t>. </a:t>
            </a:r>
            <a:endParaRPr lang="en-GB" sz="2800" dirty="0"/>
          </a:p>
        </p:txBody>
      </p:sp>
      <p:sp>
        <p:nvSpPr>
          <p:cNvPr id="6" name="Rectangle 5"/>
          <p:cNvSpPr/>
          <p:nvPr/>
        </p:nvSpPr>
        <p:spPr>
          <a:xfrm>
            <a:off x="338834" y="3789040"/>
            <a:ext cx="7128792" cy="1938992"/>
          </a:xfrm>
          <a:prstGeom prst="rect">
            <a:avLst/>
          </a:prstGeom>
        </p:spPr>
        <p:txBody>
          <a:bodyPr wrap="square">
            <a:spAutoFit/>
          </a:bodyPr>
          <a:lstStyle/>
          <a:p>
            <a:pPr lvl="0"/>
            <a:r>
              <a:rPr lang="en-GB" sz="2400" b="0" dirty="0">
                <a:solidFill>
                  <a:srgbClr val="669900"/>
                </a:solidFill>
                <a:latin typeface="Calibri" panose="020F0502020204030204" pitchFamily="34" charset="0"/>
                <a:cs typeface="Calibri" panose="020F0502020204030204" pitchFamily="34" charset="0"/>
              </a:rPr>
              <a:t>St: </a:t>
            </a:r>
            <a:r>
              <a:rPr lang="en-GB" sz="2400" b="0" i="1" dirty="0">
                <a:solidFill>
                  <a:srgbClr val="669900"/>
                </a:solidFill>
                <a:latin typeface="Calibri" panose="020F0502020204030204" pitchFamily="34" charset="0"/>
                <a:ea typeface="Calibri" pitchFamily="34" charset="0"/>
                <a:cs typeface="Calibri" panose="020F0502020204030204" pitchFamily="34" charset="0"/>
              </a:rPr>
              <a:t>Carry on with what we’re doing</a:t>
            </a:r>
            <a:r>
              <a:rPr lang="en-GB" sz="2400" b="0" dirty="0">
                <a:solidFill>
                  <a:srgbClr val="669900"/>
                </a:solidFill>
                <a:latin typeface="Calibri" panose="020F0502020204030204" pitchFamily="34" charset="0"/>
                <a:ea typeface="Calibri" pitchFamily="34" charset="0"/>
                <a:cs typeface="Calibri" panose="020F0502020204030204" pitchFamily="34" charset="0"/>
              </a:rPr>
              <a:t> </a:t>
            </a:r>
          </a:p>
          <a:p>
            <a:pPr lvl="0"/>
            <a:r>
              <a:rPr lang="en-GB" sz="2400" b="0" dirty="0">
                <a:solidFill>
                  <a:srgbClr val="669900"/>
                </a:solidFill>
                <a:latin typeface="Calibri" panose="020F0502020204030204" pitchFamily="34" charset="0"/>
                <a:ea typeface="Calibri" pitchFamily="34" charset="0"/>
                <a:cs typeface="Calibri" panose="020F0502020204030204" pitchFamily="34" charset="0"/>
              </a:rPr>
              <a:t>T:  What are you doing?</a:t>
            </a:r>
          </a:p>
          <a:p>
            <a:pPr lvl="0"/>
            <a:r>
              <a:rPr lang="en-GB" sz="2400" b="0" dirty="0">
                <a:solidFill>
                  <a:srgbClr val="669900"/>
                </a:solidFill>
                <a:latin typeface="Calibri" panose="020F0502020204030204" pitchFamily="34" charset="0"/>
                <a:cs typeface="Calibri" panose="020F0502020204030204" pitchFamily="34" charset="0"/>
              </a:rPr>
              <a:t>St: Chatting</a:t>
            </a:r>
          </a:p>
          <a:p>
            <a:pPr lvl="0"/>
            <a:r>
              <a:rPr lang="en-GB" sz="2400" b="0" dirty="0">
                <a:solidFill>
                  <a:srgbClr val="669900"/>
                </a:solidFill>
                <a:latin typeface="Calibri" panose="020F0502020204030204" pitchFamily="34" charset="0"/>
                <a:cs typeface="Calibri" panose="020F0502020204030204" pitchFamily="34" charset="0"/>
              </a:rPr>
              <a:t>T:  About maths?</a:t>
            </a:r>
          </a:p>
          <a:p>
            <a:pPr lvl="0"/>
            <a:r>
              <a:rPr lang="en-GB" sz="2400" b="0" dirty="0">
                <a:solidFill>
                  <a:srgbClr val="669900"/>
                </a:solidFill>
                <a:latin typeface="Calibri" panose="020F0502020204030204" pitchFamily="34" charset="0"/>
                <a:cs typeface="Calibri" panose="020F0502020204030204" pitchFamily="34" charset="0"/>
              </a:rPr>
              <a:t>St: No.</a:t>
            </a:r>
            <a:endParaRPr lang="en-GB" sz="2400" b="0" u="sng" dirty="0">
              <a:solidFill>
                <a:srgbClr val="66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0816020"/>
      </p:ext>
    </p:extLst>
  </p:cSld>
  <p:clrMapOvr>
    <a:masterClrMapping/>
  </p:clrMapOvr>
  <p:transition>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5400" dirty="0">
                <a:solidFill>
                  <a:srgbClr val="0000FF"/>
                </a:solidFill>
                <a:latin typeface="Calibri" pitchFamily="34" charset="0"/>
              </a:rPr>
              <a:t>Teacher</a:t>
            </a:r>
            <a:r>
              <a:rPr lang="en-US" altLang="en-US" sz="5400" b="0" dirty="0">
                <a:solidFill>
                  <a:srgbClr val="0000FF"/>
                </a:solidFill>
                <a:latin typeface="Calibri" pitchFamily="34" charset="0"/>
              </a:rPr>
              <a:t>’s agency</a:t>
            </a:r>
            <a:endParaRPr lang="en-GB" altLang="en-US" sz="5400" b="0" kern="0" dirty="0">
              <a:solidFill>
                <a:srgbClr val="0000FF"/>
              </a:solidFill>
              <a:latin typeface="Calibri" pitchFamily="34" charset="0"/>
              <a:ea typeface="+mj-ea"/>
              <a:cs typeface="+mj-cs"/>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6" name="TextBox 5"/>
          <p:cNvSpPr txBox="1"/>
          <p:nvPr/>
        </p:nvSpPr>
        <p:spPr>
          <a:xfrm>
            <a:off x="323528" y="1484784"/>
            <a:ext cx="8497193" cy="3847207"/>
          </a:xfrm>
          <a:prstGeom prst="rect">
            <a:avLst/>
          </a:prstGeom>
          <a:noFill/>
        </p:spPr>
        <p:txBody>
          <a:bodyPr wrap="square" rtlCol="0">
            <a:spAutoFit/>
          </a:bodyPr>
          <a:lstStyle/>
          <a:p>
            <a:r>
              <a:rPr lang="en-GB" sz="3200" dirty="0">
                <a:latin typeface="Calibri" panose="020F0502020204030204" pitchFamily="34" charset="0"/>
                <a:cs typeface="Calibri" panose="020F0502020204030204" pitchFamily="34" charset="0"/>
              </a:rPr>
              <a:t>Restricted agency</a:t>
            </a:r>
            <a:endParaRPr lang="en-GB" sz="1000" b="0" dirty="0">
              <a:latin typeface="Calibri" panose="020F0502020204030204" pitchFamily="34" charset="0"/>
            </a:endParaRPr>
          </a:p>
          <a:p>
            <a:pPr lvl="0">
              <a:buFont typeface="Arial" pitchFamily="34" charset="0"/>
              <a:buChar char="•"/>
            </a:pPr>
            <a:r>
              <a:rPr lang="en-GB" sz="2400" dirty="0">
                <a:latin typeface="Calibri" pitchFamily="34" charset="0"/>
              </a:rPr>
              <a:t>   </a:t>
            </a:r>
            <a:r>
              <a:rPr lang="en-GB" sz="2800" dirty="0">
                <a:latin typeface="Calibri" pitchFamily="34" charset="0"/>
              </a:rPr>
              <a:t>Withdrawal of card(s)</a:t>
            </a:r>
          </a:p>
          <a:p>
            <a:pPr lvl="0"/>
            <a:r>
              <a:rPr lang="en-GB" sz="2600" b="0" dirty="0">
                <a:latin typeface="Calibri" pitchFamily="34" charset="0"/>
              </a:rPr>
              <a:t>More directive when restricted  or only one inquiry pathway; however, </a:t>
            </a:r>
            <a:r>
              <a:rPr lang="en-GB" sz="2600" b="0" dirty="0">
                <a:latin typeface="Calibri" pitchFamily="34" charset="0"/>
                <a:ea typeface="Calibri" pitchFamily="34" charset="0"/>
                <a:cs typeface="Times New Roman" pitchFamily="18" charset="0"/>
              </a:rPr>
              <a:t>bypassing the regulatory cards and, along with them, the slowdown of the inquiry that the cards entail left students without a clear aim.</a:t>
            </a:r>
          </a:p>
          <a:p>
            <a:pPr lvl="0">
              <a:buFont typeface="Arial" pitchFamily="34" charset="0"/>
              <a:buChar char="•"/>
            </a:pPr>
            <a:r>
              <a:rPr lang="en-GB" sz="2800" dirty="0">
                <a:latin typeface="Calibri" pitchFamily="34" charset="0"/>
                <a:cs typeface="Times New Roman" pitchFamily="18" charset="0"/>
              </a:rPr>
              <a:t>   Arbiter of legitimate cards </a:t>
            </a:r>
          </a:p>
          <a:p>
            <a:pPr lvl="0"/>
            <a:r>
              <a:rPr lang="en-GB" sz="2600" b="0" dirty="0">
                <a:latin typeface="Calibri" pitchFamily="34" charset="0"/>
                <a:cs typeface="Times New Roman" pitchFamily="18" charset="0"/>
              </a:rPr>
              <a:t>Accepted or rejected students’ suggestion of new cards  for the class set.</a:t>
            </a:r>
            <a:endParaRPr lang="en-GB" sz="2600" b="0" dirty="0">
              <a:latin typeface="Calibri" pitchFamily="34" charset="0"/>
              <a:cs typeface="Arial" pitchFamily="34" charset="0"/>
            </a:endParaRPr>
          </a:p>
        </p:txBody>
      </p:sp>
      <p:sp>
        <p:nvSpPr>
          <p:cNvPr id="2" name="Rectangle 1"/>
          <p:cNvSpPr/>
          <p:nvPr/>
        </p:nvSpPr>
        <p:spPr>
          <a:xfrm>
            <a:off x="323528" y="5301208"/>
            <a:ext cx="8424935" cy="892552"/>
          </a:xfrm>
          <a:prstGeom prst="rect">
            <a:avLst/>
          </a:prstGeom>
          <a:noFill/>
        </p:spPr>
        <p:txBody>
          <a:bodyPr wrap="square">
            <a:spAutoFit/>
          </a:bodyPr>
          <a:lstStyle/>
          <a:p>
            <a:pPr lvl="0"/>
            <a:r>
              <a:rPr lang="en-GB" sz="2600" dirty="0">
                <a:solidFill>
                  <a:srgbClr val="669900"/>
                </a:solidFill>
                <a:latin typeface="Calibri" pitchFamily="34" charset="0"/>
              </a:rPr>
              <a:t>The legacy of inquiry based on inductive processes can be an obstacle to the teacher expressing her own agency.</a:t>
            </a:r>
          </a:p>
        </p:txBody>
      </p:sp>
    </p:spTree>
    <p:extLst>
      <p:ext uri="{BB962C8B-B14F-4D97-AF65-F5344CB8AC3E}">
        <p14:creationId xmlns:p14="http://schemas.microsoft.com/office/powerpoint/2010/main" val="3280816020"/>
      </p:ext>
    </p:extLst>
  </p:cSld>
  <p:clrMapOvr>
    <a:masterClrMapping/>
  </p:clrMapOvr>
  <p:transition>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23528" y="333375"/>
            <a:ext cx="8496943" cy="1150938"/>
          </a:xfrm>
          <a:prstGeom prst="rect">
            <a:avLst/>
          </a:prstGeom>
          <a:noFill/>
          <a:ln w="9525">
            <a:solidFill>
              <a:srgbClr val="0000FF"/>
            </a:solidFill>
            <a:miter lim="800000"/>
            <a:headEnd/>
            <a:tailEnd/>
          </a:ln>
          <a:effectLst/>
        </p:spPr>
        <p:txBody>
          <a:bodyPr lIns="0" tIns="0" rIns="0" bIns="0" anchor="ctr"/>
          <a:lstStyle/>
          <a:p>
            <a:pPr algn="ctr">
              <a:spcBef>
                <a:spcPct val="40000"/>
              </a:spcBef>
              <a:defRPr/>
            </a:pPr>
            <a:r>
              <a:rPr lang="en-US" altLang="en-US" sz="5400" dirty="0">
                <a:solidFill>
                  <a:srgbClr val="0000FF"/>
                </a:solidFill>
                <a:latin typeface="Calibri" pitchFamily="34" charset="0"/>
              </a:rPr>
              <a:t>Teacher</a:t>
            </a:r>
            <a:r>
              <a:rPr lang="en-US" altLang="en-US" sz="5400" b="0" dirty="0">
                <a:solidFill>
                  <a:srgbClr val="0000FF"/>
                </a:solidFill>
                <a:latin typeface="Calibri" pitchFamily="34" charset="0"/>
              </a:rPr>
              <a:t>’</a:t>
            </a:r>
            <a:r>
              <a:rPr lang="en-US" altLang="en-US" sz="5400" dirty="0">
                <a:solidFill>
                  <a:srgbClr val="0000FF"/>
                </a:solidFill>
                <a:latin typeface="Calibri" pitchFamily="34" charset="0"/>
              </a:rPr>
              <a:t>s</a:t>
            </a:r>
            <a:r>
              <a:rPr lang="en-US" altLang="en-US" sz="5400" b="0" dirty="0">
                <a:solidFill>
                  <a:srgbClr val="0000FF"/>
                </a:solidFill>
                <a:latin typeface="Calibri" pitchFamily="34" charset="0"/>
              </a:rPr>
              <a:t> agency</a:t>
            </a:r>
            <a:endParaRPr lang="en-GB" altLang="en-US" sz="5400" b="0" kern="0" dirty="0">
              <a:solidFill>
                <a:srgbClr val="0000FF"/>
              </a:solidFill>
              <a:latin typeface="Calibri" pitchFamily="34" charset="0"/>
              <a:ea typeface="+mj-ea"/>
              <a:cs typeface="+mj-cs"/>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4" name="TextBox 3"/>
          <p:cNvSpPr txBox="1"/>
          <p:nvPr/>
        </p:nvSpPr>
        <p:spPr>
          <a:xfrm>
            <a:off x="323529" y="1628800"/>
            <a:ext cx="8496942" cy="4824536"/>
          </a:xfrm>
          <a:prstGeom prst="rect">
            <a:avLst/>
          </a:prstGeom>
          <a:noFill/>
        </p:spPr>
        <p:txBody>
          <a:bodyPr wrap="square" rtlCol="0">
            <a:spAutoFit/>
          </a:bodyPr>
          <a:lstStyle/>
          <a:p>
            <a:r>
              <a:rPr lang="en-GB" sz="2800" dirty="0">
                <a:latin typeface="Calibri" panose="020F0502020204030204" pitchFamily="34" charset="0"/>
                <a:cs typeface="Calibri" panose="020F0502020204030204" pitchFamily="34" charset="0"/>
              </a:rPr>
              <a:t>Role of teacher: design, adapt and change the cards</a:t>
            </a:r>
          </a:p>
          <a:p>
            <a:r>
              <a:rPr lang="en-GB" sz="800" dirty="0">
                <a:latin typeface="Calibri" panose="020F0502020204030204" pitchFamily="34" charset="0"/>
                <a:cs typeface="Calibri" panose="020F0502020204030204" pitchFamily="34" charset="0"/>
              </a:rPr>
              <a:t>    </a:t>
            </a:r>
          </a:p>
          <a:p>
            <a:r>
              <a:rPr lang="en-GB" sz="2400" dirty="0">
                <a:solidFill>
                  <a:srgbClr val="669900"/>
                </a:solidFill>
                <a:latin typeface="Calibri" pitchFamily="34" charset="0"/>
              </a:rPr>
              <a:t>Cards as means </a:t>
            </a:r>
          </a:p>
          <a:p>
            <a:r>
              <a:rPr lang="en-GB" sz="2400" b="0" dirty="0">
                <a:latin typeface="Calibri" pitchFamily="34" charset="0"/>
              </a:rPr>
              <a:t>The regulatory cards have the potential to promote the teacher’s agency if they are used as a </a:t>
            </a:r>
            <a:r>
              <a:rPr lang="en-GB" sz="2400" b="0" i="1" dirty="0">
                <a:latin typeface="Calibri" pitchFamily="34" charset="0"/>
              </a:rPr>
              <a:t>means</a:t>
            </a:r>
            <a:r>
              <a:rPr lang="en-GB" sz="2400" b="0" dirty="0">
                <a:latin typeface="Calibri" pitchFamily="34" charset="0"/>
              </a:rPr>
              <a:t> of becoming aware of the forms of students’ reasoning. </a:t>
            </a:r>
            <a:endParaRPr lang="en-GB" sz="1000" b="0" dirty="0">
              <a:latin typeface="Calibri" pitchFamily="34" charset="0"/>
            </a:endParaRPr>
          </a:p>
          <a:p>
            <a:r>
              <a:rPr lang="en-GB" sz="2400" dirty="0">
                <a:solidFill>
                  <a:srgbClr val="669900"/>
                </a:solidFill>
                <a:latin typeface="Calibri" pitchFamily="34" charset="0"/>
              </a:rPr>
              <a:t>Cards as stimulus </a:t>
            </a:r>
          </a:p>
          <a:p>
            <a:r>
              <a:rPr lang="en-GB" sz="2400" b="0" dirty="0">
                <a:latin typeface="Calibri" pitchFamily="34" charset="0"/>
              </a:rPr>
              <a:t>By assessing the students’ levels of inductive and deductive reasoning, how they navigate between the two forms during inquiry and the relationship they establish between them, the teacher can prepare or adapt the content of the cards to</a:t>
            </a:r>
            <a:r>
              <a:rPr lang="en-GB" sz="2400" b="0" i="1" dirty="0">
                <a:latin typeface="Calibri" pitchFamily="34" charset="0"/>
              </a:rPr>
              <a:t> stimulate </a:t>
            </a:r>
            <a:r>
              <a:rPr lang="en-GB" sz="2400" b="0" dirty="0">
                <a:latin typeface="Calibri" pitchFamily="34" charset="0"/>
              </a:rPr>
              <a:t>the development towards ‘ideal and final’ forms of mathematical reasoning. </a:t>
            </a:r>
          </a:p>
        </p:txBody>
      </p:sp>
    </p:spTree>
    <p:extLst>
      <p:ext uri="{BB962C8B-B14F-4D97-AF65-F5344CB8AC3E}">
        <p14:creationId xmlns:p14="http://schemas.microsoft.com/office/powerpoint/2010/main" val="3280816020"/>
      </p:ext>
    </p:extLst>
  </p:cSld>
  <p:clrMapOvr>
    <a:masterClrMapping/>
  </p:clrMapOvr>
  <p:transition>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274638"/>
            <a:ext cx="8496944" cy="1143000"/>
          </a:xfrm>
          <a:ln>
            <a:solidFill>
              <a:srgbClr val="0000FF"/>
            </a:solidFill>
          </a:ln>
        </p:spPr>
        <p:txBody>
          <a:bodyPr/>
          <a:lstStyle/>
          <a:p>
            <a:r>
              <a:rPr lang="en-US" sz="5000" b="1" dirty="0">
                <a:solidFill>
                  <a:srgbClr val="0000FF"/>
                </a:solidFill>
                <a:latin typeface="Calibri" pitchFamily="34" charset="0"/>
              </a:rPr>
              <a:t>Regulatory cards</a:t>
            </a:r>
            <a:r>
              <a:rPr lang="en-US" dirty="0">
                <a:latin typeface="Calibri" pitchFamily="34" charset="0"/>
              </a:rPr>
              <a:t> </a:t>
            </a:r>
            <a:endParaRPr lang="en-US" sz="2400" dirty="0">
              <a:solidFill>
                <a:srgbClr val="0000FF"/>
              </a:solidFill>
              <a:latin typeface="Calibri" pitchFamily="34" charset="0"/>
            </a:endParaRPr>
          </a:p>
        </p:txBody>
      </p:sp>
      <p:pic>
        <p:nvPicPr>
          <p:cNvPr id="32769" name="Picture 1" descr="C:\Users\Andrew\Pictures\regulatory cards.png"/>
          <p:cNvPicPr>
            <a:picLocks noChangeAspect="1" noChangeArrowheads="1"/>
          </p:cNvPicPr>
          <p:nvPr/>
        </p:nvPicPr>
        <p:blipFill>
          <a:blip r:embed="rId3" cstate="print"/>
          <a:srcRect/>
          <a:stretch>
            <a:fillRect/>
          </a:stretch>
        </p:blipFill>
        <p:spPr bwMode="auto">
          <a:xfrm>
            <a:off x="1043608" y="1556792"/>
            <a:ext cx="7102536" cy="4536504"/>
          </a:xfrm>
          <a:prstGeom prst="rect">
            <a:avLst/>
          </a:prstGeom>
          <a:noFill/>
        </p:spPr>
      </p:pic>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Tree>
    <p:extLst>
      <p:ext uri="{BB962C8B-B14F-4D97-AF65-F5344CB8AC3E}">
        <p14:creationId xmlns:p14="http://schemas.microsoft.com/office/powerpoint/2010/main" val="424009224"/>
      </p:ext>
    </p:extLst>
  </p:cSld>
  <p:clrMapOvr>
    <a:masterClrMapping/>
  </p:clrMapOvr>
  <p:transition>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274638"/>
            <a:ext cx="8496944" cy="1143000"/>
          </a:xfrm>
          <a:ln>
            <a:solidFill>
              <a:srgbClr val="0000FF"/>
            </a:solidFill>
          </a:ln>
        </p:spPr>
        <p:txBody>
          <a:bodyPr/>
          <a:lstStyle/>
          <a:p>
            <a:r>
              <a:rPr lang="en-US" sz="5000" b="1" dirty="0">
                <a:solidFill>
                  <a:srgbClr val="0000FF"/>
                </a:solidFill>
                <a:latin typeface="Calibri" pitchFamily="34" charset="0"/>
              </a:rPr>
              <a:t>Regulatory cards</a:t>
            </a:r>
            <a:r>
              <a:rPr lang="en-US" dirty="0">
                <a:latin typeface="Calibri" pitchFamily="34" charset="0"/>
              </a:rPr>
              <a:t> </a:t>
            </a:r>
            <a:endParaRPr lang="en-US" sz="2400" dirty="0">
              <a:solidFill>
                <a:srgbClr val="0000FF"/>
              </a:solidFill>
              <a:latin typeface="Calibri" pitchFamily="34" charset="0"/>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pic>
        <p:nvPicPr>
          <p:cNvPr id="6" name="Picture 5"/>
          <p:cNvPicPr/>
          <p:nvPr/>
        </p:nvPicPr>
        <p:blipFill>
          <a:blip r:embed="rId3" cstate="print"/>
          <a:srcRect l="29605" t="18701" r="31265" b="5413"/>
          <a:stretch>
            <a:fillRect/>
          </a:stretch>
        </p:blipFill>
        <p:spPr bwMode="auto">
          <a:xfrm>
            <a:off x="2627784" y="1628800"/>
            <a:ext cx="4095022" cy="4400550"/>
          </a:xfrm>
          <a:prstGeom prst="rect">
            <a:avLst/>
          </a:prstGeom>
          <a:noFill/>
          <a:ln w="9525">
            <a:noFill/>
            <a:miter lim="800000"/>
            <a:headEnd/>
            <a:tailEnd/>
          </a:ln>
        </p:spPr>
      </p:pic>
    </p:spTree>
  </p:cSld>
  <p:clrMapOvr>
    <a:masterClrMapping/>
  </p:clrMapOvr>
  <p:transition>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323528" y="274638"/>
            <a:ext cx="8496944" cy="1143000"/>
          </a:xfrm>
          <a:noFill/>
          <a:ln>
            <a:solidFill>
              <a:srgbClr val="0000FF"/>
            </a:solidFill>
          </a:ln>
        </p:spPr>
        <p:txBody>
          <a:bodyPr/>
          <a:lstStyle/>
          <a:p>
            <a:r>
              <a:rPr lang="en-US" sz="5000" b="1" dirty="0">
                <a:solidFill>
                  <a:srgbClr val="0000FF"/>
                </a:solidFill>
                <a:latin typeface="Calibri" pitchFamily="34" charset="0"/>
              </a:rPr>
              <a:t>Composition of the cards</a:t>
            </a:r>
            <a:r>
              <a:rPr lang="en-US" dirty="0">
                <a:latin typeface="Calibri" pitchFamily="34" charset="0"/>
              </a:rPr>
              <a:t> </a:t>
            </a:r>
            <a:endParaRPr lang="en-US" sz="2400" dirty="0">
              <a:solidFill>
                <a:srgbClr val="0000FF"/>
              </a:solidFill>
              <a:latin typeface="Calibri" pitchFamily="34" charset="0"/>
            </a:endParaRP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7" name="TextBox 6"/>
          <p:cNvSpPr txBox="1"/>
          <p:nvPr/>
        </p:nvSpPr>
        <p:spPr>
          <a:xfrm>
            <a:off x="323527" y="1556792"/>
            <a:ext cx="8497193" cy="4401205"/>
          </a:xfrm>
          <a:prstGeom prst="rect">
            <a:avLst/>
          </a:prstGeom>
          <a:noFill/>
        </p:spPr>
        <p:txBody>
          <a:bodyPr wrap="square" rtlCol="0">
            <a:spAutoFit/>
          </a:bodyPr>
          <a:lstStyle/>
          <a:p>
            <a:pPr marL="571500" indent="-571500">
              <a:buFont typeface="Arial" panose="020B0604020202020204" pitchFamily="34" charset="0"/>
              <a:buChar char="•"/>
            </a:pPr>
            <a:r>
              <a:rPr lang="en-GB" sz="4000" b="0" dirty="0">
                <a:latin typeface="Calibri" panose="020F0502020204030204" pitchFamily="34" charset="0"/>
                <a:cs typeface="Calibri" panose="020F0502020204030204" pitchFamily="34" charset="0"/>
              </a:rPr>
              <a:t>Profile of class</a:t>
            </a:r>
          </a:p>
          <a:p>
            <a:pPr marL="571500" indent="-571500">
              <a:buFont typeface="Arial" panose="020B0604020202020204" pitchFamily="34" charset="0"/>
              <a:buChar char="•"/>
            </a:pPr>
            <a:r>
              <a:rPr lang="en-GB" sz="4000" b="0" dirty="0">
                <a:latin typeface="Calibri" panose="020F0502020204030204" pitchFamily="34" charset="0"/>
                <a:cs typeface="Calibri" panose="020F0502020204030204" pitchFamily="34" charset="0"/>
              </a:rPr>
              <a:t>Experience of class with inquiry</a:t>
            </a:r>
          </a:p>
          <a:p>
            <a:pPr marL="571500" indent="-571500">
              <a:buFont typeface="Arial" panose="020B0604020202020204" pitchFamily="34" charset="0"/>
              <a:buChar char="•"/>
            </a:pPr>
            <a:r>
              <a:rPr lang="en-GB" sz="4000" b="0" i="1" dirty="0">
                <a:latin typeface="Calibri" panose="020F0502020204030204" pitchFamily="34" charset="0"/>
                <a:cs typeface="Calibri" panose="020F0502020204030204" pitchFamily="34" charset="0"/>
              </a:rPr>
              <a:t>Stimulus-object </a:t>
            </a:r>
            <a:r>
              <a:rPr lang="en-GB" sz="4000" b="0" dirty="0">
                <a:latin typeface="Calibri" panose="020F0502020204030204" pitchFamily="34" charset="0"/>
                <a:cs typeface="Calibri" panose="020F0502020204030204" pitchFamily="34" charset="0"/>
              </a:rPr>
              <a:t>(prompt)</a:t>
            </a:r>
          </a:p>
          <a:p>
            <a:pPr marL="571500" indent="-571500">
              <a:buFont typeface="Arial" panose="020B0604020202020204" pitchFamily="34" charset="0"/>
              <a:buChar char="•"/>
            </a:pPr>
            <a:r>
              <a:rPr lang="en-GB" sz="4000" b="0" dirty="0">
                <a:latin typeface="Calibri" panose="020F0502020204030204" pitchFamily="34" charset="0"/>
                <a:cs typeface="Calibri" panose="020F0502020204030204" pitchFamily="34" charset="0"/>
              </a:rPr>
              <a:t>Aims of teacher (forms of reasoning and agency to be ‘stimulated’)</a:t>
            </a:r>
          </a:p>
          <a:p>
            <a:pPr marL="571500" indent="-571500">
              <a:buFont typeface="Arial" panose="020B0604020202020204" pitchFamily="34" charset="0"/>
              <a:buChar char="•"/>
            </a:pPr>
            <a:r>
              <a:rPr lang="en-GB" sz="4000" b="0" dirty="0">
                <a:latin typeface="Calibri" panose="020F0502020204030204" pitchFamily="34" charset="0"/>
                <a:cs typeface="Calibri" panose="020F0502020204030204" pitchFamily="34" charset="0"/>
              </a:rPr>
              <a:t>Potential forms of disputation, subversion and resistance</a:t>
            </a:r>
          </a:p>
        </p:txBody>
      </p:sp>
    </p:spTree>
  </p:cSld>
  <p:clrMapOvr>
    <a:masterClrMapping/>
  </p:clrMapOvr>
  <p:transition>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323528" y="274638"/>
            <a:ext cx="8496944" cy="1143000"/>
          </a:xfrm>
          <a:ln>
            <a:solidFill>
              <a:srgbClr val="0000FF"/>
            </a:solidFill>
          </a:ln>
        </p:spPr>
        <p:txBody>
          <a:bodyPr/>
          <a:lstStyle/>
          <a:p>
            <a:pPr eaLnBrk="1" hangingPunct="1"/>
            <a:r>
              <a:rPr lang="en-GB" sz="6000" b="1">
                <a:solidFill>
                  <a:srgbClr val="0000FF"/>
                </a:solidFill>
                <a:latin typeface="Calibri" pitchFamily="34" charset="0"/>
              </a:rPr>
              <a:t>Questions</a:t>
            </a:r>
          </a:p>
        </p:txBody>
      </p:sp>
      <p:sp>
        <p:nvSpPr>
          <p:cNvPr id="4"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Tree>
  </p:cSld>
  <p:clrMapOvr>
    <a:masterClrMapping/>
  </p:clrMapOvr>
  <p:transition>
    <p:cover/>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79388" y="981075"/>
            <a:ext cx="8713787" cy="1143000"/>
          </a:xfrm>
        </p:spPr>
        <p:txBody>
          <a:bodyPr/>
          <a:lstStyle/>
          <a:p>
            <a:pPr eaLnBrk="1" hangingPunct="1"/>
            <a:r>
              <a:rPr lang="en-GB" sz="8000" b="1" dirty="0">
                <a:solidFill>
                  <a:schemeClr val="bg1"/>
                </a:solidFill>
                <a:latin typeface="Calibri" pitchFamily="34" charset="0"/>
              </a:rPr>
              <a:t>Additional slides</a:t>
            </a:r>
            <a:endParaRPr lang="en-GB" sz="8000" dirty="0">
              <a:solidFill>
                <a:schemeClr val="tx1"/>
              </a:solidFill>
            </a:endParaRPr>
          </a:p>
        </p:txBody>
      </p:sp>
      <p:sp>
        <p:nvSpPr>
          <p:cNvPr id="3" name="Text Box 6"/>
          <p:cNvSpPr txBox="1">
            <a:spLocks noChangeArrowheads="1"/>
          </p:cNvSpPr>
          <p:nvPr/>
        </p:nvSpPr>
        <p:spPr bwMode="auto">
          <a:xfrm>
            <a:off x="7308304" y="6237312"/>
            <a:ext cx="1512417" cy="338554"/>
          </a:xfrm>
          <a:prstGeom prst="rect">
            <a:avLst/>
          </a:prstGeom>
          <a:noFill/>
          <a:ln w="9525">
            <a:solidFill>
              <a:schemeClr val="bg1">
                <a:lumMod val="75000"/>
              </a:schemeClr>
            </a:solidFill>
            <a:miter lim="800000"/>
            <a:headEnd/>
            <a:tailEnd/>
          </a:ln>
        </p:spPr>
        <p:txBody>
          <a:bodyPr wrap="square">
            <a:spAutoFit/>
          </a:bodyPr>
          <a:lstStyle/>
          <a:p>
            <a:pPr algn="ctr">
              <a:spcBef>
                <a:spcPct val="50000"/>
              </a:spcBef>
            </a:pPr>
            <a:r>
              <a:rPr lang="en-GB" sz="1600" b="0" dirty="0">
                <a:solidFill>
                  <a:schemeClr val="bg1"/>
                </a:solidFill>
                <a:latin typeface="Calibri" pitchFamily="34" charset="0"/>
              </a:rPr>
              <a:t>Inquiry Maths</a:t>
            </a:r>
          </a:p>
        </p:txBody>
      </p:sp>
    </p:spTree>
  </p:cSld>
  <p:clrMapOvr>
    <a:masterClrMapping/>
  </p:clrMapOvr>
  <p:transition>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3528" y="260648"/>
            <a:ext cx="8496622" cy="1143000"/>
          </a:xfrm>
          <a:prstGeom prst="rect">
            <a:avLst/>
          </a:prstGeom>
          <a:noFill/>
          <a:ln w="9525">
            <a:solidFill>
              <a:srgbClr val="0000FF"/>
            </a:solidFill>
            <a:miter lim="800000"/>
            <a:headEnd/>
            <a:tailEnd/>
          </a:ln>
        </p:spPr>
        <p:txBody>
          <a:bodyPr anchor="ctr"/>
          <a:lstStyle/>
          <a:p>
            <a:pPr algn="ctr" eaLnBrk="0" hangingPunct="0">
              <a:defRPr/>
            </a:pPr>
            <a:r>
              <a:rPr lang="en-GB" sz="4400" b="0" kern="0" dirty="0">
                <a:solidFill>
                  <a:srgbClr val="0000FF"/>
                </a:solidFill>
                <a:latin typeface="+mj-lt"/>
                <a:ea typeface="+mj-ea"/>
                <a:cs typeface="+mj-cs"/>
              </a:rPr>
              <a:t>What do </a:t>
            </a:r>
            <a:r>
              <a:rPr lang="en-GB" sz="4400" kern="0" dirty="0">
                <a:solidFill>
                  <a:srgbClr val="0000FF"/>
                </a:solidFill>
                <a:latin typeface="+mj-lt"/>
                <a:ea typeface="+mj-ea"/>
                <a:cs typeface="+mj-cs"/>
              </a:rPr>
              <a:t>students</a:t>
            </a:r>
            <a:r>
              <a:rPr lang="en-GB" sz="4400" b="0" kern="0" dirty="0">
                <a:solidFill>
                  <a:srgbClr val="0000FF"/>
                </a:solidFill>
                <a:latin typeface="+mj-lt"/>
                <a:ea typeface="+mj-ea"/>
                <a:cs typeface="+mj-cs"/>
              </a:rPr>
              <a:t> say?</a:t>
            </a:r>
          </a:p>
        </p:txBody>
      </p:sp>
      <p:pic>
        <p:nvPicPr>
          <p:cNvPr id="34819" name="Picture 2"/>
          <p:cNvPicPr>
            <a:picLocks noGrp="1" noChangeAspect="1" noChangeArrowheads="1"/>
          </p:cNvPicPr>
          <p:nvPr>
            <p:ph idx="1"/>
          </p:nvPr>
        </p:nvPicPr>
        <p:blipFill>
          <a:blip r:embed="rId3" cstate="print"/>
          <a:srcRect/>
          <a:stretch>
            <a:fillRect/>
          </a:stretch>
        </p:blipFill>
        <p:spPr>
          <a:xfrm>
            <a:off x="1979613" y="1557338"/>
            <a:ext cx="5113337" cy="1943100"/>
          </a:xfrm>
          <a:noFill/>
        </p:spPr>
      </p:pic>
      <p:sp>
        <p:nvSpPr>
          <p:cNvPr id="34820" name="TextBox 6"/>
          <p:cNvSpPr txBox="1">
            <a:spLocks noChangeArrowheads="1"/>
          </p:cNvSpPr>
          <p:nvPr/>
        </p:nvSpPr>
        <p:spPr bwMode="auto">
          <a:xfrm>
            <a:off x="395288" y="3573463"/>
            <a:ext cx="8280400" cy="3046412"/>
          </a:xfrm>
          <a:prstGeom prst="rect">
            <a:avLst/>
          </a:prstGeom>
          <a:noFill/>
          <a:ln w="9525">
            <a:noFill/>
            <a:miter lim="800000"/>
            <a:headEnd/>
            <a:tailEnd/>
          </a:ln>
        </p:spPr>
        <p:txBody>
          <a:bodyPr>
            <a:spAutoFit/>
          </a:bodyPr>
          <a:lstStyle/>
          <a:p>
            <a:r>
              <a:rPr lang="en-GB" sz="2400" b="0" dirty="0">
                <a:latin typeface="Calibri" pitchFamily="34" charset="0"/>
              </a:rPr>
              <a:t>“I ask </a:t>
            </a:r>
            <a:r>
              <a:rPr lang="en-GB" sz="2400" dirty="0">
                <a:latin typeface="Calibri" pitchFamily="34" charset="0"/>
              </a:rPr>
              <a:t>lots more questions </a:t>
            </a:r>
            <a:r>
              <a:rPr lang="en-GB" sz="2400" b="0" dirty="0">
                <a:latin typeface="Calibri" pitchFamily="34" charset="0"/>
              </a:rPr>
              <a:t>in maths after doing inquiry lessons. Last week I made up my own inquiry on enlargements.” (</a:t>
            </a:r>
            <a:r>
              <a:rPr lang="en-GB" sz="2400" dirty="0">
                <a:latin typeface="Calibri" pitchFamily="34" charset="0"/>
              </a:rPr>
              <a:t>year 8</a:t>
            </a:r>
            <a:r>
              <a:rPr lang="en-GB" sz="2400" b="0" dirty="0">
                <a:latin typeface="Calibri" pitchFamily="34" charset="0"/>
              </a:rPr>
              <a:t>)</a:t>
            </a:r>
          </a:p>
          <a:p>
            <a:r>
              <a:rPr lang="en-GB" sz="2400" b="0" dirty="0">
                <a:latin typeface="Calibri" pitchFamily="34" charset="0"/>
              </a:rPr>
              <a:t>“What’s different is that I feel I have a say in what we do. That makes me </a:t>
            </a:r>
            <a:r>
              <a:rPr lang="en-GB" sz="2400" dirty="0">
                <a:latin typeface="Calibri" pitchFamily="34" charset="0"/>
              </a:rPr>
              <a:t>work harder</a:t>
            </a:r>
            <a:r>
              <a:rPr lang="en-GB" sz="2400" b="0" dirty="0">
                <a:latin typeface="Calibri" pitchFamily="34" charset="0"/>
              </a:rPr>
              <a:t>.” (</a:t>
            </a:r>
            <a:r>
              <a:rPr lang="en-GB" sz="2400" dirty="0">
                <a:latin typeface="Calibri" pitchFamily="34" charset="0"/>
              </a:rPr>
              <a:t>year 10</a:t>
            </a:r>
            <a:r>
              <a:rPr lang="en-GB" sz="2400" b="0" dirty="0">
                <a:latin typeface="Calibri" pitchFamily="34" charset="0"/>
              </a:rPr>
              <a:t>)</a:t>
            </a:r>
          </a:p>
          <a:p>
            <a:r>
              <a:rPr lang="en-GB" sz="2400" b="0" dirty="0">
                <a:latin typeface="Calibri" pitchFamily="34" charset="0"/>
              </a:rPr>
              <a:t>“I benefited from an inquiry lesson as I could show how I </a:t>
            </a:r>
            <a:r>
              <a:rPr lang="en-GB" sz="2400" dirty="0">
                <a:latin typeface="Calibri" pitchFamily="34" charset="0"/>
              </a:rPr>
              <a:t>proved my answer </a:t>
            </a:r>
            <a:r>
              <a:rPr lang="en-GB" sz="2400" b="0" dirty="0">
                <a:latin typeface="Calibri" pitchFamily="34" charset="0"/>
              </a:rPr>
              <a:t>was correct using algebra.” (</a:t>
            </a:r>
            <a:r>
              <a:rPr lang="en-GB" sz="2400" dirty="0">
                <a:latin typeface="Calibri" pitchFamily="34" charset="0"/>
              </a:rPr>
              <a:t>year 8</a:t>
            </a:r>
            <a:r>
              <a:rPr lang="en-GB" sz="2400" b="0" dirty="0">
                <a:latin typeface="Calibri" pitchFamily="34" charset="0"/>
              </a:rPr>
              <a:t>)</a:t>
            </a:r>
            <a:r>
              <a:rPr lang="en-GB" sz="2400" b="0" i="1" dirty="0"/>
              <a:t> </a:t>
            </a:r>
          </a:p>
          <a:p>
            <a:r>
              <a:rPr lang="en-GB" sz="2400" b="0" dirty="0">
                <a:latin typeface="Calibri" pitchFamily="34" charset="0"/>
              </a:rPr>
              <a:t>“When I </a:t>
            </a:r>
            <a:r>
              <a:rPr lang="en-GB" sz="2400" dirty="0">
                <a:latin typeface="Calibri" pitchFamily="34" charset="0"/>
              </a:rPr>
              <a:t>ask a question</a:t>
            </a:r>
            <a:r>
              <a:rPr lang="en-GB" sz="2400" b="0" dirty="0">
                <a:latin typeface="Calibri" pitchFamily="34" charset="0"/>
              </a:rPr>
              <a:t>, I want to answer it more.” (</a:t>
            </a:r>
            <a:r>
              <a:rPr lang="en-GB" sz="2400" dirty="0">
                <a:latin typeface="Calibri" pitchFamily="34" charset="0"/>
              </a:rPr>
              <a:t>year 9</a:t>
            </a:r>
            <a:r>
              <a:rPr lang="en-GB" sz="2400" b="0" dirty="0">
                <a:latin typeface="Calibri" pitchFamily="34" charset="0"/>
              </a:rPr>
              <a:t>)</a:t>
            </a:r>
          </a:p>
          <a:p>
            <a:endParaRPr lang="en-GB" sz="2400" b="0" dirty="0">
              <a:solidFill>
                <a:srgbClr val="0000FF"/>
              </a:solidFill>
              <a:latin typeface="Calibri" pitchFamily="34" charset="0"/>
            </a:endParaRPr>
          </a:p>
        </p:txBody>
      </p:sp>
      <p:sp>
        <p:nvSpPr>
          <p:cNvPr id="6"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Tree>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528" y="274638"/>
            <a:ext cx="8496622" cy="1143000"/>
          </a:xfrm>
          <a:ln>
            <a:solidFill>
              <a:srgbClr val="0000FF"/>
            </a:solidFill>
          </a:ln>
        </p:spPr>
        <p:txBody>
          <a:bodyPr/>
          <a:lstStyle/>
          <a:p>
            <a:r>
              <a:rPr lang="en-GB" sz="5400" dirty="0">
                <a:solidFill>
                  <a:srgbClr val="0000FF"/>
                </a:solidFill>
                <a:latin typeface="Calibri" pitchFamily="34" charset="0"/>
              </a:rPr>
              <a:t>Self-regulation in maths</a:t>
            </a:r>
            <a:endParaRPr lang="en-GB" sz="5400" b="1" dirty="0">
              <a:solidFill>
                <a:srgbClr val="0000FF"/>
              </a:solidFill>
              <a:latin typeface="Calibri" pitchFamily="34" charset="0"/>
            </a:endParaRPr>
          </a:p>
        </p:txBody>
      </p:sp>
      <p:sp>
        <p:nvSpPr>
          <p:cNvPr id="8"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graphicFrame>
        <p:nvGraphicFramePr>
          <p:cNvPr id="83970" name="Object 2"/>
          <p:cNvGraphicFramePr>
            <a:graphicFrameLocks noChangeAspect="1"/>
          </p:cNvGraphicFramePr>
          <p:nvPr/>
        </p:nvGraphicFramePr>
        <p:xfrm>
          <a:off x="323528" y="1628800"/>
          <a:ext cx="3384376" cy="4473275"/>
        </p:xfrm>
        <a:graphic>
          <a:graphicData uri="http://schemas.openxmlformats.org/presentationml/2006/ole">
            <mc:AlternateContent xmlns:mc="http://schemas.openxmlformats.org/markup-compatibility/2006">
              <mc:Choice xmlns:v="urn:schemas-microsoft-com:vml" Requires="v">
                <p:oleObj spid="_x0000_s108581" name="Photo Editor Photo" r:id="rId4" imgW="4323810" imgH="5714286" progId="">
                  <p:embed/>
                </p:oleObj>
              </mc:Choice>
              <mc:Fallback>
                <p:oleObj name="Photo Editor Photo" r:id="rId4" imgW="4323810" imgH="5714286"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628800"/>
                        <a:ext cx="3384376" cy="4473275"/>
                      </a:xfrm>
                      <a:prstGeom prst="rect">
                        <a:avLst/>
                      </a:prstGeom>
                      <a:noFill/>
                      <a:ln w="19050">
                        <a:solidFill>
                          <a:srgbClr val="96969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3995936" y="1628800"/>
            <a:ext cx="4824535" cy="1200329"/>
          </a:xfrm>
          <a:prstGeom prst="rect">
            <a:avLst/>
          </a:prstGeom>
          <a:solidFill>
            <a:schemeClr val="bg1">
              <a:lumMod val="75000"/>
            </a:schemeClr>
          </a:solidFill>
        </p:spPr>
        <p:txBody>
          <a:bodyPr wrap="square">
            <a:spAutoFit/>
          </a:bodyPr>
          <a:lstStyle/>
          <a:p>
            <a:pPr lvl="0"/>
            <a:r>
              <a:rPr lang="en-GB" sz="3600" dirty="0" err="1">
                <a:solidFill>
                  <a:srgbClr val="000000"/>
                </a:solidFill>
                <a:latin typeface="Calibri" pitchFamily="34" charset="0"/>
              </a:rPr>
              <a:t>Vygotsky</a:t>
            </a:r>
            <a:r>
              <a:rPr lang="en-GB" sz="3600" b="0" dirty="0">
                <a:solidFill>
                  <a:srgbClr val="000000"/>
                </a:solidFill>
                <a:latin typeface="Calibri" pitchFamily="34" charset="0"/>
              </a:rPr>
              <a:t>  </a:t>
            </a:r>
          </a:p>
          <a:p>
            <a:pPr lvl="0"/>
            <a:r>
              <a:rPr lang="en-GB" sz="3600" b="0" dirty="0">
                <a:solidFill>
                  <a:srgbClr val="000000"/>
                </a:solidFill>
                <a:latin typeface="Calibri" pitchFamily="34" charset="0"/>
              </a:rPr>
              <a:t>Thinking in concepts</a:t>
            </a:r>
          </a:p>
        </p:txBody>
      </p:sp>
      <p:sp>
        <p:nvSpPr>
          <p:cNvPr id="9" name="Rectangle 8"/>
          <p:cNvSpPr/>
          <p:nvPr/>
        </p:nvSpPr>
        <p:spPr>
          <a:xfrm>
            <a:off x="3995936" y="2924944"/>
            <a:ext cx="4968552" cy="3277820"/>
          </a:xfrm>
          <a:prstGeom prst="rect">
            <a:avLst/>
          </a:prstGeom>
        </p:spPr>
        <p:txBody>
          <a:bodyPr wrap="square">
            <a:spAutoFit/>
          </a:bodyPr>
          <a:lstStyle/>
          <a:p>
            <a:r>
              <a:rPr lang="en-GB" sz="2300" b="0" dirty="0">
                <a:latin typeface="Calibri" pitchFamily="34" charset="0"/>
                <a:ea typeface="Calibri" pitchFamily="34" charset="0"/>
                <a:cs typeface="Times New Roman" pitchFamily="18" charset="0"/>
              </a:rPr>
              <a:t>Adolescents think in a different way; their ‘everyday’ thinking is restructured </a:t>
            </a:r>
            <a:r>
              <a:rPr lang="en-GB" sz="2300" b="0" i="1" dirty="0">
                <a:latin typeface="Calibri" pitchFamily="34" charset="0"/>
                <a:ea typeface="Calibri" pitchFamily="34" charset="0"/>
                <a:cs typeface="Times New Roman" pitchFamily="18" charset="0"/>
              </a:rPr>
              <a:t>from above </a:t>
            </a:r>
            <a:r>
              <a:rPr lang="en-GB" sz="2300" b="0" dirty="0">
                <a:latin typeface="Calibri" pitchFamily="34" charset="0"/>
                <a:ea typeface="Calibri" pitchFamily="34" charset="0"/>
                <a:cs typeface="Times New Roman" pitchFamily="18" charset="0"/>
              </a:rPr>
              <a:t>by mathematical concepts; the student constructs a psychological system of concepts; new concepts are related to others both </a:t>
            </a:r>
            <a:r>
              <a:rPr lang="en-GB" sz="2300" b="0" i="1" dirty="0" err="1">
                <a:latin typeface="Calibri" pitchFamily="34" charset="0"/>
                <a:ea typeface="Calibri" pitchFamily="34" charset="0"/>
                <a:cs typeface="Times New Roman" pitchFamily="18" charset="0"/>
              </a:rPr>
              <a:t>latitudinally</a:t>
            </a:r>
            <a:r>
              <a:rPr lang="en-GB" sz="2300" b="0" dirty="0">
                <a:latin typeface="Calibri" pitchFamily="34" charset="0"/>
                <a:ea typeface="Calibri" pitchFamily="34" charset="0"/>
                <a:cs typeface="Times New Roman" pitchFamily="18" charset="0"/>
              </a:rPr>
              <a:t> (same level of generalisation)  and </a:t>
            </a:r>
            <a:r>
              <a:rPr lang="en-GB" sz="2300" b="0" i="1" dirty="0">
                <a:latin typeface="Calibri" pitchFamily="34" charset="0"/>
                <a:ea typeface="Calibri" pitchFamily="34" charset="0"/>
                <a:cs typeface="Times New Roman" pitchFamily="18" charset="0"/>
              </a:rPr>
              <a:t>longitudinally</a:t>
            </a:r>
            <a:r>
              <a:rPr lang="en-GB" sz="2300" b="0" dirty="0">
                <a:latin typeface="Calibri" pitchFamily="34" charset="0"/>
                <a:ea typeface="Calibri" pitchFamily="34" charset="0"/>
                <a:cs typeface="Times New Roman" pitchFamily="18" charset="0"/>
              </a:rPr>
              <a:t> (in a hierarchy of generalisation).  </a:t>
            </a:r>
            <a:endParaRPr lang="en-GB" sz="2300" dirty="0"/>
          </a:p>
        </p:txBody>
      </p:sp>
    </p:spTree>
  </p:cSld>
  <p:clrMapOvr>
    <a:masterClrMapping/>
  </p:clrMapOvr>
  <p:transition>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3528" y="333375"/>
            <a:ext cx="8496622" cy="1143000"/>
          </a:xfrm>
          <a:prstGeom prst="rect">
            <a:avLst/>
          </a:prstGeom>
          <a:noFill/>
          <a:ln w="9525">
            <a:solidFill>
              <a:srgbClr val="0000FF"/>
            </a:solidFill>
            <a:miter lim="800000"/>
            <a:headEnd/>
            <a:tailEnd/>
          </a:ln>
        </p:spPr>
        <p:txBody>
          <a:bodyPr anchor="ctr"/>
          <a:lstStyle/>
          <a:p>
            <a:pPr algn="ctr" eaLnBrk="0" hangingPunct="0">
              <a:defRPr/>
            </a:pPr>
            <a:r>
              <a:rPr lang="en-GB" sz="4400" b="0" kern="0" dirty="0">
                <a:solidFill>
                  <a:srgbClr val="0000FF"/>
                </a:solidFill>
                <a:latin typeface="+mj-lt"/>
                <a:ea typeface="+mj-ea"/>
                <a:cs typeface="+mj-cs"/>
              </a:rPr>
              <a:t>What do </a:t>
            </a:r>
            <a:r>
              <a:rPr lang="en-GB" sz="4400" kern="0" dirty="0">
                <a:solidFill>
                  <a:srgbClr val="0000FF"/>
                </a:solidFill>
                <a:latin typeface="+mj-lt"/>
                <a:ea typeface="+mj-ea"/>
                <a:cs typeface="+mj-cs"/>
              </a:rPr>
              <a:t>teachers</a:t>
            </a:r>
            <a:r>
              <a:rPr lang="en-GB" sz="4400" b="0" kern="0" dirty="0">
                <a:solidFill>
                  <a:srgbClr val="0000FF"/>
                </a:solidFill>
                <a:latin typeface="+mj-lt"/>
                <a:ea typeface="+mj-ea"/>
                <a:cs typeface="+mj-cs"/>
              </a:rPr>
              <a:t> say?</a:t>
            </a:r>
          </a:p>
        </p:txBody>
      </p:sp>
      <p:sp>
        <p:nvSpPr>
          <p:cNvPr id="34820" name="TextBox 6"/>
          <p:cNvSpPr txBox="1">
            <a:spLocks noChangeArrowheads="1"/>
          </p:cNvSpPr>
          <p:nvPr/>
        </p:nvSpPr>
        <p:spPr bwMode="auto">
          <a:xfrm>
            <a:off x="395288" y="3212977"/>
            <a:ext cx="8280400" cy="461665"/>
          </a:xfrm>
          <a:prstGeom prst="rect">
            <a:avLst/>
          </a:prstGeom>
          <a:noFill/>
          <a:ln w="9525">
            <a:noFill/>
            <a:miter lim="800000"/>
            <a:headEnd/>
            <a:tailEnd/>
          </a:ln>
        </p:spPr>
        <p:txBody>
          <a:bodyPr wrap="square">
            <a:spAutoFit/>
          </a:bodyPr>
          <a:lstStyle/>
          <a:p>
            <a:endParaRPr lang="en-GB" sz="2400" b="0" dirty="0">
              <a:solidFill>
                <a:srgbClr val="0000FF"/>
              </a:solidFill>
              <a:latin typeface="Calibri" pitchFamily="34" charset="0"/>
            </a:endParaRPr>
          </a:p>
        </p:txBody>
      </p:sp>
      <p:sp>
        <p:nvSpPr>
          <p:cNvPr id="6"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pic>
        <p:nvPicPr>
          <p:cNvPr id="8" name="Picture 2" descr="https://sites.google.com/site/inquirymaths/home/algebra-prompts/simultaneous-equations/tes%204.png"/>
          <p:cNvPicPr>
            <a:picLocks noChangeAspect="1" noChangeArrowheads="1"/>
          </p:cNvPicPr>
          <p:nvPr/>
        </p:nvPicPr>
        <p:blipFill>
          <a:blip r:embed="rId3" cstate="print"/>
          <a:srcRect/>
          <a:stretch>
            <a:fillRect/>
          </a:stretch>
        </p:blipFill>
        <p:spPr bwMode="auto">
          <a:xfrm>
            <a:off x="323528" y="1700808"/>
            <a:ext cx="4392488" cy="1345068"/>
          </a:xfrm>
          <a:prstGeom prst="rect">
            <a:avLst/>
          </a:prstGeom>
          <a:noFill/>
        </p:spPr>
      </p:pic>
      <p:sp>
        <p:nvSpPr>
          <p:cNvPr id="9" name="Rectangle 8"/>
          <p:cNvSpPr/>
          <p:nvPr/>
        </p:nvSpPr>
        <p:spPr>
          <a:xfrm>
            <a:off x="323528" y="3212976"/>
            <a:ext cx="8568952" cy="3354765"/>
          </a:xfrm>
          <a:prstGeom prst="rect">
            <a:avLst/>
          </a:prstGeom>
        </p:spPr>
        <p:txBody>
          <a:bodyPr wrap="square">
            <a:spAutoFit/>
          </a:bodyPr>
          <a:lstStyle/>
          <a:p>
            <a:pPr lvl="0" eaLnBrk="0" hangingPunct="0"/>
            <a:r>
              <a:rPr lang="en-GB" b="0" dirty="0">
                <a:solidFill>
                  <a:srgbClr val="000000"/>
                </a:solidFill>
                <a:latin typeface="Calibri" pitchFamily="34" charset="0"/>
                <a:ea typeface="MS Mincho" pitchFamily="49" charset="-128"/>
                <a:cs typeface="Arial" pitchFamily="34" charset="0"/>
              </a:rPr>
              <a:t>“I ran my first inquiry lesson with year 7 today. It was </a:t>
            </a:r>
            <a:r>
              <a:rPr lang="en-GB" dirty="0">
                <a:solidFill>
                  <a:srgbClr val="000000"/>
                </a:solidFill>
                <a:latin typeface="Calibri" pitchFamily="34" charset="0"/>
                <a:ea typeface="MS Mincho" pitchFamily="49" charset="-128"/>
                <a:cs typeface="Arial" pitchFamily="34" charset="0"/>
              </a:rPr>
              <a:t>professionally invigorating</a:t>
            </a:r>
            <a:r>
              <a:rPr lang="en-GB" b="0" dirty="0">
                <a:solidFill>
                  <a:srgbClr val="000000"/>
                </a:solidFill>
                <a:latin typeface="Calibri" pitchFamily="34" charset="0"/>
                <a:ea typeface="MS Mincho" pitchFamily="49" charset="-128"/>
                <a:cs typeface="Arial" pitchFamily="34" charset="0"/>
              </a:rPr>
              <a:t>.”</a:t>
            </a:r>
          </a:p>
          <a:p>
            <a:pPr lvl="0" eaLnBrk="0" hangingPunct="0"/>
            <a:r>
              <a:rPr lang="en-GB" sz="600" b="0" dirty="0">
                <a:solidFill>
                  <a:srgbClr val="000000"/>
                </a:solidFill>
                <a:latin typeface="Calibri" pitchFamily="34" charset="0"/>
                <a:ea typeface="MS Mincho" pitchFamily="49" charset="-128"/>
                <a:cs typeface="Arial" pitchFamily="34" charset="0"/>
              </a:rPr>
              <a:t>     </a:t>
            </a:r>
          </a:p>
          <a:p>
            <a:pPr lvl="0" eaLnBrk="0" hangingPunct="0"/>
            <a:r>
              <a:rPr lang="en-GB" b="0" dirty="0">
                <a:solidFill>
                  <a:srgbClr val="000000"/>
                </a:solidFill>
                <a:latin typeface="Calibri" pitchFamily="34" charset="0"/>
                <a:ea typeface="MS Mincho" pitchFamily="49" charset="-128"/>
                <a:cs typeface="Arial" pitchFamily="34" charset="0"/>
              </a:rPr>
              <a:t>“Using Inquiry Maths over this year for my year 7 class has made my students into</a:t>
            </a:r>
            <a:r>
              <a:rPr lang="en-GB" dirty="0">
                <a:solidFill>
                  <a:srgbClr val="000000"/>
                </a:solidFill>
                <a:latin typeface="Calibri" pitchFamily="34" charset="0"/>
                <a:ea typeface="MS Mincho" pitchFamily="49" charset="-128"/>
                <a:cs typeface="Arial" pitchFamily="34" charset="0"/>
              </a:rPr>
              <a:t> active learners </a:t>
            </a:r>
            <a:r>
              <a:rPr lang="en-GB" b="0" dirty="0">
                <a:solidFill>
                  <a:srgbClr val="000000"/>
                </a:solidFill>
                <a:latin typeface="Calibri" pitchFamily="34" charset="0"/>
                <a:ea typeface="MS Mincho" pitchFamily="49" charset="-128"/>
                <a:cs typeface="Arial" pitchFamily="34" charset="0"/>
              </a:rPr>
              <a:t>who are fearless and methodical when attacking a problem.”</a:t>
            </a:r>
          </a:p>
          <a:p>
            <a:pPr lvl="0" eaLnBrk="0" hangingPunct="0"/>
            <a:r>
              <a:rPr lang="en-GB" sz="600" b="0" dirty="0">
                <a:solidFill>
                  <a:srgbClr val="000000"/>
                </a:solidFill>
                <a:latin typeface="Calibri" pitchFamily="34" charset="0"/>
                <a:ea typeface="MS Mincho" pitchFamily="49" charset="-128"/>
                <a:cs typeface="Arial" pitchFamily="34" charset="0"/>
              </a:rPr>
              <a:t>  </a:t>
            </a:r>
          </a:p>
          <a:p>
            <a:pPr lvl="0" eaLnBrk="0" hangingPunct="0"/>
            <a:r>
              <a:rPr lang="en-GB" b="0" dirty="0">
                <a:solidFill>
                  <a:srgbClr val="006600"/>
                </a:solidFill>
                <a:latin typeface="Calibri" pitchFamily="34" charset="0"/>
                <a:ea typeface="MS Mincho" pitchFamily="49" charset="-128"/>
                <a:cs typeface="Arial" pitchFamily="34" charset="0"/>
              </a:rPr>
              <a:t>“The process gave the students the experience of being </a:t>
            </a:r>
            <a:r>
              <a:rPr lang="en-GB" dirty="0">
                <a:solidFill>
                  <a:srgbClr val="006600"/>
                </a:solidFill>
                <a:latin typeface="Calibri" pitchFamily="34" charset="0"/>
                <a:ea typeface="MS Mincho" pitchFamily="49" charset="-128"/>
                <a:cs typeface="Arial" pitchFamily="34" charset="0"/>
              </a:rPr>
              <a:t>real mathematicians</a:t>
            </a:r>
            <a:r>
              <a:rPr lang="en-GB" b="0" dirty="0">
                <a:solidFill>
                  <a:srgbClr val="006600"/>
                </a:solidFill>
                <a:latin typeface="Calibri" pitchFamily="34" charset="0"/>
                <a:ea typeface="MS Mincho" pitchFamily="49" charset="-128"/>
                <a:cs typeface="Arial" pitchFamily="34" charset="0"/>
              </a:rPr>
              <a:t>, something which is far too rarely the case in schools. They loved it and </a:t>
            </a:r>
            <a:r>
              <a:rPr lang="en-GB" b="0" dirty="0">
                <a:solidFill>
                  <a:srgbClr val="006600"/>
                </a:solidFill>
                <a:latin typeface="Calibri" pitchFamily="34" charset="0"/>
                <a:ea typeface="MS Mincho" pitchFamily="49" charset="-128"/>
                <a:cs typeface="Times New Roman" pitchFamily="18" charset="0"/>
              </a:rPr>
              <a:t>I felt that</a:t>
            </a:r>
            <a:r>
              <a:rPr lang="en-GB" dirty="0">
                <a:solidFill>
                  <a:srgbClr val="006600"/>
                </a:solidFill>
                <a:latin typeface="Calibri" pitchFamily="34" charset="0"/>
                <a:ea typeface="MS Mincho" pitchFamily="49" charset="-128"/>
                <a:cs typeface="Times New Roman" pitchFamily="18" charset="0"/>
              </a:rPr>
              <a:t> I learned much more </a:t>
            </a:r>
            <a:r>
              <a:rPr lang="en-GB" b="0" dirty="0">
                <a:solidFill>
                  <a:srgbClr val="006600"/>
                </a:solidFill>
                <a:latin typeface="Calibri" pitchFamily="34" charset="0"/>
                <a:ea typeface="MS Mincho" pitchFamily="49" charset="-128"/>
                <a:cs typeface="Times New Roman" pitchFamily="18" charset="0"/>
              </a:rPr>
              <a:t>about their strengths than I had in the preceding lessons.</a:t>
            </a:r>
            <a:r>
              <a:rPr lang="en-GB" b="0" dirty="0">
                <a:solidFill>
                  <a:srgbClr val="006600"/>
                </a:solidFill>
                <a:latin typeface="Calibri" pitchFamily="34" charset="0"/>
                <a:ea typeface="MS Mincho" pitchFamily="49" charset="-128"/>
                <a:cs typeface="Arial" pitchFamily="34" charset="0"/>
              </a:rPr>
              <a:t>”</a:t>
            </a:r>
          </a:p>
          <a:p>
            <a:pPr lvl="0" eaLnBrk="0" hangingPunct="0"/>
            <a:r>
              <a:rPr lang="en-GB" sz="600" b="0" dirty="0">
                <a:solidFill>
                  <a:srgbClr val="000000"/>
                </a:solidFill>
                <a:latin typeface="Calibri" pitchFamily="34" charset="0"/>
                <a:ea typeface="MS Mincho" pitchFamily="49" charset="-128"/>
                <a:cs typeface="Arial" pitchFamily="34" charset="0"/>
              </a:rPr>
              <a:t>   </a:t>
            </a:r>
          </a:p>
          <a:p>
            <a:pPr lvl="0" eaLnBrk="0" hangingPunct="0"/>
            <a:r>
              <a:rPr lang="en-GB" b="0" dirty="0">
                <a:solidFill>
                  <a:srgbClr val="000000"/>
                </a:solidFill>
                <a:latin typeface="Calibri" pitchFamily="34" charset="0"/>
                <a:ea typeface="MS Mincho" pitchFamily="49" charset="-128"/>
                <a:cs typeface="Arial" pitchFamily="34" charset="0"/>
              </a:rPr>
              <a:t>“The students’ responses were inspiring, amazing, and truly </a:t>
            </a:r>
            <a:r>
              <a:rPr lang="en-GB" dirty="0">
                <a:solidFill>
                  <a:srgbClr val="000000"/>
                </a:solidFill>
                <a:latin typeface="Calibri" pitchFamily="34" charset="0"/>
                <a:ea typeface="MS Mincho" pitchFamily="49" charset="-128"/>
                <a:cs typeface="Arial" pitchFamily="34" charset="0"/>
              </a:rPr>
              <a:t>beyond any of my expectations</a:t>
            </a:r>
            <a:r>
              <a:rPr lang="en-GB" b="0" dirty="0">
                <a:solidFill>
                  <a:srgbClr val="000000"/>
                </a:solidFill>
                <a:latin typeface="Calibri" pitchFamily="34" charset="0"/>
                <a:ea typeface="MS Mincho" pitchFamily="49" charset="-128"/>
                <a:cs typeface="Arial" pitchFamily="34" charset="0"/>
              </a:rPr>
              <a:t>.” </a:t>
            </a:r>
          </a:p>
          <a:p>
            <a:pPr lvl="0" eaLnBrk="0" hangingPunct="0"/>
            <a:r>
              <a:rPr lang="en-GB" sz="600" b="0" dirty="0">
                <a:solidFill>
                  <a:srgbClr val="000000"/>
                </a:solidFill>
                <a:latin typeface="Calibri" pitchFamily="34" charset="0"/>
                <a:ea typeface="MS Mincho" pitchFamily="49" charset="-128"/>
                <a:cs typeface="Arial" pitchFamily="34" charset="0"/>
              </a:rPr>
              <a:t>   </a:t>
            </a:r>
          </a:p>
          <a:p>
            <a:pPr eaLnBrk="0" hangingPunct="0"/>
            <a:r>
              <a:rPr lang="en-GB" b="0" dirty="0">
                <a:solidFill>
                  <a:srgbClr val="000000"/>
                </a:solidFill>
                <a:latin typeface="Calibri" pitchFamily="34" charset="0"/>
                <a:ea typeface="MS Mincho" pitchFamily="49" charset="-128"/>
                <a:cs typeface="Arial" pitchFamily="34" charset="0"/>
              </a:rPr>
              <a:t>“I was pleased with the students’ </a:t>
            </a:r>
            <a:r>
              <a:rPr lang="en-GB" dirty="0">
                <a:solidFill>
                  <a:srgbClr val="000000"/>
                </a:solidFill>
                <a:latin typeface="Calibri" pitchFamily="34" charset="0"/>
                <a:ea typeface="MS Mincho" pitchFamily="49" charset="-128"/>
                <a:cs typeface="Arial" pitchFamily="34" charset="0"/>
              </a:rPr>
              <a:t>enthusiasm</a:t>
            </a:r>
            <a:r>
              <a:rPr lang="en-GB" b="0" dirty="0">
                <a:solidFill>
                  <a:srgbClr val="000000"/>
                </a:solidFill>
                <a:latin typeface="Calibri" pitchFamily="34" charset="0"/>
                <a:ea typeface="MS Mincho" pitchFamily="49" charset="-128"/>
                <a:cs typeface="Arial" pitchFamily="34" charset="0"/>
              </a:rPr>
              <a:t> and very </a:t>
            </a:r>
            <a:r>
              <a:rPr lang="en-GB" dirty="0">
                <a:solidFill>
                  <a:srgbClr val="000000"/>
                </a:solidFill>
                <a:latin typeface="Calibri" pitchFamily="34" charset="0"/>
                <a:ea typeface="MS Mincho" pitchFamily="49" charset="-128"/>
                <a:cs typeface="Arial" pitchFamily="34" charset="0"/>
              </a:rPr>
              <a:t>proud</a:t>
            </a:r>
            <a:r>
              <a:rPr lang="en-GB" b="0" dirty="0">
                <a:solidFill>
                  <a:srgbClr val="000000"/>
                </a:solidFill>
                <a:latin typeface="Calibri" pitchFamily="34" charset="0"/>
                <a:ea typeface="MS Mincho" pitchFamily="49" charset="-128"/>
                <a:cs typeface="Arial" pitchFamily="34" charset="0"/>
              </a:rPr>
              <a:t> of their first attempt at Inquiry Maths.”</a:t>
            </a:r>
          </a:p>
        </p:txBody>
      </p:sp>
      <p:sp>
        <p:nvSpPr>
          <p:cNvPr id="12" name="Rectangle 11"/>
          <p:cNvSpPr/>
          <p:nvPr/>
        </p:nvSpPr>
        <p:spPr>
          <a:xfrm>
            <a:off x="4860032" y="1484784"/>
            <a:ext cx="3960440" cy="1754326"/>
          </a:xfrm>
          <a:prstGeom prst="rect">
            <a:avLst/>
          </a:prstGeom>
        </p:spPr>
        <p:txBody>
          <a:bodyPr wrap="square">
            <a:spAutoFit/>
          </a:bodyPr>
          <a:lstStyle/>
          <a:p>
            <a:pPr lvl="0"/>
            <a:r>
              <a:rPr lang="en-GB" b="0" dirty="0">
                <a:solidFill>
                  <a:srgbClr val="000000"/>
                </a:solidFill>
                <a:latin typeface="Calibri" pitchFamily="34" charset="0"/>
              </a:rPr>
              <a:t>“I really liked the way the inquiry allowed the students to ‘</a:t>
            </a:r>
            <a:r>
              <a:rPr lang="en-GB" dirty="0">
                <a:solidFill>
                  <a:srgbClr val="000000"/>
                </a:solidFill>
                <a:latin typeface="Calibri" pitchFamily="34" charset="0"/>
              </a:rPr>
              <a:t>roam free</a:t>
            </a:r>
            <a:r>
              <a:rPr lang="en-GB" b="0" dirty="0">
                <a:solidFill>
                  <a:srgbClr val="000000"/>
                </a:solidFill>
                <a:latin typeface="Calibri" pitchFamily="34" charset="0"/>
              </a:rPr>
              <a:t>’ with ideas and concepts. Allowing the students to </a:t>
            </a:r>
            <a:r>
              <a:rPr lang="en-GB" dirty="0">
                <a:solidFill>
                  <a:srgbClr val="000000"/>
                </a:solidFill>
                <a:latin typeface="Calibri" pitchFamily="34" charset="0"/>
              </a:rPr>
              <a:t>explore and express their thoughts</a:t>
            </a:r>
            <a:r>
              <a:rPr lang="en-GB" b="0" dirty="0">
                <a:solidFill>
                  <a:srgbClr val="000000"/>
                </a:solidFill>
                <a:latin typeface="Calibri" pitchFamily="34" charset="0"/>
              </a:rPr>
              <a:t> was a real eye opener and was very </a:t>
            </a:r>
            <a:r>
              <a:rPr lang="en-GB" dirty="0">
                <a:solidFill>
                  <a:srgbClr val="000000"/>
                </a:solidFill>
                <a:latin typeface="Calibri" pitchFamily="34" charset="0"/>
              </a:rPr>
              <a:t>rewarding</a:t>
            </a:r>
            <a:r>
              <a:rPr lang="en-GB" b="0" dirty="0">
                <a:solidFill>
                  <a:srgbClr val="000000"/>
                </a:solidFill>
                <a:latin typeface="Calibri" pitchFamily="34" charset="0"/>
              </a:rPr>
              <a:t> to see as a teacher.”</a:t>
            </a:r>
          </a:p>
        </p:txBody>
      </p:sp>
    </p:spTree>
  </p:cSld>
  <p:clrMapOvr>
    <a:masterClrMapping/>
  </p:clrMapOvr>
  <p:transition>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468313" y="1484313"/>
            <a:ext cx="8229600" cy="4897437"/>
          </a:xfrm>
        </p:spPr>
        <p:txBody>
          <a:bodyPr/>
          <a:lstStyle/>
          <a:p>
            <a:r>
              <a:rPr lang="en-GB" sz="2400" dirty="0">
                <a:latin typeface="Calibri" pitchFamily="34" charset="0"/>
              </a:rPr>
              <a:t>How do you plan a lesson for </a:t>
            </a:r>
            <a:r>
              <a:rPr lang="en-GB" sz="2400" dirty="0" err="1">
                <a:latin typeface="Calibri" pitchFamily="34" charset="0"/>
              </a:rPr>
              <a:t>Ofsted</a:t>
            </a:r>
            <a:r>
              <a:rPr lang="en-GB" sz="2400" dirty="0">
                <a:latin typeface="Calibri" pitchFamily="34" charset="0"/>
              </a:rPr>
              <a:t> or an observation? </a:t>
            </a:r>
          </a:p>
          <a:p>
            <a:r>
              <a:rPr lang="en-GB" sz="2400" dirty="0">
                <a:latin typeface="Calibri" pitchFamily="34" charset="0"/>
              </a:rPr>
              <a:t>How do you decide what the success criteria or lesson objectives are going to be? </a:t>
            </a:r>
          </a:p>
          <a:p>
            <a:r>
              <a:rPr lang="en-GB" sz="2400" dirty="0">
                <a:latin typeface="Calibri" pitchFamily="34" charset="0"/>
              </a:rPr>
              <a:t>How do you manage the regulatory cards? </a:t>
            </a:r>
          </a:p>
          <a:p>
            <a:r>
              <a:rPr lang="en-GB" sz="2400" dirty="0">
                <a:latin typeface="Calibri" pitchFamily="34" charset="0"/>
              </a:rPr>
              <a:t>How do you decide if the prompt is appropriate for a class?</a:t>
            </a:r>
          </a:p>
          <a:p>
            <a:r>
              <a:rPr lang="en-GB" sz="2400" dirty="0">
                <a:latin typeface="Calibri" pitchFamily="34" charset="0"/>
              </a:rPr>
              <a:t>How does inquiry work with a mixed attainment class? </a:t>
            </a:r>
          </a:p>
          <a:p>
            <a:r>
              <a:rPr lang="en-GB" sz="2400" dirty="0">
                <a:latin typeface="Calibri" pitchFamily="34" charset="0"/>
              </a:rPr>
              <a:t>Can you expect students in bottom sets to take part in inquiry lessons? </a:t>
            </a:r>
          </a:p>
          <a:p>
            <a:r>
              <a:rPr lang="en-GB" sz="2400" dirty="0">
                <a:latin typeface="Calibri" pitchFamily="34" charset="0"/>
              </a:rPr>
              <a:t>Are students mature enough to be given this level of responsibility?</a:t>
            </a:r>
          </a:p>
          <a:p>
            <a:r>
              <a:rPr lang="en-GB" sz="2400" dirty="0">
                <a:latin typeface="Calibri" pitchFamily="34" charset="0"/>
              </a:rPr>
              <a:t>Can you expect students to inquire into topics without being given 'content' knowledge beforehand?</a:t>
            </a:r>
          </a:p>
        </p:txBody>
      </p:sp>
      <p:sp>
        <p:nvSpPr>
          <p:cNvPr id="38916" name="Title 1"/>
          <p:cNvSpPr>
            <a:spLocks noGrp="1"/>
          </p:cNvSpPr>
          <p:nvPr>
            <p:ph type="title"/>
          </p:nvPr>
        </p:nvSpPr>
        <p:spPr>
          <a:xfrm>
            <a:off x="323528" y="274638"/>
            <a:ext cx="8496944" cy="1143000"/>
          </a:xfrm>
          <a:ln>
            <a:solidFill>
              <a:srgbClr val="0000FF"/>
            </a:solidFill>
          </a:ln>
        </p:spPr>
        <p:txBody>
          <a:bodyPr/>
          <a:lstStyle/>
          <a:p>
            <a:pPr eaLnBrk="1" hangingPunct="1"/>
            <a:r>
              <a:rPr lang="en-GB" sz="6000" b="1">
                <a:solidFill>
                  <a:srgbClr val="0000FF"/>
                </a:solidFill>
                <a:latin typeface="Calibri" pitchFamily="34" charset="0"/>
              </a:rPr>
              <a:t>Questions</a:t>
            </a:r>
          </a:p>
        </p:txBody>
      </p:sp>
      <p:sp>
        <p:nvSpPr>
          <p:cNvPr id="5"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Tree>
  </p:cSld>
  <p:clrMapOvr>
    <a:masterClrMapping/>
  </p:clrMapOvr>
  <p:transition>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528" y="274638"/>
            <a:ext cx="8496622" cy="1143000"/>
          </a:xfrm>
          <a:ln>
            <a:solidFill>
              <a:srgbClr val="0000FF"/>
            </a:solidFill>
          </a:ln>
        </p:spPr>
        <p:txBody>
          <a:bodyPr/>
          <a:lstStyle/>
          <a:p>
            <a:r>
              <a:rPr lang="en-GB" sz="5400" dirty="0">
                <a:solidFill>
                  <a:srgbClr val="0000FF"/>
                </a:solidFill>
                <a:latin typeface="Calibri" pitchFamily="34" charset="0"/>
              </a:rPr>
              <a:t>Inquiry Maths </a:t>
            </a:r>
            <a:r>
              <a:rPr lang="en-GB" sz="5400" b="1" dirty="0">
                <a:solidFill>
                  <a:srgbClr val="0000FF"/>
                </a:solidFill>
                <a:latin typeface="Calibri" pitchFamily="34" charset="0"/>
              </a:rPr>
              <a:t>model</a:t>
            </a:r>
          </a:p>
        </p:txBody>
      </p:sp>
      <p:sp>
        <p:nvSpPr>
          <p:cNvPr id="8"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13" name="Rectangle 12"/>
          <p:cNvSpPr/>
          <p:nvPr/>
        </p:nvSpPr>
        <p:spPr>
          <a:xfrm>
            <a:off x="3707904" y="1628800"/>
            <a:ext cx="5112567" cy="584775"/>
          </a:xfrm>
          <a:prstGeom prst="rect">
            <a:avLst/>
          </a:prstGeom>
          <a:solidFill>
            <a:schemeClr val="bg1">
              <a:lumMod val="75000"/>
            </a:schemeClr>
          </a:solidFill>
        </p:spPr>
        <p:txBody>
          <a:bodyPr wrap="square">
            <a:spAutoFit/>
          </a:bodyPr>
          <a:lstStyle/>
          <a:p>
            <a:pPr lvl="0"/>
            <a:r>
              <a:rPr lang="en-GB" sz="3200" dirty="0">
                <a:solidFill>
                  <a:srgbClr val="000000"/>
                </a:solidFill>
                <a:latin typeface="Calibri" pitchFamily="34" charset="0"/>
              </a:rPr>
              <a:t>Bruner</a:t>
            </a:r>
            <a:r>
              <a:rPr lang="en-GB" sz="3200" b="0" dirty="0">
                <a:solidFill>
                  <a:srgbClr val="000000"/>
                </a:solidFill>
                <a:latin typeface="Calibri" pitchFamily="34" charset="0"/>
              </a:rPr>
              <a:t>: plodding and leaping</a:t>
            </a:r>
          </a:p>
        </p:txBody>
      </p:sp>
      <p:sp>
        <p:nvSpPr>
          <p:cNvPr id="2" name="Rectangle 1"/>
          <p:cNvSpPr/>
          <p:nvPr/>
        </p:nvSpPr>
        <p:spPr>
          <a:xfrm>
            <a:off x="3707904" y="2505142"/>
            <a:ext cx="5040560" cy="3108543"/>
          </a:xfrm>
          <a:prstGeom prst="rect">
            <a:avLst/>
          </a:prstGeom>
        </p:spPr>
        <p:txBody>
          <a:bodyPr wrap="square">
            <a:spAutoFit/>
          </a:bodyPr>
          <a:lstStyle/>
          <a:p>
            <a:r>
              <a:rPr lang="en-GB" sz="2800" b="0" dirty="0">
                <a:latin typeface="Calibri" panose="020F0502020204030204" pitchFamily="34" charset="0"/>
                <a:cs typeface="Calibri" panose="020F0502020204030204" pitchFamily="34" charset="0"/>
              </a:rPr>
              <a:t>Give the child practice at both plodding and leaping. Let him go by small steps. Then let him take great leaps, huge guesses. </a:t>
            </a:r>
          </a:p>
          <a:p>
            <a:r>
              <a:rPr lang="en-GB" sz="2800" b="0" dirty="0">
                <a:latin typeface="Calibri" panose="020F0502020204030204" pitchFamily="34" charset="0"/>
                <a:cs typeface="Calibri" panose="020F0502020204030204" pitchFamily="34" charset="0"/>
              </a:rPr>
              <a:t>Without guessing, he is deprived of his rights as a mind. (</a:t>
            </a:r>
            <a:r>
              <a:rPr lang="en-GB" sz="2800" b="0" i="1" dirty="0">
                <a:latin typeface="Calibri" panose="020F0502020204030204" pitchFamily="34" charset="0"/>
                <a:cs typeface="Calibri" panose="020F0502020204030204" pitchFamily="34" charset="0"/>
              </a:rPr>
              <a:t>Needed: A Theory of Instruction</a:t>
            </a:r>
            <a:r>
              <a:rPr lang="en-GB" sz="2800" b="0" dirty="0">
                <a:latin typeface="Calibri" panose="020F0502020204030204" pitchFamily="34" charset="0"/>
                <a:cs typeface="Calibri" panose="020F0502020204030204" pitchFamily="34" charset="0"/>
              </a:rPr>
              <a:t>, 1963)</a:t>
            </a:r>
          </a:p>
        </p:txBody>
      </p:sp>
      <p:pic>
        <p:nvPicPr>
          <p:cNvPr id="86018" name="Picture 2" descr="Image result for Jerome Brun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57" r="14664" b="16087"/>
          <a:stretch/>
        </p:blipFill>
        <p:spPr bwMode="auto">
          <a:xfrm>
            <a:off x="348532" y="1628800"/>
            <a:ext cx="3141734" cy="4392488"/>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323528" y="1556793"/>
            <a:ext cx="8496944" cy="4536503"/>
          </a:xfrm>
        </p:spPr>
        <p:txBody>
          <a:bodyPr/>
          <a:lstStyle/>
          <a:p>
            <a:pPr>
              <a:lnSpc>
                <a:spcPct val="90000"/>
              </a:lnSpc>
              <a:buNone/>
            </a:pPr>
            <a:r>
              <a:rPr lang="en-GB" sz="2200" b="1" dirty="0">
                <a:latin typeface="Calibri" pitchFamily="34" charset="0"/>
              </a:rPr>
              <a:t>Retrospective verbalisation </a:t>
            </a:r>
            <a:r>
              <a:rPr lang="en-GB" sz="2200" dirty="0">
                <a:latin typeface="Calibri" pitchFamily="34" charset="0"/>
              </a:rPr>
              <a:t>requires retrieval from long-term memory </a:t>
            </a:r>
          </a:p>
          <a:p>
            <a:pPr>
              <a:lnSpc>
                <a:spcPct val="90000"/>
              </a:lnSpc>
              <a:buNone/>
            </a:pPr>
            <a:r>
              <a:rPr lang="en-GB" sz="2200" dirty="0">
                <a:latin typeface="Calibri" pitchFamily="34" charset="0"/>
              </a:rPr>
              <a:t>and  the construction of a response. It can lead to incomplete </a:t>
            </a:r>
          </a:p>
          <a:p>
            <a:pPr>
              <a:lnSpc>
                <a:spcPct val="90000"/>
              </a:lnSpc>
              <a:buNone/>
            </a:pPr>
            <a:r>
              <a:rPr lang="en-GB" sz="2200" dirty="0">
                <a:latin typeface="Calibri" pitchFamily="34" charset="0"/>
              </a:rPr>
              <a:t>descriptions of prior thinking and is subject to bias.</a:t>
            </a:r>
          </a:p>
          <a:p>
            <a:pPr>
              <a:lnSpc>
                <a:spcPct val="90000"/>
              </a:lnSpc>
              <a:buFontTx/>
              <a:buNone/>
            </a:pPr>
            <a:r>
              <a:rPr lang="en-GB" sz="2200" dirty="0">
                <a:latin typeface="Calibri" pitchFamily="34" charset="0"/>
              </a:rPr>
              <a:t>Students may:</a:t>
            </a:r>
          </a:p>
          <a:p>
            <a:pPr>
              <a:lnSpc>
                <a:spcPct val="90000"/>
              </a:lnSpc>
            </a:pPr>
            <a:r>
              <a:rPr lang="en-GB" sz="2200" dirty="0">
                <a:latin typeface="Calibri" pitchFamily="34" charset="0"/>
              </a:rPr>
              <a:t>not remember </a:t>
            </a:r>
          </a:p>
          <a:p>
            <a:pPr>
              <a:lnSpc>
                <a:spcPct val="90000"/>
              </a:lnSpc>
            </a:pPr>
            <a:r>
              <a:rPr lang="en-GB" sz="2200" dirty="0">
                <a:latin typeface="Calibri" pitchFamily="34" charset="0"/>
              </a:rPr>
              <a:t>‘misremember’</a:t>
            </a:r>
          </a:p>
          <a:p>
            <a:pPr>
              <a:lnSpc>
                <a:spcPct val="90000"/>
              </a:lnSpc>
            </a:pPr>
            <a:r>
              <a:rPr lang="en-GB" sz="2200" dirty="0">
                <a:latin typeface="Calibri" pitchFamily="34" charset="0"/>
              </a:rPr>
              <a:t>‘invent’ memories (even without knowing they are doing so).</a:t>
            </a:r>
          </a:p>
          <a:p>
            <a:pPr>
              <a:lnSpc>
                <a:spcPct val="90000"/>
              </a:lnSpc>
              <a:buNone/>
            </a:pPr>
            <a:r>
              <a:rPr lang="en-GB" sz="1000" dirty="0">
                <a:latin typeface="Calibri" pitchFamily="34" charset="0"/>
              </a:rPr>
              <a:t>   </a:t>
            </a:r>
          </a:p>
          <a:p>
            <a:pPr>
              <a:lnSpc>
                <a:spcPct val="90000"/>
              </a:lnSpc>
              <a:buNone/>
            </a:pPr>
            <a:r>
              <a:rPr lang="en-GB" sz="2200" dirty="0">
                <a:latin typeface="Calibri" pitchFamily="34" charset="0"/>
              </a:rPr>
              <a:t>The report of a global strategy (as opposed to the details of thinking at a </a:t>
            </a:r>
          </a:p>
          <a:p>
            <a:pPr>
              <a:lnSpc>
                <a:spcPct val="90000"/>
              </a:lnSpc>
              <a:buNone/>
            </a:pPr>
            <a:r>
              <a:rPr lang="en-GB" sz="2200" dirty="0">
                <a:latin typeface="Calibri" pitchFamily="34" charset="0"/>
              </a:rPr>
              <a:t>particular instant) might be more accurate. However, even then students </a:t>
            </a:r>
          </a:p>
          <a:p>
            <a:pPr>
              <a:lnSpc>
                <a:spcPct val="90000"/>
              </a:lnSpc>
              <a:buNone/>
            </a:pPr>
            <a:r>
              <a:rPr lang="en-GB" sz="2200" dirty="0">
                <a:latin typeface="Calibri" pitchFamily="34" charset="0"/>
              </a:rPr>
              <a:t>might describe a strategy that just occurred to them when they are</a:t>
            </a:r>
          </a:p>
          <a:p>
            <a:pPr>
              <a:lnSpc>
                <a:spcPct val="90000"/>
              </a:lnSpc>
              <a:buNone/>
            </a:pPr>
            <a:r>
              <a:rPr lang="en-GB" sz="2200" dirty="0">
                <a:latin typeface="Calibri" pitchFamily="34" charset="0"/>
              </a:rPr>
              <a:t>asked.</a:t>
            </a:r>
          </a:p>
          <a:p>
            <a:pPr>
              <a:lnSpc>
                <a:spcPct val="90000"/>
              </a:lnSpc>
              <a:buNone/>
            </a:pPr>
            <a:r>
              <a:rPr lang="en-GB" sz="1400" dirty="0">
                <a:latin typeface="Calibri" pitchFamily="34" charset="0"/>
              </a:rPr>
              <a:t>Hacker et al. (1998).</a:t>
            </a:r>
            <a:r>
              <a:rPr lang="en-GB" sz="1400" i="1" dirty="0">
                <a:latin typeface="Calibri" pitchFamily="34" charset="0"/>
              </a:rPr>
              <a:t> </a:t>
            </a:r>
            <a:r>
              <a:rPr lang="en-GB" sz="1400" i="1" dirty="0" err="1">
                <a:latin typeface="Calibri" pitchFamily="34" charset="0"/>
              </a:rPr>
              <a:t>Metacognition</a:t>
            </a:r>
            <a:r>
              <a:rPr lang="en-GB" sz="1400" i="1" dirty="0">
                <a:latin typeface="Calibri" pitchFamily="34" charset="0"/>
              </a:rPr>
              <a:t> in Educational Theory and Practice. </a:t>
            </a:r>
            <a:r>
              <a:rPr lang="en-GB" sz="1400" dirty="0">
                <a:latin typeface="Calibri" pitchFamily="34" charset="0"/>
              </a:rPr>
              <a:t>Lawrence Erlbaum.</a:t>
            </a:r>
          </a:p>
        </p:txBody>
      </p:sp>
      <p:sp>
        <p:nvSpPr>
          <p:cNvPr id="4" name="Title 1"/>
          <p:cNvSpPr txBox="1">
            <a:spLocks/>
          </p:cNvSpPr>
          <p:nvPr/>
        </p:nvSpPr>
        <p:spPr bwMode="auto">
          <a:xfrm>
            <a:off x="323528" y="260648"/>
            <a:ext cx="8496944" cy="1150938"/>
          </a:xfrm>
          <a:prstGeom prst="rect">
            <a:avLst/>
          </a:prstGeom>
          <a:noFill/>
          <a:ln w="9525">
            <a:solidFill>
              <a:srgbClr val="0000FF"/>
            </a:solidFill>
            <a:miter lim="800000"/>
            <a:headEnd/>
            <a:tailEnd/>
          </a:ln>
        </p:spPr>
        <p:txBody>
          <a:bodyPr anchor="ctr"/>
          <a:lstStyle/>
          <a:p>
            <a:pPr algn="ctr" eaLnBrk="0" hangingPunct="0">
              <a:defRPr/>
            </a:pPr>
            <a:r>
              <a:rPr lang="en-US" sz="4800" kern="0" dirty="0">
                <a:solidFill>
                  <a:srgbClr val="0000FF"/>
                </a:solidFill>
                <a:latin typeface="Calibri" pitchFamily="34" charset="0"/>
                <a:ea typeface="+mj-ea"/>
                <a:cs typeface="+mj-cs"/>
              </a:rPr>
              <a:t>Regulatory cards </a:t>
            </a:r>
            <a:r>
              <a:rPr lang="en-US" sz="4800" b="0" kern="0" dirty="0" err="1">
                <a:solidFill>
                  <a:srgbClr val="0000FF"/>
                </a:solidFill>
                <a:latin typeface="Calibri" pitchFamily="34" charset="0"/>
                <a:ea typeface="+mj-ea"/>
                <a:cs typeface="+mj-cs"/>
              </a:rPr>
              <a:t>metacognition</a:t>
            </a:r>
            <a:endParaRPr lang="en-US" sz="4800" b="0" kern="0" dirty="0">
              <a:solidFill>
                <a:srgbClr val="0000FF"/>
              </a:solidFill>
              <a:latin typeface="Calibri" pitchFamily="34" charset="0"/>
              <a:ea typeface="+mj-ea"/>
              <a:cs typeface="+mj-cs"/>
            </a:endParaRPr>
          </a:p>
        </p:txBody>
      </p:sp>
      <p:sp>
        <p:nvSpPr>
          <p:cNvPr id="6"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Tree>
  </p:cSld>
  <p:clrMapOvr>
    <a:masterClrMapping/>
  </p:clrMapOvr>
  <p:transition>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ChangeArrowheads="1"/>
          </p:cNvSpPr>
          <p:nvPr/>
        </p:nvSpPr>
        <p:spPr bwMode="auto">
          <a:xfrm>
            <a:off x="468313" y="1628775"/>
            <a:ext cx="3095575" cy="4248497"/>
          </a:xfrm>
          <a:prstGeom prst="rect">
            <a:avLst/>
          </a:prstGeom>
          <a:noFill/>
          <a:ln w="19050">
            <a:solidFill>
              <a:schemeClr val="bg1">
                <a:lumMod val="75000"/>
              </a:schemeClr>
            </a:solidFill>
            <a:miter lim="800000"/>
            <a:headEnd/>
            <a:tailEnd/>
          </a:ln>
        </p:spPr>
        <p:txBody>
          <a:bodyPr/>
          <a:lstStyle/>
          <a:p>
            <a:pPr marL="342900" indent="-342900" algn="ctr">
              <a:spcBef>
                <a:spcPts val="0"/>
              </a:spcBef>
            </a:pPr>
            <a:r>
              <a:rPr lang="en-GB" sz="4400" dirty="0">
                <a:solidFill>
                  <a:srgbClr val="669900"/>
                </a:solidFill>
                <a:latin typeface="Calibri" pitchFamily="34" charset="0"/>
              </a:rPr>
              <a:t>Declarative</a:t>
            </a:r>
            <a:endParaRPr lang="en-GB" sz="4400" b="0" dirty="0">
              <a:solidFill>
                <a:srgbClr val="669900"/>
              </a:solidFill>
              <a:latin typeface="Calibri" pitchFamily="34" charset="0"/>
            </a:endParaRPr>
          </a:p>
          <a:p>
            <a:pPr marL="342900" indent="-342900" algn="ctr">
              <a:spcBef>
                <a:spcPts val="0"/>
              </a:spcBef>
            </a:pPr>
            <a:r>
              <a:rPr lang="en-GB" sz="4400" b="0" dirty="0">
                <a:solidFill>
                  <a:srgbClr val="669900"/>
                </a:solidFill>
                <a:latin typeface="Calibri" pitchFamily="34" charset="0"/>
              </a:rPr>
              <a:t>knowledge</a:t>
            </a:r>
          </a:p>
          <a:p>
            <a:pPr marL="342900" indent="-342900">
              <a:spcBef>
                <a:spcPts val="400"/>
              </a:spcBef>
            </a:pPr>
            <a:r>
              <a:rPr lang="en-GB" sz="2800" b="0" dirty="0">
                <a:latin typeface="Calibri" pitchFamily="34" charset="0"/>
              </a:rPr>
              <a:t>Knowing:</a:t>
            </a:r>
          </a:p>
          <a:p>
            <a:pPr marL="342900" indent="-342900">
              <a:spcBef>
                <a:spcPts val="400"/>
              </a:spcBef>
              <a:buFont typeface="Arial" pitchFamily="34" charset="0"/>
              <a:buChar char="•"/>
            </a:pPr>
            <a:r>
              <a:rPr lang="en-GB" sz="2800" b="0" dirty="0">
                <a:latin typeface="Calibri" pitchFamily="34" charset="0"/>
              </a:rPr>
              <a:t>yourself as a thinker</a:t>
            </a:r>
          </a:p>
          <a:p>
            <a:pPr marL="342900" indent="-342900">
              <a:spcBef>
                <a:spcPts val="400"/>
              </a:spcBef>
              <a:buFont typeface="Arial" charset="0"/>
              <a:buChar char="•"/>
            </a:pPr>
            <a:r>
              <a:rPr lang="en-GB" sz="2800" b="0" dirty="0">
                <a:latin typeface="Calibri" pitchFamily="34" charset="0"/>
              </a:rPr>
              <a:t>academic tasks</a:t>
            </a:r>
          </a:p>
          <a:p>
            <a:pPr marL="342900" indent="-342900">
              <a:spcBef>
                <a:spcPts val="400"/>
              </a:spcBef>
              <a:buFont typeface="Arial" charset="0"/>
              <a:buChar char="•"/>
            </a:pPr>
            <a:r>
              <a:rPr lang="en-GB" sz="2800" b="0" dirty="0">
                <a:latin typeface="Calibri" pitchFamily="34" charset="0"/>
              </a:rPr>
              <a:t>strategies to perform a task.</a:t>
            </a:r>
          </a:p>
        </p:txBody>
      </p:sp>
      <p:sp>
        <p:nvSpPr>
          <p:cNvPr id="15364" name="Rectangle 7"/>
          <p:cNvSpPr>
            <a:spLocks noChangeArrowheads="1"/>
          </p:cNvSpPr>
          <p:nvPr/>
        </p:nvSpPr>
        <p:spPr bwMode="auto">
          <a:xfrm>
            <a:off x="3779912" y="1628775"/>
            <a:ext cx="4895776" cy="4248497"/>
          </a:xfrm>
          <a:prstGeom prst="rect">
            <a:avLst/>
          </a:prstGeom>
          <a:noFill/>
          <a:ln w="19050">
            <a:solidFill>
              <a:schemeClr val="bg1">
                <a:lumMod val="75000"/>
              </a:schemeClr>
            </a:solidFill>
            <a:miter lim="800000"/>
            <a:headEnd/>
            <a:tailEnd/>
          </a:ln>
        </p:spPr>
        <p:txBody>
          <a:bodyPr/>
          <a:lstStyle/>
          <a:p>
            <a:pPr marL="342900" indent="-342900" algn="ctr">
              <a:spcBef>
                <a:spcPts val="0"/>
              </a:spcBef>
            </a:pPr>
            <a:r>
              <a:rPr lang="en-GB" sz="4400" dirty="0">
                <a:solidFill>
                  <a:srgbClr val="669900"/>
                </a:solidFill>
                <a:latin typeface="Calibri" pitchFamily="34" charset="0"/>
              </a:rPr>
              <a:t>Procedural</a:t>
            </a:r>
          </a:p>
          <a:p>
            <a:pPr marL="342900" indent="-342900" algn="ctr">
              <a:spcBef>
                <a:spcPts val="0"/>
              </a:spcBef>
            </a:pPr>
            <a:r>
              <a:rPr lang="en-GB" sz="4400" b="0" dirty="0">
                <a:solidFill>
                  <a:srgbClr val="669900"/>
                </a:solidFill>
                <a:latin typeface="Calibri" pitchFamily="34" charset="0"/>
              </a:rPr>
              <a:t>knowledge</a:t>
            </a:r>
            <a:endParaRPr lang="en-GB" sz="2800" b="0" i="1" dirty="0">
              <a:solidFill>
                <a:srgbClr val="669900"/>
              </a:solidFill>
              <a:latin typeface="Calibri" pitchFamily="34" charset="0"/>
            </a:endParaRPr>
          </a:p>
          <a:p>
            <a:pPr marL="342900" indent="-342900">
              <a:spcBef>
                <a:spcPts val="400"/>
              </a:spcBef>
              <a:buFont typeface="Arial" pitchFamily="34" charset="0"/>
              <a:buChar char="•"/>
            </a:pPr>
            <a:r>
              <a:rPr lang="en-GB" sz="2800" dirty="0">
                <a:latin typeface="Calibri" pitchFamily="34" charset="0"/>
              </a:rPr>
              <a:t>monitoring</a:t>
            </a:r>
            <a:r>
              <a:rPr lang="en-GB" sz="2800" b="0" dirty="0">
                <a:latin typeface="Calibri" pitchFamily="34" charset="0"/>
              </a:rPr>
              <a:t> strategic decisions (checking on progress) </a:t>
            </a:r>
          </a:p>
          <a:p>
            <a:pPr marL="342900" indent="-342900">
              <a:spcBef>
                <a:spcPts val="400"/>
              </a:spcBef>
              <a:buFont typeface="Arial" pitchFamily="34" charset="0"/>
              <a:buChar char="•"/>
            </a:pPr>
            <a:r>
              <a:rPr lang="en-GB" sz="2800" dirty="0">
                <a:latin typeface="Calibri" pitchFamily="34" charset="0"/>
              </a:rPr>
              <a:t>regulating </a:t>
            </a:r>
            <a:r>
              <a:rPr lang="en-GB" sz="2800" b="0" dirty="0">
                <a:latin typeface="Calibri" pitchFamily="34" charset="0"/>
              </a:rPr>
              <a:t>thinking and activity (planning)</a:t>
            </a:r>
          </a:p>
          <a:p>
            <a:pPr marL="342900" indent="-342900">
              <a:spcBef>
                <a:spcPts val="400"/>
              </a:spcBef>
              <a:buFont typeface="Arial" pitchFamily="34" charset="0"/>
              <a:buChar char="•"/>
            </a:pPr>
            <a:r>
              <a:rPr lang="en-GB" sz="2800" dirty="0">
                <a:latin typeface="Calibri" pitchFamily="34" charset="0"/>
              </a:rPr>
              <a:t>evaluating</a:t>
            </a:r>
            <a:r>
              <a:rPr lang="en-GB" sz="2800" b="0" dirty="0">
                <a:latin typeface="Calibri" pitchFamily="34" charset="0"/>
              </a:rPr>
              <a:t> what one knows to accomplish a task (selecting).</a:t>
            </a:r>
          </a:p>
        </p:txBody>
      </p:sp>
      <p:sp>
        <p:nvSpPr>
          <p:cNvPr id="6" name="Title 1"/>
          <p:cNvSpPr txBox="1">
            <a:spLocks/>
          </p:cNvSpPr>
          <p:nvPr/>
        </p:nvSpPr>
        <p:spPr bwMode="auto">
          <a:xfrm>
            <a:off x="323528" y="260648"/>
            <a:ext cx="8496944" cy="1150938"/>
          </a:xfrm>
          <a:prstGeom prst="rect">
            <a:avLst/>
          </a:prstGeom>
          <a:noFill/>
          <a:ln w="9525">
            <a:solidFill>
              <a:srgbClr val="0000FF"/>
            </a:solidFill>
            <a:miter lim="800000"/>
            <a:headEnd/>
            <a:tailEnd/>
          </a:ln>
        </p:spPr>
        <p:txBody>
          <a:bodyPr anchor="ctr"/>
          <a:lstStyle/>
          <a:p>
            <a:pPr algn="ctr" eaLnBrk="0" hangingPunct="0">
              <a:defRPr/>
            </a:pPr>
            <a:r>
              <a:rPr lang="en-US" sz="4800" kern="0" dirty="0">
                <a:solidFill>
                  <a:srgbClr val="0000FF"/>
                </a:solidFill>
                <a:latin typeface="Calibri" pitchFamily="34" charset="0"/>
                <a:ea typeface="+mj-ea"/>
                <a:cs typeface="+mj-cs"/>
              </a:rPr>
              <a:t>Regulatory cards </a:t>
            </a:r>
            <a:r>
              <a:rPr lang="en-US" sz="4800" b="0" kern="0" dirty="0" err="1">
                <a:solidFill>
                  <a:srgbClr val="0000FF"/>
                </a:solidFill>
                <a:latin typeface="Calibri" pitchFamily="34" charset="0"/>
                <a:ea typeface="+mj-ea"/>
                <a:cs typeface="+mj-cs"/>
              </a:rPr>
              <a:t>metacognition</a:t>
            </a:r>
            <a:endParaRPr lang="en-US" sz="4800" b="0" kern="0" dirty="0">
              <a:solidFill>
                <a:srgbClr val="0000FF"/>
              </a:solidFill>
              <a:latin typeface="Calibri" pitchFamily="34" charset="0"/>
              <a:ea typeface="+mj-ea"/>
              <a:cs typeface="+mj-cs"/>
            </a:endParaRPr>
          </a:p>
        </p:txBody>
      </p:sp>
      <p:sp>
        <p:nvSpPr>
          <p:cNvPr id="8"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Tree>
  </p:cSld>
  <p:clrMapOvr>
    <a:masterClrMapping/>
  </p:clrMapOvr>
  <p:transition>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899592" y="1772816"/>
            <a:ext cx="7344815" cy="650875"/>
          </a:xfrm>
          <a:prstGeom prst="rect">
            <a:avLst/>
          </a:prstGeom>
          <a:solidFill>
            <a:schemeClr val="bg1">
              <a:lumMod val="75000"/>
            </a:schemeClr>
          </a:solidFill>
          <a:ln w="9525">
            <a:solidFill>
              <a:schemeClr val="bg1">
                <a:lumMod val="75000"/>
              </a:schemeClr>
            </a:solidFill>
            <a:miter lim="800000"/>
            <a:headEnd/>
            <a:tailEnd/>
          </a:ln>
        </p:spPr>
        <p:txBody>
          <a:bodyPr wrap="square">
            <a:spAutoFit/>
          </a:bodyPr>
          <a:lstStyle/>
          <a:p>
            <a:pPr>
              <a:spcBef>
                <a:spcPct val="50000"/>
              </a:spcBef>
            </a:pPr>
            <a:r>
              <a:rPr lang="en-GB" sz="3600" b="0" dirty="0">
                <a:latin typeface="Calibri" pitchFamily="34" charset="0"/>
              </a:rPr>
              <a:t>Student</a:t>
            </a:r>
          </a:p>
        </p:txBody>
      </p:sp>
      <p:sp>
        <p:nvSpPr>
          <p:cNvPr id="8" name="Title 1"/>
          <p:cNvSpPr txBox="1">
            <a:spLocks/>
          </p:cNvSpPr>
          <p:nvPr/>
        </p:nvSpPr>
        <p:spPr bwMode="auto">
          <a:xfrm>
            <a:off x="323528" y="260648"/>
            <a:ext cx="8496944" cy="1150938"/>
          </a:xfrm>
          <a:prstGeom prst="rect">
            <a:avLst/>
          </a:prstGeom>
          <a:noFill/>
          <a:ln w="9525">
            <a:solidFill>
              <a:srgbClr val="0000FF"/>
            </a:solidFill>
            <a:miter lim="800000"/>
            <a:headEnd/>
            <a:tailEnd/>
          </a:ln>
        </p:spPr>
        <p:txBody>
          <a:bodyPr anchor="ctr"/>
          <a:lstStyle/>
          <a:p>
            <a:pPr algn="ctr" eaLnBrk="0" hangingPunct="0">
              <a:defRPr/>
            </a:pPr>
            <a:r>
              <a:rPr lang="en-US" sz="5400" kern="0" dirty="0">
                <a:solidFill>
                  <a:srgbClr val="0000FF"/>
                </a:solidFill>
                <a:latin typeface="Calibri" pitchFamily="34" charset="0"/>
                <a:ea typeface="+mj-ea"/>
                <a:cs typeface="+mj-cs"/>
              </a:rPr>
              <a:t>Regulatory cards </a:t>
            </a:r>
            <a:r>
              <a:rPr lang="en-US" sz="5400" b="0" kern="0" dirty="0" err="1">
                <a:solidFill>
                  <a:srgbClr val="0000FF"/>
                </a:solidFill>
                <a:latin typeface="Calibri" pitchFamily="34" charset="0"/>
                <a:ea typeface="+mj-ea"/>
                <a:cs typeface="+mj-cs"/>
              </a:rPr>
              <a:t>Schoenfeld</a:t>
            </a:r>
            <a:endParaRPr lang="en-US" sz="5400" b="0" kern="0" dirty="0">
              <a:solidFill>
                <a:srgbClr val="0000FF"/>
              </a:solidFill>
              <a:latin typeface="Calibri" pitchFamily="34" charset="0"/>
              <a:ea typeface="+mj-ea"/>
              <a:cs typeface="+mj-cs"/>
            </a:endParaRPr>
          </a:p>
        </p:txBody>
      </p:sp>
      <p:sp>
        <p:nvSpPr>
          <p:cNvPr id="7"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pic>
        <p:nvPicPr>
          <p:cNvPr id="9" name="Picture 8" descr="shoenfeld 1.png"/>
          <p:cNvPicPr>
            <a:picLocks noChangeAspect="1"/>
          </p:cNvPicPr>
          <p:nvPr/>
        </p:nvPicPr>
        <p:blipFill>
          <a:blip r:embed="rId3" cstate="print"/>
          <a:srcRect l="601" r="601"/>
          <a:stretch>
            <a:fillRect/>
          </a:stretch>
        </p:blipFill>
        <p:spPr>
          <a:xfrm>
            <a:off x="899592" y="2492896"/>
            <a:ext cx="7361898" cy="3060646"/>
          </a:xfrm>
          <a:prstGeom prst="rect">
            <a:avLst/>
          </a:prstGeom>
        </p:spPr>
      </p:pic>
    </p:spTree>
  </p:cSld>
  <p:clrMapOvr>
    <a:masterClrMapping/>
  </p:clrMapOvr>
  <p:transition>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899592" y="1772816"/>
            <a:ext cx="7344815" cy="650875"/>
          </a:xfrm>
          <a:prstGeom prst="rect">
            <a:avLst/>
          </a:prstGeom>
          <a:solidFill>
            <a:schemeClr val="bg1">
              <a:lumMod val="75000"/>
            </a:schemeClr>
          </a:solidFill>
          <a:ln w="9525">
            <a:solidFill>
              <a:schemeClr val="bg1">
                <a:lumMod val="75000"/>
              </a:schemeClr>
            </a:solidFill>
            <a:miter lim="800000"/>
            <a:headEnd/>
            <a:tailEnd/>
          </a:ln>
        </p:spPr>
        <p:txBody>
          <a:bodyPr wrap="square">
            <a:spAutoFit/>
          </a:bodyPr>
          <a:lstStyle/>
          <a:p>
            <a:pPr>
              <a:spcBef>
                <a:spcPct val="50000"/>
              </a:spcBef>
            </a:pPr>
            <a:r>
              <a:rPr lang="en-GB" sz="3600" b="0" dirty="0">
                <a:latin typeface="Calibri" pitchFamily="34" charset="0"/>
              </a:rPr>
              <a:t>Mathematician</a:t>
            </a:r>
          </a:p>
        </p:txBody>
      </p:sp>
      <p:sp>
        <p:nvSpPr>
          <p:cNvPr id="7"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pic>
        <p:nvPicPr>
          <p:cNvPr id="6" name="Picture 5" descr="shoenfeld 2.png"/>
          <p:cNvPicPr>
            <a:picLocks noChangeAspect="1"/>
          </p:cNvPicPr>
          <p:nvPr/>
        </p:nvPicPr>
        <p:blipFill>
          <a:blip r:embed="rId3" cstate="print"/>
          <a:srcRect l="603"/>
          <a:stretch>
            <a:fillRect/>
          </a:stretch>
        </p:blipFill>
        <p:spPr>
          <a:xfrm>
            <a:off x="908334" y="2496499"/>
            <a:ext cx="7336074" cy="3020734"/>
          </a:xfrm>
          <a:prstGeom prst="rect">
            <a:avLst/>
          </a:prstGeom>
        </p:spPr>
      </p:pic>
      <p:sp>
        <p:nvSpPr>
          <p:cNvPr id="10" name="Title 1"/>
          <p:cNvSpPr txBox="1">
            <a:spLocks/>
          </p:cNvSpPr>
          <p:nvPr/>
        </p:nvSpPr>
        <p:spPr bwMode="auto">
          <a:xfrm>
            <a:off x="323528" y="260648"/>
            <a:ext cx="8496944" cy="1150938"/>
          </a:xfrm>
          <a:prstGeom prst="rect">
            <a:avLst/>
          </a:prstGeom>
          <a:noFill/>
          <a:ln w="9525">
            <a:solidFill>
              <a:srgbClr val="0000FF"/>
            </a:solidFill>
            <a:miter lim="800000"/>
            <a:headEnd/>
            <a:tailEnd/>
          </a:ln>
        </p:spPr>
        <p:txBody>
          <a:bodyPr anchor="ctr"/>
          <a:lstStyle/>
          <a:p>
            <a:pPr algn="ctr" eaLnBrk="0" hangingPunct="0">
              <a:defRPr/>
            </a:pPr>
            <a:r>
              <a:rPr lang="en-US" sz="5400" kern="0" dirty="0">
                <a:solidFill>
                  <a:srgbClr val="0000FF"/>
                </a:solidFill>
                <a:latin typeface="Calibri" pitchFamily="34" charset="0"/>
                <a:ea typeface="+mj-ea"/>
                <a:cs typeface="+mj-cs"/>
              </a:rPr>
              <a:t>Regulatory cards </a:t>
            </a:r>
            <a:r>
              <a:rPr lang="en-US" sz="5400" b="0" kern="0" dirty="0" err="1">
                <a:solidFill>
                  <a:srgbClr val="0000FF"/>
                </a:solidFill>
                <a:latin typeface="Calibri" pitchFamily="34" charset="0"/>
                <a:ea typeface="+mj-ea"/>
                <a:cs typeface="+mj-cs"/>
              </a:rPr>
              <a:t>Schoenfeld</a:t>
            </a:r>
            <a:endParaRPr lang="en-US" sz="5400" b="0" kern="0" dirty="0">
              <a:solidFill>
                <a:srgbClr val="0000FF"/>
              </a:solidFill>
              <a:latin typeface="Calibri" pitchFamily="34" charset="0"/>
              <a:ea typeface="+mj-ea"/>
              <a:cs typeface="+mj-cs"/>
            </a:endParaRPr>
          </a:p>
        </p:txBody>
      </p:sp>
      <p:sp>
        <p:nvSpPr>
          <p:cNvPr id="8" name="TextBox 7"/>
          <p:cNvSpPr txBox="1"/>
          <p:nvPr/>
        </p:nvSpPr>
        <p:spPr>
          <a:xfrm>
            <a:off x="827584" y="5661248"/>
            <a:ext cx="7704856" cy="400110"/>
          </a:xfrm>
          <a:prstGeom prst="rect">
            <a:avLst/>
          </a:prstGeom>
          <a:noFill/>
        </p:spPr>
        <p:txBody>
          <a:bodyPr wrap="square" rtlCol="0">
            <a:spAutoFit/>
          </a:bodyPr>
          <a:lstStyle/>
          <a:p>
            <a:r>
              <a:rPr lang="en-GB" sz="2000" b="0" dirty="0">
                <a:solidFill>
                  <a:srgbClr val="0000FF"/>
                </a:solidFill>
                <a:latin typeface="Calibri" pitchFamily="34" charset="0"/>
              </a:rPr>
              <a:t>“It’s not only what you know, but how you use it (if at all) that matters.”</a:t>
            </a:r>
          </a:p>
        </p:txBody>
      </p:sp>
    </p:spTree>
  </p:cSld>
  <p:clrMapOvr>
    <a:masterClrMapping/>
  </p:clrMapOvr>
  <p:transition>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23528" y="260648"/>
            <a:ext cx="8496944" cy="1150938"/>
          </a:xfrm>
          <a:prstGeom prst="rect">
            <a:avLst/>
          </a:prstGeom>
          <a:noFill/>
          <a:ln w="9525">
            <a:solidFill>
              <a:srgbClr val="0000FF"/>
            </a:solidFill>
            <a:miter lim="800000"/>
            <a:headEnd/>
            <a:tailEnd/>
          </a:ln>
        </p:spPr>
        <p:txBody>
          <a:bodyPr anchor="ctr"/>
          <a:lstStyle/>
          <a:p>
            <a:pPr algn="ctr" eaLnBrk="0" hangingPunct="0">
              <a:defRPr/>
            </a:pPr>
            <a:r>
              <a:rPr lang="en-US" sz="4800" kern="0" dirty="0">
                <a:solidFill>
                  <a:srgbClr val="0000FF"/>
                </a:solidFill>
                <a:latin typeface="Calibri" pitchFamily="34" charset="0"/>
                <a:ea typeface="+mj-ea"/>
                <a:cs typeface="+mj-cs"/>
              </a:rPr>
              <a:t>Regulatory cards</a:t>
            </a:r>
            <a:endParaRPr lang="en-US" sz="4800" b="0" kern="0" dirty="0">
              <a:solidFill>
                <a:srgbClr val="0000FF"/>
              </a:solidFill>
              <a:latin typeface="Calibri" pitchFamily="34" charset="0"/>
              <a:ea typeface="+mj-ea"/>
              <a:cs typeface="+mj-cs"/>
            </a:endParaRPr>
          </a:p>
        </p:txBody>
      </p:sp>
      <p:sp>
        <p:nvSpPr>
          <p:cNvPr id="6"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7" name="Rectangle 4"/>
          <p:cNvSpPr>
            <a:spLocks noChangeArrowheads="1"/>
          </p:cNvSpPr>
          <p:nvPr/>
        </p:nvSpPr>
        <p:spPr bwMode="auto">
          <a:xfrm>
            <a:off x="467544" y="1772816"/>
            <a:ext cx="8676456" cy="3970318"/>
          </a:xfrm>
          <a:prstGeom prst="rect">
            <a:avLst/>
          </a:prstGeom>
          <a:solidFill>
            <a:schemeClr val="bg1"/>
          </a:solidFill>
          <a:ln w="22225">
            <a:noFill/>
            <a:miter lim="800000"/>
            <a:headEnd/>
            <a:tailEnd/>
          </a:ln>
          <a:effectLst/>
        </p:spPr>
        <p:txBody>
          <a:bodyPr wrap="square">
            <a:spAutoFit/>
          </a:bodyPr>
          <a:lstStyle/>
          <a:p>
            <a:r>
              <a:rPr lang="en-GB" sz="3600" b="0" dirty="0">
                <a:latin typeface="Calibri" pitchFamily="34" charset="0"/>
              </a:rPr>
              <a:t>Students who have the capacity to monitor, plan, evaluate, control and change their thinking:</a:t>
            </a:r>
          </a:p>
          <a:p>
            <a:pPr>
              <a:buFont typeface="Arial" pitchFamily="34" charset="0"/>
              <a:buChar char="•"/>
            </a:pPr>
            <a:r>
              <a:rPr lang="en-GB" sz="3600" b="0" dirty="0">
                <a:latin typeface="Calibri" pitchFamily="34" charset="0"/>
              </a:rPr>
              <a:t>  Become more </a:t>
            </a:r>
            <a:r>
              <a:rPr lang="en-GB" sz="3600" dirty="0">
                <a:latin typeface="Calibri" pitchFamily="34" charset="0"/>
              </a:rPr>
              <a:t>independent</a:t>
            </a:r>
            <a:r>
              <a:rPr lang="en-GB" sz="3600" b="0" dirty="0">
                <a:latin typeface="Calibri" pitchFamily="34" charset="0"/>
              </a:rPr>
              <a:t>;</a:t>
            </a:r>
          </a:p>
          <a:p>
            <a:pPr>
              <a:buFont typeface="Arial" pitchFamily="34" charset="0"/>
              <a:buChar char="•"/>
            </a:pPr>
            <a:r>
              <a:rPr lang="en-GB" sz="3600" b="0" dirty="0">
                <a:latin typeface="Calibri" pitchFamily="34" charset="0"/>
              </a:rPr>
              <a:t>  Assume greater </a:t>
            </a:r>
            <a:r>
              <a:rPr lang="en-GB" sz="3600" dirty="0">
                <a:latin typeface="Calibri" pitchFamily="34" charset="0"/>
              </a:rPr>
              <a:t>responsibility</a:t>
            </a:r>
            <a:r>
              <a:rPr lang="en-GB" sz="3600" b="0" dirty="0">
                <a:latin typeface="Calibri" pitchFamily="34" charset="0"/>
              </a:rPr>
              <a:t> for themselves as learners;</a:t>
            </a:r>
          </a:p>
          <a:p>
            <a:pPr>
              <a:buFont typeface="Arial" pitchFamily="34" charset="0"/>
              <a:buChar char="•"/>
            </a:pPr>
            <a:r>
              <a:rPr lang="en-GB" sz="3600" b="0" dirty="0">
                <a:latin typeface="Calibri" pitchFamily="34" charset="0"/>
              </a:rPr>
              <a:t>  Perform </a:t>
            </a:r>
            <a:r>
              <a:rPr lang="en-GB" sz="3600" dirty="0">
                <a:latin typeface="Calibri" pitchFamily="34" charset="0"/>
              </a:rPr>
              <a:t>better</a:t>
            </a:r>
            <a:r>
              <a:rPr lang="en-GB" sz="3600" b="0" dirty="0">
                <a:latin typeface="Calibri" pitchFamily="34" charset="0"/>
              </a:rPr>
              <a:t> on academic tasks.</a:t>
            </a:r>
            <a:endParaRPr lang="en-GB" sz="3200" b="0" dirty="0"/>
          </a:p>
        </p:txBody>
      </p:sp>
    </p:spTree>
    <p:extLst>
      <p:ext uri="{BB962C8B-B14F-4D97-AF65-F5344CB8AC3E}">
        <p14:creationId xmlns:p14="http://schemas.microsoft.com/office/powerpoint/2010/main" val="4284114506"/>
      </p:ext>
    </p:extLst>
  </p:cSld>
  <p:clrMapOvr>
    <a:masterClrMapping/>
  </p:clrMapOvr>
  <p:transition advClick="0">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528" y="274638"/>
            <a:ext cx="8496622" cy="1143000"/>
          </a:xfrm>
          <a:ln>
            <a:solidFill>
              <a:srgbClr val="0000FF"/>
            </a:solidFill>
          </a:ln>
        </p:spPr>
        <p:txBody>
          <a:bodyPr/>
          <a:lstStyle/>
          <a:p>
            <a:r>
              <a:rPr lang="en-GB" sz="5400" dirty="0">
                <a:solidFill>
                  <a:srgbClr val="0000FF"/>
                </a:solidFill>
                <a:latin typeface="Calibri" pitchFamily="34" charset="0"/>
              </a:rPr>
              <a:t>Inquiry Maths </a:t>
            </a:r>
            <a:r>
              <a:rPr lang="en-GB" sz="5400" b="1" dirty="0">
                <a:solidFill>
                  <a:srgbClr val="0000FF"/>
                </a:solidFill>
                <a:latin typeface="Calibri" pitchFamily="34" charset="0"/>
              </a:rPr>
              <a:t>model</a:t>
            </a:r>
          </a:p>
        </p:txBody>
      </p:sp>
      <p:pic>
        <p:nvPicPr>
          <p:cNvPr id="12290" name="Picture 2" descr="http://www-groups.dcs.st-and.ac.uk/history/BigPictures/Polya_4.jpeg"/>
          <p:cNvPicPr>
            <a:picLocks noChangeAspect="1" noChangeArrowheads="1"/>
          </p:cNvPicPr>
          <p:nvPr/>
        </p:nvPicPr>
        <p:blipFill>
          <a:blip r:embed="rId3" cstate="print"/>
          <a:srcRect/>
          <a:stretch>
            <a:fillRect/>
          </a:stretch>
        </p:blipFill>
        <p:spPr bwMode="auto">
          <a:xfrm>
            <a:off x="323528" y="1700808"/>
            <a:ext cx="2352675" cy="3105150"/>
          </a:xfrm>
          <a:prstGeom prst="rect">
            <a:avLst/>
          </a:prstGeom>
          <a:noFill/>
          <a:ln>
            <a:solidFill>
              <a:schemeClr val="bg1">
                <a:lumMod val="75000"/>
              </a:schemeClr>
            </a:solidFill>
          </a:ln>
        </p:spPr>
      </p:pic>
      <p:sp>
        <p:nvSpPr>
          <p:cNvPr id="7" name="Rectangle 6"/>
          <p:cNvSpPr/>
          <p:nvPr/>
        </p:nvSpPr>
        <p:spPr>
          <a:xfrm>
            <a:off x="2843808" y="1700808"/>
            <a:ext cx="5976664" cy="4955203"/>
          </a:xfrm>
          <a:prstGeom prst="rect">
            <a:avLst/>
          </a:prstGeom>
        </p:spPr>
        <p:txBody>
          <a:bodyPr wrap="square">
            <a:spAutoFit/>
          </a:bodyPr>
          <a:lstStyle/>
          <a:p>
            <a:endParaRPr lang="en-GB" sz="800" b="0" dirty="0">
              <a:latin typeface="Calibri" pitchFamily="34" charset="0"/>
            </a:endParaRPr>
          </a:p>
          <a:p>
            <a:endParaRPr lang="en-GB" sz="800" b="0" dirty="0">
              <a:latin typeface="Calibri" pitchFamily="34" charset="0"/>
            </a:endParaRPr>
          </a:p>
          <a:p>
            <a:endParaRPr lang="en-GB" sz="800" b="0" dirty="0">
              <a:latin typeface="Calibri" pitchFamily="34" charset="0"/>
            </a:endParaRPr>
          </a:p>
          <a:p>
            <a:r>
              <a:rPr lang="en-GB" sz="800" b="0" dirty="0">
                <a:latin typeface="Calibri" pitchFamily="34" charset="0"/>
              </a:rPr>
              <a:t>   </a:t>
            </a:r>
          </a:p>
          <a:p>
            <a:r>
              <a:rPr lang="en-GB" sz="2500" b="0" dirty="0">
                <a:latin typeface="Calibri" pitchFamily="34" charset="0"/>
              </a:rPr>
              <a:t>Mathematics presented with rigour is a systematic deductive science but mathematics in the making is an experimental inductive science. (</a:t>
            </a:r>
            <a:r>
              <a:rPr lang="en-GB" sz="2500" b="0" i="1" dirty="0">
                <a:latin typeface="Calibri" pitchFamily="34" charset="0"/>
                <a:ea typeface="Calibri" pitchFamily="34" charset="0"/>
                <a:cs typeface="Times New Roman" pitchFamily="18" charset="0"/>
              </a:rPr>
              <a:t>How to Solve It, </a:t>
            </a:r>
            <a:r>
              <a:rPr lang="en-GB" sz="2500" b="0" dirty="0">
                <a:latin typeface="Calibri" pitchFamily="34" charset="0"/>
                <a:ea typeface="Calibri" pitchFamily="34" charset="0"/>
                <a:cs typeface="Times New Roman" pitchFamily="18" charset="0"/>
              </a:rPr>
              <a:t>1945</a:t>
            </a:r>
            <a:r>
              <a:rPr lang="en-GB" sz="2500" b="0" dirty="0">
                <a:latin typeface="Calibri" pitchFamily="34" charset="0"/>
              </a:rPr>
              <a:t>)</a:t>
            </a:r>
          </a:p>
          <a:p>
            <a:r>
              <a:rPr lang="en-GB" sz="900" b="0" dirty="0">
                <a:latin typeface="Calibri" pitchFamily="34" charset="0"/>
              </a:rPr>
              <a:t>    </a:t>
            </a:r>
          </a:p>
          <a:p>
            <a:r>
              <a:rPr lang="en-GB" sz="2500" b="0" dirty="0">
                <a:latin typeface="Calibri" pitchFamily="34" charset="0"/>
              </a:rPr>
              <a:t>The result of the mathematician’s creative work is demonstrative reasoning, a proof, but the proof is discovered by plausible reasoning, by guessing. (</a:t>
            </a:r>
            <a:r>
              <a:rPr lang="en-GB" sz="2500" b="0" i="1" dirty="0">
                <a:latin typeface="Calibri" pitchFamily="34" charset="0"/>
                <a:ea typeface="Calibri" pitchFamily="34" charset="0"/>
                <a:cs typeface="Times New Roman" pitchFamily="18" charset="0"/>
              </a:rPr>
              <a:t>Mathematics and Plausible Reasoning</a:t>
            </a:r>
            <a:r>
              <a:rPr lang="en-GB" sz="2500" b="0" dirty="0">
                <a:latin typeface="Calibri" pitchFamily="34" charset="0"/>
                <a:ea typeface="Calibri" pitchFamily="34" charset="0"/>
                <a:cs typeface="Times New Roman" pitchFamily="18" charset="0"/>
              </a:rPr>
              <a:t>, </a:t>
            </a:r>
            <a:r>
              <a:rPr lang="en-GB" sz="2500" b="0" dirty="0">
                <a:latin typeface="Calibri" pitchFamily="34" charset="0"/>
              </a:rPr>
              <a:t>1954)</a:t>
            </a:r>
          </a:p>
          <a:p>
            <a:endParaRPr lang="en-GB" sz="2500" b="0" dirty="0"/>
          </a:p>
        </p:txBody>
      </p:sp>
      <p:sp>
        <p:nvSpPr>
          <p:cNvPr id="6" name="Rectangle 5"/>
          <p:cNvSpPr/>
          <p:nvPr/>
        </p:nvSpPr>
        <p:spPr>
          <a:xfrm>
            <a:off x="2915816" y="1700808"/>
            <a:ext cx="5904655" cy="523220"/>
          </a:xfrm>
          <a:prstGeom prst="rect">
            <a:avLst/>
          </a:prstGeom>
          <a:solidFill>
            <a:schemeClr val="bg1">
              <a:lumMod val="75000"/>
            </a:schemeClr>
          </a:solidFill>
        </p:spPr>
        <p:txBody>
          <a:bodyPr wrap="square">
            <a:spAutoFit/>
          </a:bodyPr>
          <a:lstStyle/>
          <a:p>
            <a:pPr lvl="0"/>
            <a:r>
              <a:rPr lang="en-GB" sz="2800" dirty="0" err="1">
                <a:solidFill>
                  <a:srgbClr val="000000"/>
                </a:solidFill>
                <a:latin typeface="Calibri" pitchFamily="34" charset="0"/>
              </a:rPr>
              <a:t>Polya</a:t>
            </a:r>
            <a:r>
              <a:rPr lang="en-GB" sz="2800" b="0" dirty="0">
                <a:solidFill>
                  <a:srgbClr val="000000"/>
                </a:solidFill>
                <a:latin typeface="Calibri" pitchFamily="34" charset="0"/>
              </a:rPr>
              <a:t>: deduction</a:t>
            </a:r>
            <a:r>
              <a:rPr lang="en-GB" sz="2800" dirty="0">
                <a:solidFill>
                  <a:srgbClr val="000000"/>
                </a:solidFill>
                <a:latin typeface="Calibri" pitchFamily="34" charset="0"/>
              </a:rPr>
              <a:t> completes </a:t>
            </a:r>
            <a:r>
              <a:rPr lang="en-GB" sz="2800" b="0" dirty="0">
                <a:solidFill>
                  <a:srgbClr val="000000"/>
                </a:solidFill>
                <a:latin typeface="Calibri" pitchFamily="34" charset="0"/>
              </a:rPr>
              <a:t>induction</a:t>
            </a:r>
          </a:p>
        </p:txBody>
      </p:sp>
      <p:sp>
        <p:nvSpPr>
          <p:cNvPr id="8"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Tree>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323528" y="274638"/>
            <a:ext cx="8496622" cy="1143000"/>
          </a:xfrm>
          <a:solidFill>
            <a:schemeClr val="bg1"/>
          </a:solidFill>
          <a:ln>
            <a:solidFill>
              <a:srgbClr val="0000FF"/>
            </a:solidFill>
          </a:ln>
        </p:spPr>
        <p:txBody>
          <a:bodyPr/>
          <a:lstStyle/>
          <a:p>
            <a:r>
              <a:rPr lang="en-GB" sz="4800" dirty="0">
                <a:solidFill>
                  <a:srgbClr val="0000FF"/>
                </a:solidFill>
                <a:latin typeface="Calibri" pitchFamily="34" charset="0"/>
              </a:rPr>
              <a:t>Self-regulation and agency</a:t>
            </a:r>
            <a:endParaRPr lang="en-GB" sz="1200" dirty="0">
              <a:solidFill>
                <a:srgbClr val="0000FF"/>
              </a:solidFill>
              <a:latin typeface="Calibri" pitchFamily="34" charset="0"/>
            </a:endParaRPr>
          </a:p>
        </p:txBody>
      </p:sp>
      <p:sp>
        <p:nvSpPr>
          <p:cNvPr id="6"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7" name="Rectangle 6"/>
          <p:cNvSpPr/>
          <p:nvPr/>
        </p:nvSpPr>
        <p:spPr>
          <a:xfrm>
            <a:off x="323777" y="1772816"/>
            <a:ext cx="8496944" cy="4093428"/>
          </a:xfrm>
          <a:prstGeom prst="rect">
            <a:avLst/>
          </a:prstGeom>
        </p:spPr>
        <p:txBody>
          <a:bodyPr wrap="square">
            <a:spAutoFit/>
          </a:bodyPr>
          <a:lstStyle/>
          <a:p>
            <a:r>
              <a:rPr lang="en-GB" sz="2800" b="0" i="1" dirty="0">
                <a:latin typeface="Calibri" pitchFamily="34" charset="0"/>
              </a:rPr>
              <a:t>Authentic learners</a:t>
            </a:r>
            <a:r>
              <a:rPr lang="en-GB" sz="2800" b="0" dirty="0">
                <a:latin typeface="Calibri" pitchFamily="34" charset="0"/>
              </a:rPr>
              <a:t> have “the ability and</a:t>
            </a:r>
            <a:r>
              <a:rPr lang="en-GB" sz="2800" dirty="0">
                <a:latin typeface="Calibri" pitchFamily="34" charset="0"/>
              </a:rPr>
              <a:t> </a:t>
            </a:r>
            <a:r>
              <a:rPr lang="en-GB" sz="2800" dirty="0">
                <a:solidFill>
                  <a:srgbClr val="669900"/>
                </a:solidFill>
                <a:latin typeface="Calibri" pitchFamily="34" charset="0"/>
              </a:rPr>
              <a:t>incentive</a:t>
            </a:r>
            <a:r>
              <a:rPr lang="en-GB" sz="2800" dirty="0">
                <a:latin typeface="Calibri" pitchFamily="34" charset="0"/>
              </a:rPr>
              <a:t> </a:t>
            </a:r>
            <a:r>
              <a:rPr lang="en-GB" sz="2800" b="0" dirty="0">
                <a:latin typeface="Calibri" pitchFamily="34" charset="0"/>
              </a:rPr>
              <a:t>to seek and find knowledge</a:t>
            </a:r>
            <a:r>
              <a:rPr lang="en-GB" sz="2800" b="0" dirty="0">
                <a:solidFill>
                  <a:srgbClr val="669900"/>
                </a:solidFill>
                <a:latin typeface="Calibri" pitchFamily="34" charset="0"/>
              </a:rPr>
              <a:t> </a:t>
            </a:r>
            <a:r>
              <a:rPr lang="en-GB" sz="2800" dirty="0">
                <a:solidFill>
                  <a:srgbClr val="669900"/>
                </a:solidFill>
                <a:latin typeface="Calibri" pitchFamily="34" charset="0"/>
              </a:rPr>
              <a:t>independently</a:t>
            </a:r>
            <a:r>
              <a:rPr lang="en-GB" sz="2800" b="0" dirty="0">
                <a:latin typeface="Calibri" pitchFamily="34" charset="0"/>
              </a:rPr>
              <a:t>, to </a:t>
            </a:r>
            <a:r>
              <a:rPr lang="en-GB" sz="2800" dirty="0">
                <a:solidFill>
                  <a:srgbClr val="669900"/>
                </a:solidFill>
                <a:latin typeface="Calibri" pitchFamily="34" charset="0"/>
              </a:rPr>
              <a:t>transcend</a:t>
            </a:r>
            <a:r>
              <a:rPr lang="en-GB" sz="2800" b="0" dirty="0">
                <a:latin typeface="Calibri" pitchFamily="34" charset="0"/>
              </a:rPr>
              <a:t> the limits of their own erudition and of established, stereotyped beliefs” (Zuckerman, 2003).</a:t>
            </a:r>
            <a:endParaRPr lang="en-GB" sz="1000" b="0" i="1" dirty="0">
              <a:latin typeface="Calibri" pitchFamily="34" charset="0"/>
              <a:ea typeface="Times New Roman" pitchFamily="18" charset="0"/>
              <a:cs typeface="Times New Roman" pitchFamily="18" charset="0"/>
            </a:endParaRPr>
          </a:p>
          <a:p>
            <a:r>
              <a:rPr lang="en-GB" b="0" i="1" dirty="0">
                <a:latin typeface="Calibri" pitchFamily="34" charset="0"/>
              </a:rPr>
              <a:t>    </a:t>
            </a:r>
          </a:p>
          <a:p>
            <a:r>
              <a:rPr lang="en-GB" sz="2800" b="0" i="1" dirty="0">
                <a:latin typeface="Calibri" pitchFamily="34" charset="0"/>
              </a:rPr>
              <a:t>Active subjects</a:t>
            </a:r>
            <a:r>
              <a:rPr lang="en-GB" sz="2800" b="0" dirty="0">
                <a:latin typeface="Calibri" pitchFamily="34" charset="0"/>
              </a:rPr>
              <a:t> who “</a:t>
            </a:r>
            <a:r>
              <a:rPr lang="en-GB" sz="2800" dirty="0">
                <a:solidFill>
                  <a:srgbClr val="669900"/>
                </a:solidFill>
                <a:latin typeface="Calibri" pitchFamily="34" charset="0"/>
              </a:rPr>
              <a:t>create their own development </a:t>
            </a:r>
            <a:r>
              <a:rPr lang="en-GB" sz="2800" b="0" dirty="0">
                <a:latin typeface="Calibri" pitchFamily="34" charset="0"/>
              </a:rPr>
              <a:t>(changes) via their own activity” (</a:t>
            </a:r>
            <a:r>
              <a:rPr lang="en-GB" sz="2800" b="0" dirty="0" err="1">
                <a:latin typeface="Calibri" pitchFamily="34" charset="0"/>
              </a:rPr>
              <a:t>Giest</a:t>
            </a:r>
            <a:r>
              <a:rPr lang="en-GB" sz="2800" b="0" dirty="0">
                <a:latin typeface="Calibri" pitchFamily="34" charset="0"/>
              </a:rPr>
              <a:t>, 2010). </a:t>
            </a:r>
          </a:p>
          <a:p>
            <a:r>
              <a:rPr lang="en-GB" b="0" dirty="0">
                <a:latin typeface="Calibri" pitchFamily="34" charset="0"/>
              </a:rPr>
              <a:t>     </a:t>
            </a:r>
          </a:p>
          <a:p>
            <a:r>
              <a:rPr lang="en-GB" sz="2800" b="0" dirty="0">
                <a:latin typeface="Calibri" pitchFamily="34" charset="0"/>
              </a:rPr>
              <a:t>“Agency refers to the actual ways situated persons </a:t>
            </a:r>
            <a:r>
              <a:rPr lang="en-GB" sz="2800" dirty="0">
                <a:solidFill>
                  <a:srgbClr val="669900"/>
                </a:solidFill>
                <a:latin typeface="Calibri" pitchFamily="34" charset="0"/>
              </a:rPr>
              <a:t>wilfully master their own life</a:t>
            </a:r>
            <a:r>
              <a:rPr lang="en-GB" sz="2800" b="0" dirty="0">
                <a:latin typeface="Calibri" pitchFamily="34" charset="0"/>
              </a:rPr>
              <a:t>” (Van </a:t>
            </a:r>
            <a:r>
              <a:rPr lang="en-GB" sz="2800" b="0" dirty="0" err="1">
                <a:latin typeface="Calibri" pitchFamily="34" charset="0"/>
              </a:rPr>
              <a:t>Oers</a:t>
            </a:r>
            <a:r>
              <a:rPr lang="en-GB" sz="2800" b="0" dirty="0">
                <a:latin typeface="Calibri" pitchFamily="34" charset="0"/>
              </a:rPr>
              <a:t>, 2015).</a:t>
            </a:r>
            <a:endParaRPr lang="en-GB" sz="2800" b="0" dirty="0">
              <a:latin typeface="Calibri" pitchFamily="34" charset="0"/>
              <a:ea typeface="Times New Roman" pitchFamily="18" charset="0"/>
              <a:cs typeface="Times New Roman" pitchFamily="18" charset="0"/>
            </a:endParaRPr>
          </a:p>
        </p:txBody>
      </p:sp>
    </p:spTree>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3528" y="274638"/>
            <a:ext cx="8496622" cy="1143000"/>
          </a:xfrm>
          <a:ln>
            <a:solidFill>
              <a:srgbClr val="0000FF"/>
            </a:solidFill>
          </a:ln>
        </p:spPr>
        <p:txBody>
          <a:bodyPr/>
          <a:lstStyle/>
          <a:p>
            <a:r>
              <a:rPr lang="en-GB" sz="5400" dirty="0">
                <a:solidFill>
                  <a:srgbClr val="0000FF"/>
                </a:solidFill>
                <a:latin typeface="Calibri" pitchFamily="34" charset="0"/>
              </a:rPr>
              <a:t>Inquiry Maths </a:t>
            </a:r>
            <a:r>
              <a:rPr lang="en-GB" sz="5400" b="1" dirty="0">
                <a:solidFill>
                  <a:srgbClr val="0000FF"/>
                </a:solidFill>
                <a:latin typeface="Calibri" pitchFamily="34" charset="0"/>
              </a:rPr>
              <a:t>agency</a:t>
            </a:r>
          </a:p>
        </p:txBody>
      </p:sp>
      <p:sp>
        <p:nvSpPr>
          <p:cNvPr id="6" name="Rectangle 5"/>
          <p:cNvSpPr/>
          <p:nvPr/>
        </p:nvSpPr>
        <p:spPr>
          <a:xfrm>
            <a:off x="899592" y="1628800"/>
            <a:ext cx="7416824" cy="4462760"/>
          </a:xfrm>
          <a:prstGeom prst="rect">
            <a:avLst/>
          </a:prstGeom>
        </p:spPr>
        <p:txBody>
          <a:bodyPr wrap="square">
            <a:spAutoFit/>
          </a:bodyPr>
          <a:lstStyle/>
          <a:p>
            <a:pPr>
              <a:defRPr/>
            </a:pPr>
            <a:r>
              <a:rPr lang="en-GB" sz="4400" b="0" dirty="0">
                <a:solidFill>
                  <a:schemeClr val="tx1">
                    <a:lumMod val="95000"/>
                    <a:lumOff val="5000"/>
                  </a:schemeClr>
                </a:solidFill>
                <a:latin typeface="Calibri" pitchFamily="34" charset="0"/>
              </a:rPr>
              <a:t> </a:t>
            </a:r>
          </a:p>
          <a:p>
            <a:pPr>
              <a:buFont typeface="Wingdings" pitchFamily="2" charset="2"/>
              <a:buChar char="§"/>
              <a:defRPr/>
            </a:pPr>
            <a:r>
              <a:rPr lang="en-GB" sz="3000" b="0" dirty="0">
                <a:solidFill>
                  <a:srgbClr val="336600"/>
                </a:solidFill>
                <a:latin typeface="Calibri" pitchFamily="34" charset="0"/>
              </a:rPr>
              <a:t>  </a:t>
            </a:r>
          </a:p>
          <a:p>
            <a:pPr>
              <a:buFont typeface="Wingdings" pitchFamily="2" charset="2"/>
              <a:buChar char="§"/>
              <a:defRPr/>
            </a:pPr>
            <a:r>
              <a:rPr lang="en-GB" sz="3000" b="0" dirty="0">
                <a:solidFill>
                  <a:srgbClr val="336600"/>
                </a:solidFill>
                <a:latin typeface="Calibri" pitchFamily="34" charset="0"/>
              </a:rPr>
              <a:t>  Make conjectures</a:t>
            </a:r>
          </a:p>
          <a:p>
            <a:pPr>
              <a:buFont typeface="Wingdings" pitchFamily="2" charset="2"/>
              <a:buChar char="§"/>
              <a:defRPr/>
            </a:pPr>
            <a:r>
              <a:rPr lang="en-GB" sz="3000" b="0" dirty="0">
                <a:solidFill>
                  <a:srgbClr val="336600"/>
                </a:solidFill>
                <a:latin typeface="Calibri" pitchFamily="34" charset="0"/>
              </a:rPr>
              <a:t>  </a:t>
            </a:r>
            <a:endParaRPr lang="en-GB" sz="3000" dirty="0">
              <a:solidFill>
                <a:srgbClr val="336600"/>
              </a:solidFill>
              <a:latin typeface="Calibri" pitchFamily="34" charset="0"/>
            </a:endParaRPr>
          </a:p>
          <a:p>
            <a:pPr>
              <a:buFont typeface="Wingdings" pitchFamily="2" charset="2"/>
              <a:buChar char="§"/>
              <a:defRPr/>
            </a:pPr>
            <a:r>
              <a:rPr lang="en-GB" sz="3000" b="0" dirty="0">
                <a:solidFill>
                  <a:srgbClr val="336600"/>
                </a:solidFill>
                <a:latin typeface="Calibri" pitchFamily="34" charset="0"/>
              </a:rPr>
              <a:t>  Explore ideas in collaboration</a:t>
            </a:r>
          </a:p>
          <a:p>
            <a:pPr>
              <a:buFont typeface="Wingdings" pitchFamily="2" charset="2"/>
              <a:buChar char="§"/>
              <a:defRPr/>
            </a:pPr>
            <a:r>
              <a:rPr lang="en-GB" sz="3000" b="0" dirty="0">
                <a:solidFill>
                  <a:srgbClr val="336600"/>
                </a:solidFill>
                <a:latin typeface="Calibri" pitchFamily="34" charset="0"/>
              </a:rPr>
              <a:t>  Identify when they need new knowledge</a:t>
            </a:r>
          </a:p>
          <a:p>
            <a:pPr>
              <a:buFont typeface="Wingdings" pitchFamily="2" charset="2"/>
              <a:buChar char="§"/>
              <a:defRPr/>
            </a:pPr>
            <a:r>
              <a:rPr lang="en-GB" sz="3000" b="0" dirty="0">
                <a:solidFill>
                  <a:srgbClr val="336600"/>
                </a:solidFill>
                <a:latin typeface="Calibri" pitchFamily="34" charset="0"/>
              </a:rPr>
              <a:t>  Ask the teacher for instruction</a:t>
            </a:r>
          </a:p>
          <a:p>
            <a:pPr>
              <a:buFont typeface="Wingdings" pitchFamily="2" charset="2"/>
              <a:buChar char="§"/>
              <a:defRPr/>
            </a:pPr>
            <a:r>
              <a:rPr lang="en-GB" sz="3000" b="0" dirty="0">
                <a:solidFill>
                  <a:srgbClr val="336600"/>
                </a:solidFill>
                <a:latin typeface="Calibri" pitchFamily="34" charset="0"/>
              </a:rPr>
              <a:t>  Explain their reasoning</a:t>
            </a:r>
          </a:p>
          <a:p>
            <a:pPr>
              <a:buFont typeface="Wingdings" pitchFamily="2" charset="2"/>
              <a:buChar char="§"/>
              <a:defRPr/>
            </a:pPr>
            <a:r>
              <a:rPr lang="en-GB" sz="3000" b="0" dirty="0">
                <a:solidFill>
                  <a:srgbClr val="336600"/>
                </a:solidFill>
                <a:latin typeface="Calibri" pitchFamily="34" charset="0"/>
              </a:rPr>
              <a:t>  Prove their results</a:t>
            </a:r>
            <a:endParaRPr lang="en-GB" sz="3000" dirty="0"/>
          </a:p>
        </p:txBody>
      </p:sp>
      <p:sp>
        <p:nvSpPr>
          <p:cNvPr id="5" name="Rectangle 4"/>
          <p:cNvSpPr/>
          <p:nvPr/>
        </p:nvSpPr>
        <p:spPr>
          <a:xfrm>
            <a:off x="323528" y="1556792"/>
            <a:ext cx="8496944" cy="769441"/>
          </a:xfrm>
          <a:prstGeom prst="rect">
            <a:avLst/>
          </a:prstGeom>
          <a:solidFill>
            <a:schemeClr val="bg1">
              <a:lumMod val="75000"/>
            </a:schemeClr>
          </a:solidFill>
        </p:spPr>
        <p:txBody>
          <a:bodyPr wrap="square">
            <a:spAutoFit/>
          </a:bodyPr>
          <a:lstStyle/>
          <a:p>
            <a:pPr lvl="0">
              <a:defRPr/>
            </a:pPr>
            <a:r>
              <a:rPr lang="en-GB" sz="4400" b="0" dirty="0">
                <a:solidFill>
                  <a:srgbClr val="000000">
                    <a:lumMod val="95000"/>
                    <a:lumOff val="5000"/>
                  </a:srgbClr>
                </a:solidFill>
                <a:latin typeface="Calibri" pitchFamily="34" charset="0"/>
              </a:rPr>
              <a:t>    Students learn to </a:t>
            </a:r>
          </a:p>
        </p:txBody>
      </p:sp>
      <p:sp>
        <p:nvSpPr>
          <p:cNvPr id="7" name="Text Box 6"/>
          <p:cNvSpPr txBox="1">
            <a:spLocks noChangeArrowheads="1"/>
          </p:cNvSpPr>
          <p:nvPr/>
        </p:nvSpPr>
        <p:spPr bwMode="auto">
          <a:xfrm>
            <a:off x="7308304" y="6237312"/>
            <a:ext cx="1512417" cy="338554"/>
          </a:xfrm>
          <a:prstGeom prst="rect">
            <a:avLst/>
          </a:prstGeom>
          <a:noFill/>
          <a:ln w="9525">
            <a:solidFill>
              <a:schemeClr val="tx1">
                <a:lumMod val="65000"/>
                <a:lumOff val="35000"/>
              </a:schemeClr>
            </a:solidFill>
            <a:miter lim="800000"/>
            <a:headEnd/>
            <a:tailEnd/>
          </a:ln>
        </p:spPr>
        <p:txBody>
          <a:bodyPr wrap="square">
            <a:spAutoFit/>
          </a:bodyPr>
          <a:lstStyle/>
          <a:p>
            <a:pPr algn="ctr">
              <a:spcBef>
                <a:spcPct val="50000"/>
              </a:spcBef>
            </a:pPr>
            <a:r>
              <a:rPr lang="en-GB" sz="1600" b="0" dirty="0">
                <a:solidFill>
                  <a:srgbClr val="669900"/>
                </a:solidFill>
                <a:latin typeface="Calibri" pitchFamily="34" charset="0"/>
              </a:rPr>
              <a:t>Inquiry Maths</a:t>
            </a:r>
          </a:p>
        </p:txBody>
      </p:sp>
      <p:sp>
        <p:nvSpPr>
          <p:cNvPr id="8" name="Rectangle 7"/>
          <p:cNvSpPr/>
          <p:nvPr/>
        </p:nvSpPr>
        <p:spPr>
          <a:xfrm>
            <a:off x="1259632" y="3212976"/>
            <a:ext cx="6789364" cy="553998"/>
          </a:xfrm>
          <a:prstGeom prst="rect">
            <a:avLst/>
          </a:prstGeom>
          <a:solidFill>
            <a:srgbClr val="FFFF00"/>
          </a:solidFill>
        </p:spPr>
        <p:txBody>
          <a:bodyPr wrap="square">
            <a:spAutoFit/>
          </a:bodyPr>
          <a:lstStyle/>
          <a:p>
            <a:r>
              <a:rPr lang="en-GB" sz="3000" dirty="0">
                <a:solidFill>
                  <a:srgbClr val="336600"/>
                </a:solidFill>
                <a:latin typeface="Calibri" pitchFamily="34" charset="0"/>
              </a:rPr>
              <a:t>Plan, monitor and reflect on their activity</a:t>
            </a:r>
            <a:endParaRPr lang="en-GB" dirty="0"/>
          </a:p>
        </p:txBody>
      </p:sp>
      <p:sp>
        <p:nvSpPr>
          <p:cNvPr id="9" name="Rectangle 8"/>
          <p:cNvSpPr/>
          <p:nvPr/>
        </p:nvSpPr>
        <p:spPr>
          <a:xfrm>
            <a:off x="1259632" y="2348880"/>
            <a:ext cx="5904656" cy="553998"/>
          </a:xfrm>
          <a:prstGeom prst="rect">
            <a:avLst/>
          </a:prstGeom>
          <a:solidFill>
            <a:schemeClr val="bg1"/>
          </a:solidFill>
        </p:spPr>
        <p:txBody>
          <a:bodyPr wrap="square">
            <a:spAutoFit/>
          </a:bodyPr>
          <a:lstStyle/>
          <a:p>
            <a:r>
              <a:rPr lang="en-GB" sz="3000" dirty="0">
                <a:solidFill>
                  <a:srgbClr val="336600"/>
                </a:solidFill>
                <a:latin typeface="Calibri" pitchFamily="34" charset="0"/>
              </a:rPr>
              <a:t>Ask questions and notice properties</a:t>
            </a:r>
            <a:endParaRPr lang="en-GB" dirty="0"/>
          </a:p>
        </p:txBody>
      </p:sp>
    </p:spTree>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388" y="981075"/>
            <a:ext cx="8713787" cy="1143000"/>
          </a:xfrm>
        </p:spPr>
        <p:txBody>
          <a:bodyPr/>
          <a:lstStyle/>
          <a:p>
            <a:pPr eaLnBrk="1" hangingPunct="1"/>
            <a:r>
              <a:rPr lang="en-GB" sz="8000" b="1" dirty="0">
                <a:solidFill>
                  <a:schemeClr val="bg1"/>
                </a:solidFill>
                <a:latin typeface="Calibri" pitchFamily="34" charset="0"/>
              </a:rPr>
              <a:t>Planning for inquiry</a:t>
            </a:r>
            <a:endParaRPr lang="en-GB" sz="8000" dirty="0">
              <a:solidFill>
                <a:schemeClr val="tx1"/>
              </a:solidFill>
            </a:endParaRPr>
          </a:p>
        </p:txBody>
      </p:sp>
      <p:sp>
        <p:nvSpPr>
          <p:cNvPr id="8" name="Rectangle 3"/>
          <p:cNvSpPr txBox="1">
            <a:spLocks noChangeArrowheads="1"/>
          </p:cNvSpPr>
          <p:nvPr/>
        </p:nvSpPr>
        <p:spPr bwMode="auto">
          <a:xfrm>
            <a:off x="6300788" y="1973263"/>
            <a:ext cx="2447925" cy="4048025"/>
          </a:xfrm>
          <a:prstGeom prst="rect">
            <a:avLst/>
          </a:prstGeom>
          <a:noFill/>
          <a:ln w="9525">
            <a:noFill/>
            <a:miter lim="800000"/>
            <a:headEnd/>
            <a:tailEnd/>
          </a:ln>
        </p:spPr>
        <p:txBody>
          <a:bodyPr/>
          <a:lstStyle/>
          <a:p>
            <a:pPr marL="342900" indent="-342900" algn="ctr">
              <a:spcBef>
                <a:spcPct val="20000"/>
              </a:spcBef>
              <a:defRPr/>
            </a:pPr>
            <a:r>
              <a:rPr lang="en-GB" sz="31500" b="0" kern="0" dirty="0">
                <a:solidFill>
                  <a:schemeClr val="bg1"/>
                </a:solidFill>
                <a:latin typeface="Calibri" pitchFamily="34" charset="0"/>
              </a:rPr>
              <a:t>2</a:t>
            </a:r>
          </a:p>
        </p:txBody>
      </p:sp>
      <p:sp>
        <p:nvSpPr>
          <p:cNvPr id="5" name="Text Box 6"/>
          <p:cNvSpPr txBox="1">
            <a:spLocks noChangeArrowheads="1"/>
          </p:cNvSpPr>
          <p:nvPr/>
        </p:nvSpPr>
        <p:spPr bwMode="auto">
          <a:xfrm>
            <a:off x="7308304" y="6237312"/>
            <a:ext cx="1512417" cy="338554"/>
          </a:xfrm>
          <a:prstGeom prst="rect">
            <a:avLst/>
          </a:prstGeom>
          <a:noFill/>
          <a:ln w="9525">
            <a:solidFill>
              <a:schemeClr val="bg1">
                <a:lumMod val="75000"/>
              </a:schemeClr>
            </a:solidFill>
            <a:miter lim="800000"/>
            <a:headEnd/>
            <a:tailEnd/>
          </a:ln>
        </p:spPr>
        <p:txBody>
          <a:bodyPr wrap="square">
            <a:spAutoFit/>
          </a:bodyPr>
          <a:lstStyle/>
          <a:p>
            <a:pPr algn="ctr">
              <a:spcBef>
                <a:spcPct val="50000"/>
              </a:spcBef>
            </a:pPr>
            <a:r>
              <a:rPr lang="en-GB" sz="1600" b="0" dirty="0">
                <a:solidFill>
                  <a:schemeClr val="bg1"/>
                </a:solidFill>
                <a:latin typeface="Calibri" pitchFamily="34" charset="0"/>
              </a:rPr>
              <a:t>Inquiry Maths</a:t>
            </a:r>
          </a:p>
        </p:txBody>
      </p:sp>
    </p:spTree>
  </p:cSld>
  <p:clrMapOvr>
    <a:masterClrMapping/>
  </p:clrMapOvr>
  <p:transition>
    <p:cove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6316</TotalTime>
  <Words>5039</Words>
  <Application>Microsoft Office PowerPoint</Application>
  <PresentationFormat>On-screen Show (4:3)</PresentationFormat>
  <Paragraphs>557</Paragraphs>
  <Slides>57</Slides>
  <Notes>57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5" baseType="lpstr">
      <vt:lpstr>MS Mincho</vt:lpstr>
      <vt:lpstr>Arial</vt:lpstr>
      <vt:lpstr>Browallia New</vt:lpstr>
      <vt:lpstr>Calibri</vt:lpstr>
      <vt:lpstr>Times New Roman</vt:lpstr>
      <vt:lpstr>Wingdings</vt:lpstr>
      <vt:lpstr>Default Design</vt:lpstr>
      <vt:lpstr>Photo Editor Photo</vt:lpstr>
      <vt:lpstr>PowerPoint Presentation</vt:lpstr>
      <vt:lpstr>Regulation and agency</vt:lpstr>
      <vt:lpstr>Inquiry Maths website</vt:lpstr>
      <vt:lpstr>Other regulation</vt:lpstr>
      <vt:lpstr>Self-regulation in maths</vt:lpstr>
      <vt:lpstr>Inquiry Maths model</vt:lpstr>
      <vt:lpstr>Self-regulation and agency</vt:lpstr>
      <vt:lpstr>Inquiry Maths agency</vt:lpstr>
      <vt:lpstr>Planning for inquiry</vt:lpstr>
      <vt:lpstr>PowerPoint Presentation</vt:lpstr>
      <vt:lpstr>PowerPoint Presentation</vt:lpstr>
      <vt:lpstr>Inquiry Maths model</vt:lpstr>
      <vt:lpstr>Double stimulation</vt:lpstr>
      <vt:lpstr>PowerPoint Presentation</vt:lpstr>
      <vt:lpstr>PowerPoint Presentation</vt:lpstr>
      <vt:lpstr>Inquiry Maths model</vt:lpstr>
      <vt:lpstr>Stimulus-means  Regulatory cards </vt:lpstr>
      <vt:lpstr>Regulatory cards</vt:lpstr>
      <vt:lpstr>PowerPoint Presentation</vt:lpstr>
      <vt:lpstr>PowerPoint Presentation</vt:lpstr>
      <vt:lpstr>PowerPoint Presentation</vt:lpstr>
      <vt:lpstr>PowerPoint Presentation</vt:lpstr>
      <vt:lpstr>PowerPoint Presentation</vt:lpstr>
      <vt:lpstr>Stimulus-means  Regulatory cards</vt:lpstr>
      <vt:lpstr>Regulatory cards advantages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agency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Regulatory cards </vt:lpstr>
      <vt:lpstr>Regulatory cards </vt:lpstr>
      <vt:lpstr>Composition of the cards </vt:lpstr>
      <vt:lpstr>Questions</vt:lpstr>
      <vt:lpstr>Additional slides</vt:lpstr>
      <vt:lpstr>PowerPoint Presentation</vt:lpstr>
      <vt:lpstr>PowerPoint Presentation</vt:lpstr>
      <vt:lpstr>Questions</vt:lpstr>
      <vt:lpstr>Inquiry Maths model</vt:lpstr>
      <vt:lpstr>PowerPoint Presentation</vt:lpstr>
      <vt:lpstr>PowerPoint Presentation</vt:lpstr>
      <vt:lpstr>PowerPoint Presentation</vt:lpstr>
      <vt:lpstr>PowerPoint Presentation</vt:lpstr>
      <vt:lpstr>PowerPoint Presentation</vt:lpstr>
    </vt:vector>
  </TitlesOfParts>
  <Company>Varndean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andrewblair</dc:creator>
  <cp:lastModifiedBy>Helen Hindle</cp:lastModifiedBy>
  <cp:revision>635</cp:revision>
  <cp:lastPrinted>2018-06-15T15:20:29Z</cp:lastPrinted>
  <dcterms:created xsi:type="dcterms:W3CDTF">2005-05-11T09:02:12Z</dcterms:created>
  <dcterms:modified xsi:type="dcterms:W3CDTF">2018-07-15T11:56:42Z</dcterms:modified>
</cp:coreProperties>
</file>