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5" r:id="rId3"/>
    <p:sldId id="266" r:id="rId4"/>
    <p:sldId id="264" r:id="rId5"/>
    <p:sldId id="257" r:id="rId6"/>
    <p:sldId id="269" r:id="rId7"/>
    <p:sldId id="268" r:id="rId8"/>
    <p:sldId id="267" r:id="rId9"/>
    <p:sldId id="260" r:id="rId10"/>
    <p:sldId id="263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3EEDE-A23E-4F4A-B798-E570F8F64CA3}" type="datetimeFigureOut">
              <a:rPr lang="en-GB" smtClean="0"/>
              <a:pPr/>
              <a:t>30/07/2014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6C821-7811-4CBE-9F49-F1AC62BF970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You might use this LJ from a previous lesson already glued into their books. If this is the case try to get pupils to annotate their LJ with dates and using a different coloured pen.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6C821-7811-4CBE-9F49-F1AC62BF9705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Non Calculator Questions - Higher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6C821-7811-4CBE-9F49-F1AC62BF9705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Non Calculator Questions - Higher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6C821-7811-4CBE-9F49-F1AC62BF9705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Non Calculator Questions - Higher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6C821-7811-4CBE-9F49-F1AC62BF9705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Non Calculator Questions - Higher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6C821-7811-4CBE-9F49-F1AC62BF9705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Calculator Questions - higher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6C821-7811-4CBE-9F49-F1AC62BF9705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Non Calculator - foundation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6C821-7811-4CBE-9F49-F1AC62BF9705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Calculator Questions – Foundation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6C821-7811-4CBE-9F49-F1AC62BF9705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62-4748-408C-9B34-CD92048B0C47}" type="datetimeFigureOut">
              <a:rPr lang="en-GB" smtClean="0"/>
              <a:pPr/>
              <a:t>30/07/2014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62-4748-408C-9B34-CD92048B0C47}" type="datetimeFigureOut">
              <a:rPr lang="en-GB" smtClean="0"/>
              <a:pPr/>
              <a:t>30/07/2014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62-4748-408C-9B34-CD92048B0C47}" type="datetimeFigureOut">
              <a:rPr lang="en-GB" smtClean="0"/>
              <a:pPr/>
              <a:t>30/07/2014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62-4748-408C-9B34-CD92048B0C47}" type="datetimeFigureOut">
              <a:rPr lang="en-GB" smtClean="0"/>
              <a:pPr/>
              <a:t>30/07/2014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62-4748-408C-9B34-CD92048B0C47}" type="datetimeFigureOut">
              <a:rPr lang="en-GB" smtClean="0"/>
              <a:pPr/>
              <a:t>30/07/2014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62-4748-408C-9B34-CD92048B0C47}" type="datetimeFigureOut">
              <a:rPr lang="en-GB" smtClean="0"/>
              <a:pPr/>
              <a:t>30/07/2014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62-4748-408C-9B34-CD92048B0C47}" type="datetimeFigureOut">
              <a:rPr lang="en-GB" smtClean="0"/>
              <a:pPr/>
              <a:t>30/07/2014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62-4748-408C-9B34-CD92048B0C47}" type="datetimeFigureOut">
              <a:rPr lang="en-GB" smtClean="0"/>
              <a:pPr/>
              <a:t>30/07/2014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62-4748-408C-9B34-CD92048B0C47}" type="datetimeFigureOut">
              <a:rPr lang="en-GB" smtClean="0"/>
              <a:pPr/>
              <a:t>30/07/2014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62-4748-408C-9B34-CD92048B0C47}" type="datetimeFigureOut">
              <a:rPr lang="en-GB" smtClean="0"/>
              <a:pPr/>
              <a:t>30/07/2014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62-4748-408C-9B34-CD92048B0C47}" type="datetimeFigureOut">
              <a:rPr lang="en-GB" smtClean="0"/>
              <a:pPr/>
              <a:t>30/07/2014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6A62-4748-408C-9B34-CD92048B0C47}" type="datetimeFigureOut">
              <a:rPr lang="en-GB" smtClean="0"/>
              <a:pPr/>
              <a:t>30/07/2014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imgres?imgurl=http://www.blokeish.com/blog/wp-content/uploads/2009/12/stick-man-first-animation-pivot-alfie.gif&amp;imgrefurl=http://www.blokeish.com/2009/12/make-the-stickman-animation-yourself-with-pivot/&amp;usg=__Zw0FsLTOIebaPACsElwR1XaS2sM=&amp;h=415&amp;w=506&amp;sz=7&amp;hl=en&amp;start=4&amp;zoom=1&amp;tbnid=C-zXQ-IEwx78tM:&amp;tbnh=107&amp;tbnw=131&amp;ei=HJBcUPGTC4b88gTA6IDYAQ&amp;prev=/search?q=stickman&amp;um=1&amp;hl=en&amp;safe=vss&amp;sa=N&amp;rlz=1T4GGHP_enGB499GB500&amp;sout=1&amp;tbm=isch&amp;um=1&amp;itbs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GCSE Questions</a:t>
            </a:r>
            <a:br>
              <a:rPr lang="en-GB" dirty="0" smtClean="0"/>
            </a:br>
            <a:r>
              <a:rPr lang="en-GB" dirty="0" smtClean="0"/>
              <a:t>WJEC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Transformations</a:t>
            </a:r>
            <a:endParaRPr lang="en-GB" dirty="0" smtClean="0"/>
          </a:p>
          <a:p>
            <a:r>
              <a:rPr lang="en-GB" dirty="0" smtClean="0"/>
              <a:t>2011 to 2013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423"/>
            <a:ext cx="4791075" cy="30003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2996952"/>
            <a:ext cx="3576859" cy="386104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97352" y="0"/>
            <a:ext cx="4346648" cy="299695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016" y="2996952"/>
            <a:ext cx="3640116" cy="386104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7384"/>
            <a:ext cx="4499991" cy="367240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670198"/>
            <a:ext cx="5148064" cy="318780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0"/>
            <a:ext cx="4680520" cy="364502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Teacher notes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You can get pupils to sort the cards in various ways:</a:t>
            </a:r>
          </a:p>
          <a:p>
            <a:pPr lvl="1"/>
            <a:r>
              <a:rPr lang="en-GB" dirty="0" smtClean="0"/>
              <a:t>RAG</a:t>
            </a:r>
          </a:p>
          <a:p>
            <a:pPr lvl="1"/>
            <a:r>
              <a:rPr lang="en-GB" dirty="0" smtClean="0"/>
              <a:t>Can do and can’t do</a:t>
            </a:r>
          </a:p>
          <a:p>
            <a:pPr lvl="1"/>
            <a:r>
              <a:rPr lang="en-GB" dirty="0" smtClean="0"/>
              <a:t>Question types</a:t>
            </a:r>
          </a:p>
          <a:p>
            <a:pPr lvl="1"/>
            <a:r>
              <a:rPr lang="en-GB" dirty="0" smtClean="0"/>
              <a:t>Line from easy to hard</a:t>
            </a:r>
          </a:p>
          <a:p>
            <a:r>
              <a:rPr lang="en-GB" dirty="0" smtClean="0"/>
              <a:t>Think about which questions you would like pupils to try after they have sorted them</a:t>
            </a:r>
          </a:p>
          <a:p>
            <a:r>
              <a:rPr lang="en-GB" dirty="0" smtClean="0"/>
              <a:t>Would you like them to help each other?</a:t>
            </a:r>
          </a:p>
          <a:p>
            <a:r>
              <a:rPr lang="en-GB" dirty="0" smtClean="0"/>
              <a:t>You might want to link this to the learning journey:</a:t>
            </a:r>
          </a:p>
          <a:p>
            <a:pPr lvl="1"/>
            <a:r>
              <a:rPr lang="en-GB" dirty="0" smtClean="0"/>
              <a:t>Get pupils to decide which grade each question is</a:t>
            </a:r>
          </a:p>
          <a:p>
            <a:pPr lvl="1"/>
            <a:r>
              <a:rPr lang="en-GB" dirty="0" smtClean="0"/>
              <a:t>Pupils to self assess themselves after doing some questions and looking at the </a:t>
            </a:r>
            <a:r>
              <a:rPr lang="en-GB" smtClean="0"/>
              <a:t>Learning journey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04732676"/>
              </p:ext>
            </p:extLst>
          </p:nvPr>
        </p:nvGraphicFramePr>
        <p:xfrm>
          <a:off x="0" y="115888"/>
          <a:ext cx="9036051" cy="44858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631"/>
                <a:gridCol w="1554953"/>
                <a:gridCol w="1554953"/>
                <a:gridCol w="1554953"/>
                <a:gridCol w="1110692"/>
                <a:gridCol w="1241362"/>
                <a:gridCol w="1712507"/>
              </a:tblGrid>
              <a:tr h="371021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alibri" pitchFamily="34" charset="0"/>
                          <a:cs typeface="Calibri" pitchFamily="34" charset="0"/>
                        </a:rPr>
                        <a:t>F/G</a:t>
                      </a:r>
                      <a:endParaRPr lang="en-GB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alibri" pitchFamily="34" charset="0"/>
                          <a:cs typeface="Calibri" pitchFamily="34" charset="0"/>
                        </a:rPr>
                        <a:t>E</a:t>
                      </a:r>
                      <a:endParaRPr lang="en-GB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alibri" pitchFamily="34" charset="0"/>
                          <a:cs typeface="Calibri" pitchFamily="34" charset="0"/>
                        </a:rPr>
                        <a:t>D</a:t>
                      </a:r>
                      <a:endParaRPr lang="en-GB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alibri" pitchFamily="34" charset="0"/>
                          <a:cs typeface="Calibri" pitchFamily="34" charset="0"/>
                        </a:rPr>
                        <a:t>C</a:t>
                      </a:r>
                      <a:endParaRPr lang="en-GB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alibri" pitchFamily="34" charset="0"/>
                          <a:cs typeface="Calibri" pitchFamily="34" charset="0"/>
                        </a:rPr>
                        <a:t>B</a:t>
                      </a:r>
                      <a:endParaRPr lang="en-GB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Calibri" pitchFamily="34" charset="0"/>
                          <a:cs typeface="Calibri" pitchFamily="34" charset="0"/>
                        </a:rPr>
                        <a:t>A/A*</a:t>
                      </a:r>
                      <a:endParaRPr lang="en-GB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</a:tr>
              <a:tr h="2226129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alibri" pitchFamily="34" charset="0"/>
                          <a:cs typeface="Calibri" pitchFamily="34" charset="0"/>
                        </a:rPr>
                        <a:t>Transformations</a:t>
                      </a:r>
                      <a:endParaRPr lang="en-GB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 vert="vert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Find the order of rotational symmetry for basic 2-D shapes </a:t>
                      </a:r>
                      <a:endParaRPr lang="en-GB" sz="1200" dirty="0" smtClean="0"/>
                    </a:p>
                    <a:p>
                      <a:r>
                        <a:rPr lang="en-GB" sz="1200" dirty="0" smtClean="0">
                          <a:latin typeface="Calibri" pitchFamily="34" charset="0"/>
                          <a:cs typeface="Calibri" pitchFamily="34" charset="0"/>
                        </a:rPr>
                        <a:t>(F)</a:t>
                      </a:r>
                    </a:p>
                    <a:p>
                      <a:endParaRPr lang="en-GB" sz="12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Draw lines of symmetry on basic 2-D shapes </a:t>
                      </a:r>
                      <a:endParaRPr lang="en-GB" sz="1200" dirty="0" smtClean="0"/>
                    </a:p>
                    <a:p>
                      <a:r>
                        <a:rPr lang="en-GB" sz="1200" dirty="0" smtClean="0">
                          <a:latin typeface="Calibri" pitchFamily="34" charset="0"/>
                          <a:cs typeface="Calibri" pitchFamily="34" charset="0"/>
                        </a:rPr>
                        <a:t>(G)</a:t>
                      </a:r>
                    </a:p>
                    <a:p>
                      <a:endParaRPr lang="en-GB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Draw lines of symmetry on more complex 2-D shapes </a:t>
                      </a:r>
                    </a:p>
                    <a:p>
                      <a:endParaRPr lang="en-GB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Reflect a 2-D shape in the x-axis or the y-axis </a:t>
                      </a:r>
                      <a:endParaRPr lang="en-GB" sz="1200" dirty="0" smtClean="0"/>
                    </a:p>
                    <a:p>
                      <a:endParaRPr lang="en-GB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200" baseline="0" dirty="0" smtClean="0">
                          <a:solidFill>
                            <a:srgbClr val="002060"/>
                          </a:solidFill>
                        </a:rPr>
                        <a:t>I can enlarge a shape by a positive scale factor</a:t>
                      </a:r>
                    </a:p>
                    <a:p>
                      <a:r>
                        <a:rPr lang="en-GB" sz="12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GB" sz="1200" baseline="0" dirty="0" smtClean="0">
                          <a:solidFill>
                            <a:srgbClr val="002060"/>
                          </a:solidFill>
                        </a:rPr>
                        <a:t>I can reflect a shape in a horizontal or vertical mirror line.</a:t>
                      </a:r>
                    </a:p>
                    <a:p>
                      <a:endParaRPr lang="en-GB" sz="1200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Rotate a 2-D shape about the origin </a:t>
                      </a:r>
                    </a:p>
                    <a:p>
                      <a:endParaRPr lang="en-GB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Enlarge a 2-D shape about any point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>
                          <a:solidFill>
                            <a:srgbClr val="002060"/>
                          </a:solidFill>
                        </a:rPr>
                        <a:t>I can translate a shape by a positive vector.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Rotate a 2-D shape about any point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Enlarge a 2-D shape by a fractional scale factor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Reflect a 2-D shape in the line y = x or  y = -x </a:t>
                      </a:r>
                      <a:endParaRPr lang="en-GB" sz="1200" baseline="0" dirty="0" smtClean="0">
                        <a:solidFill>
                          <a:srgbClr val="002060"/>
                        </a:solidFill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I can</a:t>
                      </a:r>
                      <a:r>
                        <a:rPr lang="en-GB" sz="1200" baseline="0" dirty="0" smtClean="0"/>
                        <a:t> enlarge a shape by </a:t>
                      </a:r>
                      <a:r>
                        <a:rPr lang="en-GB" sz="1200" b="0" i="1" u="sng" baseline="0" dirty="0" smtClean="0"/>
                        <a:t>any</a:t>
                      </a:r>
                      <a:r>
                        <a:rPr lang="en-GB" sz="1200" baseline="0" dirty="0" smtClean="0"/>
                        <a:t> scale factors.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/>
                        <a:t>I can combine transformations. I can reflect a shape in a line when the equation of the line is given to me.</a:t>
                      </a:r>
                      <a:endParaRPr lang="en-GB" sz="1200" dirty="0" smtClean="0"/>
                    </a:p>
                    <a:p>
                      <a:endParaRPr lang="en-GB" sz="1200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can s</a:t>
                      </a: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olve problems using addition &amp; subtraction of vectors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can s</a:t>
                      </a: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olve more complex geometrical problems using vectors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</a:tr>
            </a:tbl>
          </a:graphicData>
        </a:graphic>
      </p:graphicFrame>
      <p:pic>
        <p:nvPicPr>
          <p:cNvPr id="9" name="Picture 2" descr="http://t3.gstatic.com/images?q=tbn:ANd9GcSd0o3kWbE6mEOBTFDrppPjSOUPxWNbl1HHNdnYrLajan2QOLbAS0xeaufQ:www.blokeish.com/blog/wp-content/uploads/2009/12/stick-man-first-animation-pivot-alfie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66861" b="24171"/>
          <a:stretch>
            <a:fillRect/>
          </a:stretch>
        </p:blipFill>
        <p:spPr bwMode="auto">
          <a:xfrm>
            <a:off x="179512" y="5752232"/>
            <a:ext cx="412750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>
            <a:off x="142875" y="6669360"/>
            <a:ext cx="9001125" cy="0"/>
          </a:xfrm>
          <a:prstGeom prst="straightConnector1">
            <a:avLst/>
          </a:prstGeom>
          <a:ln>
            <a:headEnd type="diamond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895474" y="4725144"/>
            <a:ext cx="7348934" cy="1591146"/>
            <a:chOff x="679450" y="4502150"/>
            <a:chExt cx="7775575" cy="2166938"/>
          </a:xfrm>
        </p:grpSpPr>
        <p:sp>
          <p:nvSpPr>
            <p:cNvPr id="12" name="Rectangle 11"/>
            <p:cNvSpPr/>
            <p:nvPr/>
          </p:nvSpPr>
          <p:spPr>
            <a:xfrm>
              <a:off x="679450" y="4502150"/>
              <a:ext cx="7775575" cy="216693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2325" y="4686300"/>
              <a:ext cx="7489825" cy="64611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GB" dirty="0"/>
                <a:t>I am starting the lesson on grade _______I can …………..</a:t>
              </a:r>
            </a:p>
            <a:p>
              <a:pPr>
                <a:defRPr/>
              </a:pPr>
              <a:endParaRPr lang="en-GB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36613" y="5583238"/>
              <a:ext cx="7489825" cy="64611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GB" dirty="0"/>
                <a:t>By the end of the lesson I want to be able to  ……………………….</a:t>
              </a:r>
            </a:p>
            <a:p>
              <a:pPr>
                <a:defRPr/>
              </a:pPr>
              <a:endParaRPr lang="en-GB" dirty="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Cut the questions up and put into envelopes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Instructions for pupils</a:t>
            </a:r>
          </a:p>
          <a:p>
            <a:r>
              <a:rPr lang="en-GB" dirty="0" smtClean="0"/>
              <a:t>Sort your questions into similar types</a:t>
            </a:r>
          </a:p>
          <a:p>
            <a:r>
              <a:rPr lang="en-GB" dirty="0" smtClean="0"/>
              <a:t>Now into 'can do' and 'can't do' piles</a:t>
            </a:r>
          </a:p>
          <a:p>
            <a:r>
              <a:rPr lang="en-GB" dirty="0" smtClean="0"/>
              <a:t>Try as many as possible</a:t>
            </a:r>
          </a:p>
          <a:p>
            <a:r>
              <a:rPr lang="en-GB" dirty="0" smtClean="0"/>
              <a:t>Make a note of the questions you want explained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52625"/>
            <a:ext cx="4781550" cy="49053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2638945"/>
            <a:ext cx="4369822" cy="424643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4341812" y="2046684"/>
            <a:ext cx="6038850" cy="36385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77862" y="1455143"/>
            <a:ext cx="5328591" cy="553189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109667" y="1627650"/>
            <a:ext cx="5295393" cy="507605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4445733" y="2115107"/>
            <a:ext cx="5328592" cy="406794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3898168" y="1675048"/>
            <a:ext cx="5848670" cy="457200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3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427190" y="1850696"/>
            <a:ext cx="5353358" cy="4572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48272"/>
            <a:ext cx="4461522" cy="436510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64497" y="1555101"/>
            <a:ext cx="4716015" cy="52582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417</Words>
  <Application>Microsoft Office PowerPoint</Application>
  <PresentationFormat>On-screen Show (4:3)</PresentationFormat>
  <Paragraphs>73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GCSE Questions WJEC</vt:lpstr>
      <vt:lpstr>Teacher notes</vt:lpstr>
      <vt:lpstr>Slide 3</vt:lpstr>
      <vt:lpstr>Cut the questions up and put into envelopes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Rhondda Cynon Taff CBC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28</cp:revision>
  <dcterms:created xsi:type="dcterms:W3CDTF">2014-07-22T13:45:28Z</dcterms:created>
  <dcterms:modified xsi:type="dcterms:W3CDTF">2014-07-30T14:54:49Z</dcterms:modified>
</cp:coreProperties>
</file>