
<file path=[Content_Types].xml><?xml version="1.0" encoding="utf-8"?>
<Types xmlns="http://schemas.openxmlformats.org/package/2006/content-types">
  <Default Extension="png" ContentType="image/pn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340" r:id="rId2"/>
    <p:sldId id="348" r:id="rId3"/>
    <p:sldId id="349" r:id="rId4"/>
    <p:sldId id="342" r:id="rId5"/>
    <p:sldId id="350" r:id="rId6"/>
    <p:sldId id="343" r:id="rId7"/>
    <p:sldId id="345" r:id="rId8"/>
    <p:sldId id="344" r:id="rId9"/>
    <p:sldId id="347" r:id="rId10"/>
  </p:sldIdLst>
  <p:sldSz cx="9144000" cy="6858000" type="screen4x3"/>
  <p:notesSz cx="6797675" cy="987266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11" autoAdjust="0"/>
    <p:restoredTop sz="94660"/>
  </p:normalViewPr>
  <p:slideViewPr>
    <p:cSldViewPr>
      <p:cViewPr varScale="1">
        <p:scale>
          <a:sx n="61" d="100"/>
          <a:sy n="61" d="100"/>
        </p:scale>
        <p:origin x="1423" y="4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79259615-DA3E-44D1-9CB8-CFDA5697299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6808397-2758-4723-81A5-6236EDDA061D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31990536-D146-4968-9FAF-CF681F470241}" type="datetimeFigureOut">
              <a:rPr lang="en-GB"/>
              <a:pPr>
                <a:defRPr/>
              </a:pPr>
              <a:t>24/06/2017</a:t>
            </a:fld>
            <a:endParaRPr lang="en-GB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185C09DB-6D08-4E40-8FA6-664D10C2C695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928688" y="739775"/>
            <a:ext cx="4940300" cy="37052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9F0DD086-A2FF-4AAF-BD01-6A942BF7026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79450" y="4689475"/>
            <a:ext cx="5438775" cy="44434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DEF14F9-7542-4E77-BDDE-270E9E616EB4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377363"/>
            <a:ext cx="294640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97A9C15-6088-4D18-B399-D558C60DEEE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49688" y="9377363"/>
            <a:ext cx="2946400" cy="49371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6E8CF56E-C4A7-4D96-8DA0-0FFF333E225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>
            <a:extLst>
              <a:ext uri="{FF2B5EF4-FFF2-40B4-BE49-F238E27FC236}">
                <a16:creationId xmlns:a16="http://schemas.microsoft.com/office/drawing/2014/main" id="{C41637F2-0520-49CB-8A51-D7E8C96AFE5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Notes Placeholder 2">
            <a:extLst>
              <a:ext uri="{FF2B5EF4-FFF2-40B4-BE49-F238E27FC236}">
                <a16:creationId xmlns:a16="http://schemas.microsoft.com/office/drawing/2014/main" id="{C4ADFF02-EC07-4244-939B-ADB3EA20139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en-US"/>
          </a:p>
        </p:txBody>
      </p:sp>
      <p:sp>
        <p:nvSpPr>
          <p:cNvPr id="6148" name="Slide Number Placeholder 3">
            <a:extLst>
              <a:ext uri="{FF2B5EF4-FFF2-40B4-BE49-F238E27FC236}">
                <a16:creationId xmlns:a16="http://schemas.microsoft.com/office/drawing/2014/main" id="{4F4068E1-2F09-41C1-8235-85CC6318091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134A5183-7085-460E-9799-DD64F442750E}" type="slidenum">
              <a:rPr lang="en-GB" altLang="en-US" smtClean="0"/>
              <a:pPr/>
              <a:t>3</a:t>
            </a:fld>
            <a:endParaRPr lang="en-GB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4F224A-0AA0-4210-9CBF-41B5D9BE12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9316AF-8554-441F-AEB1-4838DA4E3A14}" type="datetimeFigureOut">
              <a:rPr lang="en-GB"/>
              <a:pPr>
                <a:defRPr/>
              </a:pPr>
              <a:t>24/06/2017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2D6688-52DB-4332-AAA6-BB133BC940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A6F8A2-3F64-4AD3-9587-1A174B5B02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F165A0-DA6F-457D-8586-BD2346F4510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354502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E192FF-AE54-4A9D-8A41-9703FD7833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C4E65C-F63F-495C-B86D-E1EE70D0EE38}" type="datetimeFigureOut">
              <a:rPr lang="en-GB"/>
              <a:pPr>
                <a:defRPr/>
              </a:pPr>
              <a:t>24/06/2017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8E2FB4-D569-4EA3-9D2B-A83E36A31F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948421-9679-440C-A7E4-18336B82A2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685A0F-1846-4AAB-A2FE-34CCCFEB1A1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344579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D023DA-17E9-4846-B075-0E8101DE73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9AC6F1-F707-4074-B156-9538E9582E23}" type="datetimeFigureOut">
              <a:rPr lang="en-GB"/>
              <a:pPr>
                <a:defRPr/>
              </a:pPr>
              <a:t>24/06/2017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20CC9D-B311-4A81-9C97-74A747F9A3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4DED54-6D27-4281-8FB9-F414905426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E149B4-8FED-416F-A543-84CD2EDCDE7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594818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FAA546-CFEC-4AF5-B2CE-0CE4261B5A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FFCAA5-77A5-408B-99DF-E0AA29935AB8}" type="datetimeFigureOut">
              <a:rPr lang="en-GB"/>
              <a:pPr>
                <a:defRPr/>
              </a:pPr>
              <a:t>24/06/2017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C0ACE8-EF1F-46BB-91AF-989CDF5A06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CFB4D7-134C-4A93-ACAB-0EC09783D0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2B2C54-193C-4D6D-9F8F-375185A3337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629713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1CFD28-3490-4E03-9E08-9287129935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8BA0E9-7CB1-4F2B-9F47-BBE4A19EED7C}" type="datetimeFigureOut">
              <a:rPr lang="en-GB"/>
              <a:pPr>
                <a:defRPr/>
              </a:pPr>
              <a:t>24/06/2017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FD358B-82AA-4E0D-BB65-8B8492CBFC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1C1761-AD77-4046-B1F3-720BC30FF8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32B925-AAB7-496A-B706-6CE3EB50E10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519537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52D1D0C3-46A4-4E10-A1CB-D6175929BB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3AD857-9C37-4EEA-81F2-DAF168935A0A}" type="datetimeFigureOut">
              <a:rPr lang="en-GB"/>
              <a:pPr>
                <a:defRPr/>
              </a:pPr>
              <a:t>24/06/2017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42C2AAE0-6D88-483D-BFEC-5736F37968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D6C04CBB-F7BB-4E16-9BB7-B09F1A2EF4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5FE356-A082-4D86-8340-7CE8493C76D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264820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91235900-ADD2-4312-B57D-820444891D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27BEE0-A1C4-44C4-B18C-FBCD966CE151}" type="datetimeFigureOut">
              <a:rPr lang="en-GB"/>
              <a:pPr>
                <a:defRPr/>
              </a:pPr>
              <a:t>24/06/2017</a:t>
            </a:fld>
            <a:endParaRPr lang="en-GB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7C2F643F-904F-42DB-9210-CA4A35CA6C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E23391B6-34B6-4AD4-A347-22D8CE3848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689BD9-AD69-4D98-BA31-7C377A78555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715171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A2C7D00C-054F-42F1-BB23-C157C98C6A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1FA29F-AC40-4827-847F-5FF5440B1B88}" type="datetimeFigureOut">
              <a:rPr lang="en-GB"/>
              <a:pPr>
                <a:defRPr/>
              </a:pPr>
              <a:t>24/06/2017</a:t>
            </a:fld>
            <a:endParaRPr lang="en-GB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EA675A45-2017-4435-A401-D5E61BB6D7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5F7EADA7-4D88-4832-A4DD-DF72648333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AFBB67-2BE4-409F-823E-E78A8715A06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417676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29831808-C294-4AA3-A3AE-9FE3D6E153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99446A-1AEB-47FF-B184-48DDBE5C6442}" type="datetimeFigureOut">
              <a:rPr lang="en-GB"/>
              <a:pPr>
                <a:defRPr/>
              </a:pPr>
              <a:t>24/06/2017</a:t>
            </a:fld>
            <a:endParaRPr lang="en-GB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27DE6732-C9E8-4514-BE55-F4870253A9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8D825A4E-3E6C-45BE-B3DC-487A883119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53E56D-0835-4A36-A02E-F093196F32D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245435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1CDFC884-2821-47CB-BA46-F9406E84D3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B62F2B-148D-4E9C-8AFF-0426EB85DB3E}" type="datetimeFigureOut">
              <a:rPr lang="en-GB"/>
              <a:pPr>
                <a:defRPr/>
              </a:pPr>
              <a:t>24/06/2017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75845B7E-C2A9-4290-AD74-AACFCC0AAB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7B1B037-AE78-456C-829A-799453F5B0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BA2F51-79E7-46A7-9A2A-F1C4C439325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449008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BF435B52-8A6A-4395-B1EB-9DF4F6D2FE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CF4745-DEBC-4464-9F09-5E89FA712A40}" type="datetimeFigureOut">
              <a:rPr lang="en-GB"/>
              <a:pPr>
                <a:defRPr/>
              </a:pPr>
              <a:t>24/06/2017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FFFD72C-87A5-4167-B575-C151B1AE3A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BBABAD1-5443-4337-BEF3-67B123077D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C12048-CB59-4898-B5CE-E832F6F8B2B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3395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3973FDD7-AB4B-4467-8206-FE31693F529F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6C46EFAC-0C1D-46FE-996D-2BBA35294ED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GB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B9FEFD-11AA-4A2B-8E16-40346DFD135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BB2956B-C071-4187-8383-009BD87BE2EB}" type="datetimeFigureOut">
              <a:rPr lang="en-GB"/>
              <a:pPr>
                <a:defRPr/>
              </a:pPr>
              <a:t>24/06/2017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8A8187-5218-4F63-9F6A-3C1E838B033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E62AA7-A728-4B18-9620-742DAFFD1B5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DF5A66DC-323C-4E15-A47A-52C31016A72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>
            <a:extLst>
              <a:ext uri="{FF2B5EF4-FFF2-40B4-BE49-F238E27FC236}">
                <a16:creationId xmlns:a16="http://schemas.microsoft.com/office/drawing/2014/main" id="{A12FCF88-A7BC-4031-BA4F-8000F00430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20788" y="404813"/>
            <a:ext cx="6811962" cy="2205037"/>
          </a:xfrm>
        </p:spPr>
        <p:txBody>
          <a:bodyPr/>
          <a:lstStyle/>
          <a:p>
            <a:r>
              <a:rPr lang="en-GB" altLang="en-US" u="sng"/>
              <a:t>Ensuring support and challenge for all students in mixed attainment classes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7854CA-1B31-4C85-BF9B-8B5D261E2BF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17613" y="3141663"/>
            <a:ext cx="7399337" cy="2760662"/>
          </a:xfrm>
        </p:spPr>
        <p:txBody>
          <a:bodyPr>
            <a:noAutofit/>
          </a:bodyPr>
          <a:lstStyle/>
          <a:p>
            <a:pPr algn="l">
              <a:defRPr/>
            </a:pPr>
            <a:r>
              <a:rPr lang="en-GB" sz="2700" dirty="0"/>
              <a:t>Helen Hindle</a:t>
            </a:r>
          </a:p>
          <a:p>
            <a:pPr algn="l">
              <a:defRPr/>
            </a:pPr>
            <a:r>
              <a:rPr lang="en-GB" sz="2700" dirty="0"/>
              <a:t>@helenhindle1</a:t>
            </a:r>
          </a:p>
          <a:p>
            <a:pPr algn="l">
              <a:defRPr/>
            </a:pPr>
            <a:r>
              <a:rPr lang="en-GB" sz="2700" dirty="0">
                <a:solidFill>
                  <a:srgbClr val="0070C0"/>
                </a:solidFill>
              </a:rPr>
              <a:t>www.growthmindsetmaths.com</a:t>
            </a:r>
          </a:p>
          <a:p>
            <a:pPr algn="l">
              <a:defRPr/>
            </a:pPr>
            <a:r>
              <a:rPr lang="en-GB" sz="2700" dirty="0">
                <a:solidFill>
                  <a:srgbClr val="0070C0"/>
                </a:solidFill>
              </a:rPr>
              <a:t>www.mixedattainmentmaths.com</a:t>
            </a:r>
          </a:p>
          <a:p>
            <a:pPr algn="l">
              <a:defRPr/>
            </a:pPr>
            <a:r>
              <a:rPr lang="en-GB" sz="2700" dirty="0"/>
              <a:t>mixedattainmentmaths@gmail.com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">
            <a:extLst>
              <a:ext uri="{FF2B5EF4-FFF2-40B4-BE49-F238E27FC236}">
                <a16:creationId xmlns:a16="http://schemas.microsoft.com/office/drawing/2014/main" id="{EA694C4E-C34D-4BBF-99E9-A22B1CD036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750" y="188913"/>
            <a:ext cx="8424863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2800"/>
              <a:t>Mixed Attainment Mathematics classrooms should be places where pupils believe that:</a:t>
            </a:r>
          </a:p>
        </p:txBody>
      </p:sp>
      <p:pic>
        <p:nvPicPr>
          <p:cNvPr id="4099" name="Picture 2">
            <a:extLst>
              <a:ext uri="{FF2B5EF4-FFF2-40B4-BE49-F238E27FC236}">
                <a16:creationId xmlns:a16="http://schemas.microsoft.com/office/drawing/2014/main" id="{22BD0985-69D7-4177-869E-BED29F3BBA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988" y="1268413"/>
            <a:ext cx="7273925" cy="5454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B26D8B9-0779-40A3-A812-567B705B004B}"/>
              </a:ext>
            </a:extLst>
          </p:cNvPr>
          <p:cNvSpPr txBox="1"/>
          <p:nvPr/>
        </p:nvSpPr>
        <p:spPr>
          <a:xfrm>
            <a:off x="827088" y="260350"/>
            <a:ext cx="7058025" cy="56324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GB" dirty="0"/>
              <a:t>The structure of mixed attainment maths lessons in my department.</a:t>
            </a:r>
          </a:p>
          <a:p>
            <a:pPr>
              <a:defRPr/>
            </a:pPr>
            <a:endParaRPr lang="en-GB" dirty="0"/>
          </a:p>
          <a:p>
            <a:pPr>
              <a:defRPr/>
            </a:pPr>
            <a:endParaRPr lang="en-GB" dirty="0"/>
          </a:p>
          <a:p>
            <a:pPr>
              <a:defRPr/>
            </a:pPr>
            <a:r>
              <a:rPr lang="en-GB" dirty="0"/>
              <a:t>Starter Activity – 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GB" dirty="0"/>
              <a:t>Differentiated and / or ‘Open’. 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GB" dirty="0"/>
              <a:t>All pupils must be able to contribute. 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GB" dirty="0"/>
              <a:t>The starter activity should lead to a class discussion in which pupils share their ideas and methods. 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GB" dirty="0"/>
              <a:t>This starter activity should provide the explanation for the main task.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endParaRPr lang="en-GB" dirty="0"/>
          </a:p>
          <a:p>
            <a:pPr>
              <a:defRPr/>
            </a:pPr>
            <a:r>
              <a:rPr lang="en-GB" dirty="0"/>
              <a:t>Main Activity – 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GB" dirty="0"/>
              <a:t>Differentiated, Low Threshold - High Ceiling or Inquiry.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GB" dirty="0"/>
              <a:t>Pupils choose their activity by referring to their Learning Journey. 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GB" dirty="0"/>
              <a:t>Pupils must be given the opportunity to self select their activity but this must be monitored by the teacher so that pupils that select inappropriately can be redirected.</a:t>
            </a:r>
          </a:p>
          <a:p>
            <a:pPr>
              <a:defRPr/>
            </a:pPr>
            <a:endParaRPr lang="en-GB" dirty="0"/>
          </a:p>
          <a:p>
            <a:pPr>
              <a:defRPr/>
            </a:pPr>
            <a:r>
              <a:rPr lang="en-GB" dirty="0"/>
              <a:t>Plenary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GB" dirty="0"/>
              <a:t>Brings the class back together – what have we learnt?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GB" dirty="0"/>
              <a:t>Plenary should be followed by pupil reflection on their learning.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>
            <a:extLst>
              <a:ext uri="{FF2B5EF4-FFF2-40B4-BE49-F238E27FC236}">
                <a16:creationId xmlns:a16="http://schemas.microsoft.com/office/drawing/2014/main" id="{84D457F5-98C4-4591-ADAA-01058B70E1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2311400"/>
            <a:ext cx="8137525" cy="3292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50000"/>
              </a:spcAft>
              <a:buFontTx/>
              <a:buNone/>
            </a:pPr>
            <a:r>
              <a:rPr lang="en-US" altLang="en-US" b="1"/>
              <a:t>Q What are you learning about today?</a:t>
            </a:r>
            <a:r>
              <a:rPr lang="en-US" altLang="en-US"/>
              <a:t> </a:t>
            </a:r>
          </a:p>
          <a:p>
            <a:pPr eaLnBrk="1" hangingPunct="1">
              <a:spcBef>
                <a:spcPct val="0"/>
              </a:spcBef>
              <a:spcAft>
                <a:spcPct val="50000"/>
              </a:spcAft>
              <a:buFontTx/>
              <a:buNone/>
            </a:pPr>
            <a:r>
              <a:rPr lang="en-US" altLang="en-US" b="1"/>
              <a:t>Q Where are you on your Learning Journey?</a:t>
            </a:r>
            <a:r>
              <a:rPr lang="en-US" altLang="en-US"/>
              <a:t> </a:t>
            </a:r>
          </a:p>
          <a:p>
            <a:pPr eaLnBrk="1" hangingPunct="1">
              <a:spcBef>
                <a:spcPct val="0"/>
              </a:spcBef>
              <a:spcAft>
                <a:spcPct val="50000"/>
              </a:spcAft>
              <a:buFontTx/>
              <a:buNone/>
            </a:pPr>
            <a:r>
              <a:rPr lang="en-US" altLang="en-US" b="1"/>
              <a:t>Q Where are you trying to get to on your Learning Journey?</a:t>
            </a:r>
            <a:r>
              <a:rPr lang="en-US" altLang="en-US"/>
              <a:t> </a:t>
            </a:r>
          </a:p>
          <a:p>
            <a:pPr eaLnBrk="1" hangingPunct="1">
              <a:spcBef>
                <a:spcPct val="0"/>
              </a:spcBef>
              <a:spcAft>
                <a:spcPct val="50000"/>
              </a:spcAft>
              <a:buFontTx/>
              <a:buNone/>
            </a:pPr>
            <a:r>
              <a:rPr lang="en-US" altLang="en-US" b="1"/>
              <a:t>Q How will you get there?</a:t>
            </a:r>
            <a:r>
              <a:rPr lang="en-US" altLang="en-US"/>
              <a:t> </a:t>
            </a:r>
          </a:p>
        </p:txBody>
      </p:sp>
      <p:pic>
        <p:nvPicPr>
          <p:cNvPr id="7171" name="Picture 5" descr="C:\Documents and Settings\teacher\Local Settings\Temporary Internet Files\Content.IE5\FSLZW01M\MC900434389[1].wmf">
            <a:extLst>
              <a:ext uri="{FF2B5EF4-FFF2-40B4-BE49-F238E27FC236}">
                <a16:creationId xmlns:a16="http://schemas.microsoft.com/office/drawing/2014/main" id="{D0546FF8-90B7-4989-B068-59EE8B1B83F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025" y="4652963"/>
            <a:ext cx="1206500" cy="1901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2" name="TextBox 1">
            <a:extLst>
              <a:ext uri="{FF2B5EF4-FFF2-40B4-BE49-F238E27FC236}">
                <a16:creationId xmlns:a16="http://schemas.microsoft.com/office/drawing/2014/main" id="{5535611C-F878-4A23-9B83-345495F0C1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188913"/>
            <a:ext cx="8642350" cy="157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/>
              <a:t>When choosing their activity pupils should be encouraged to think about the following questions……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>
            <a:extLst>
              <a:ext uri="{FF2B5EF4-FFF2-40B4-BE49-F238E27FC236}">
                <a16:creationId xmlns:a16="http://schemas.microsoft.com/office/drawing/2014/main" id="{8C52F793-DA82-4118-88D5-5405883B5C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900"/>
          </a:xfrm>
        </p:spPr>
        <p:txBody>
          <a:bodyPr/>
          <a:lstStyle/>
          <a:p>
            <a:r>
              <a:rPr lang="en-GB" altLang="en-US" u="sng"/>
              <a:t>Carousel Activity</a:t>
            </a:r>
          </a:p>
        </p:txBody>
      </p:sp>
      <p:sp>
        <p:nvSpPr>
          <p:cNvPr id="8195" name="Content Placeholder 2">
            <a:extLst>
              <a:ext uri="{FF2B5EF4-FFF2-40B4-BE49-F238E27FC236}">
                <a16:creationId xmlns:a16="http://schemas.microsoft.com/office/drawing/2014/main" id="{49BD9A18-3EF8-420A-BEAC-28A9709165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12875"/>
            <a:ext cx="8229600" cy="4852988"/>
          </a:xfrm>
        </p:spPr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en-GB" altLang="en-US" dirty="0"/>
              <a:t>In your groups you are going to look at the starter activity and the main activity for three different lessons:-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GB" altLang="en-US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en-GB" altLang="en-US" dirty="0"/>
              <a:t>Fractions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GB" altLang="en-US" dirty="0"/>
              <a:t>Sequences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GB" altLang="en-US" dirty="0"/>
              <a:t>Surface Area and Volume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GB" altLang="en-US" dirty="0"/>
          </a:p>
          <a:p>
            <a:pPr marL="0" indent="0">
              <a:buFont typeface="Arial" panose="020B0604020202020204" pitchFamily="34" charset="0"/>
              <a:buNone/>
            </a:pPr>
            <a:endParaRPr lang="en-GB" alt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Box 1">
            <a:extLst>
              <a:ext uri="{FF2B5EF4-FFF2-40B4-BE49-F238E27FC236}">
                <a16:creationId xmlns:a16="http://schemas.microsoft.com/office/drawing/2014/main" id="{E8437679-D67A-492C-AC2E-CBE1D17710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188913"/>
            <a:ext cx="8280400" cy="5754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2800" dirty="0"/>
              <a:t>In your groups discuss the following:-</a:t>
            </a:r>
          </a:p>
          <a:p>
            <a:pPr>
              <a:spcBef>
                <a:spcPct val="0"/>
              </a:spcBef>
              <a:buFontTx/>
              <a:buNone/>
            </a:pPr>
            <a:endParaRPr lang="en-GB" altLang="en-US" sz="2800" u="sng" dirty="0"/>
          </a:p>
          <a:p>
            <a:pPr>
              <a:spcBef>
                <a:spcPct val="0"/>
              </a:spcBef>
              <a:buFontTx/>
              <a:buNone/>
            </a:pPr>
            <a:r>
              <a:rPr lang="en-GB" altLang="en-US" sz="2400" u="sng" dirty="0"/>
              <a:t>Starter Activity  </a:t>
            </a:r>
          </a:p>
          <a:p>
            <a:pPr>
              <a:spcBef>
                <a:spcPct val="0"/>
              </a:spcBef>
              <a:buFontTx/>
              <a:buNone/>
            </a:pPr>
            <a:endParaRPr lang="en-GB" altLang="en-US" sz="2400" dirty="0"/>
          </a:p>
          <a:p>
            <a:pPr>
              <a:spcBef>
                <a:spcPct val="0"/>
              </a:spcBef>
              <a:buFontTx/>
              <a:buNone/>
            </a:pPr>
            <a:r>
              <a:rPr lang="en-GB" altLang="en-US" sz="2400" dirty="0"/>
              <a:t>How might your lower, middle and higher attainers respond?</a:t>
            </a:r>
          </a:p>
          <a:p>
            <a:pPr>
              <a:spcBef>
                <a:spcPct val="0"/>
              </a:spcBef>
              <a:buFontTx/>
              <a:buNone/>
            </a:pPr>
            <a:endParaRPr lang="en-GB" altLang="en-US" sz="2400" dirty="0"/>
          </a:p>
          <a:p>
            <a:pPr>
              <a:spcBef>
                <a:spcPct val="0"/>
              </a:spcBef>
              <a:buFontTx/>
              <a:buNone/>
            </a:pPr>
            <a:r>
              <a:rPr lang="en-GB" altLang="en-US" sz="2400" u="sng" dirty="0"/>
              <a:t>Main Activity</a:t>
            </a:r>
          </a:p>
          <a:p>
            <a:pPr>
              <a:spcBef>
                <a:spcPct val="0"/>
              </a:spcBef>
              <a:buFontTx/>
              <a:buNone/>
            </a:pPr>
            <a:endParaRPr lang="en-GB" altLang="en-US" sz="2400" dirty="0"/>
          </a:p>
          <a:p>
            <a:pPr>
              <a:spcBef>
                <a:spcPct val="0"/>
              </a:spcBef>
              <a:buFontTx/>
              <a:buNone/>
            </a:pPr>
            <a:r>
              <a:rPr lang="en-GB" altLang="en-US" sz="2400" dirty="0"/>
              <a:t>What questions might you ask pupils whilst circulating the room?</a:t>
            </a:r>
          </a:p>
          <a:p>
            <a:pPr>
              <a:spcBef>
                <a:spcPct val="0"/>
              </a:spcBef>
              <a:buFontTx/>
              <a:buNone/>
            </a:pPr>
            <a:endParaRPr lang="en-GB" altLang="en-US" sz="2400" dirty="0"/>
          </a:p>
          <a:p>
            <a:pPr>
              <a:spcBef>
                <a:spcPct val="0"/>
              </a:spcBef>
              <a:buFontTx/>
              <a:buNone/>
            </a:pPr>
            <a:r>
              <a:rPr lang="en-GB" altLang="en-US" sz="2400" u="sng" dirty="0"/>
              <a:t>Plenary</a:t>
            </a:r>
          </a:p>
          <a:p>
            <a:pPr>
              <a:spcBef>
                <a:spcPct val="0"/>
              </a:spcBef>
              <a:buFontTx/>
              <a:buNone/>
            </a:pPr>
            <a:endParaRPr lang="en-GB" altLang="en-US" sz="2400" dirty="0"/>
          </a:p>
          <a:p>
            <a:pPr>
              <a:spcBef>
                <a:spcPct val="0"/>
              </a:spcBef>
              <a:buFontTx/>
              <a:buNone/>
            </a:pPr>
            <a:r>
              <a:rPr lang="en-GB" altLang="en-US" sz="2400" dirty="0"/>
              <a:t>How would you end the lesson?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GB" altLang="en-US" sz="2400" dirty="0"/>
              <a:t>How would you and your students know that they have made progress?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E7B3F8FB-2E78-487A-85FD-AA275D5F8C2C}"/>
              </a:ext>
            </a:extLst>
          </p:cNvPr>
          <p:cNvSpPr/>
          <p:nvPr/>
        </p:nvSpPr>
        <p:spPr>
          <a:xfrm>
            <a:off x="323850" y="549275"/>
            <a:ext cx="8569325" cy="501650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GB" sz="3200" dirty="0"/>
              <a:t>Mixed Attainment Mathematics classrooms should be places where pupils are given opportunities to:</a:t>
            </a:r>
          </a:p>
          <a:p>
            <a:pPr>
              <a:defRPr/>
            </a:pPr>
            <a:endParaRPr lang="en-GB" sz="3200" dirty="0"/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GB" sz="3200" dirty="0"/>
              <a:t>question and conjecture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GB" sz="3200" dirty="0"/>
              <a:t>talk to each other and the teachers about ideas 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GB" sz="3200" dirty="0"/>
              <a:t>work on tasks that challenge them	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GB" sz="3200" dirty="0"/>
              <a:t>work on tasks that allow them to problem solve and reason mathematically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GB" sz="3200" dirty="0"/>
              <a:t>reflect on what they have learnt and how they learnt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4">
            <a:extLst>
              <a:ext uri="{FF2B5EF4-FFF2-40B4-BE49-F238E27FC236}">
                <a16:creationId xmlns:a16="http://schemas.microsoft.com/office/drawing/2014/main" id="{E297613C-403A-419F-8F1C-1A8FDA69ED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750" y="404813"/>
            <a:ext cx="8135938" cy="550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/>
              <a:t>Questions to stretch students thinking (of any ability)</a:t>
            </a:r>
          </a:p>
          <a:p>
            <a:pPr>
              <a:spcBef>
                <a:spcPct val="0"/>
              </a:spcBef>
              <a:buFontTx/>
              <a:buNone/>
            </a:pPr>
            <a:endParaRPr lang="en-GB" altLang="en-US" sz="1800"/>
          </a:p>
          <a:p>
            <a:pPr>
              <a:spcBef>
                <a:spcPct val="0"/>
              </a:spcBef>
            </a:pPr>
            <a:r>
              <a:rPr lang="en-GB" altLang="en-US" sz="1800"/>
              <a:t>(About a conjecture) is this always true, sometimes or never true.</a:t>
            </a:r>
          </a:p>
          <a:p>
            <a:pPr>
              <a:spcBef>
                <a:spcPct val="0"/>
              </a:spcBef>
            </a:pPr>
            <a:endParaRPr lang="en-GB" altLang="en-US" sz="1800"/>
          </a:p>
          <a:p>
            <a:pPr>
              <a:spcBef>
                <a:spcPct val="0"/>
              </a:spcBef>
            </a:pPr>
            <a:r>
              <a:rPr lang="en-GB" altLang="en-US" sz="1800"/>
              <a:t>Can you convince me? (about a statement)</a:t>
            </a:r>
          </a:p>
          <a:p>
            <a:pPr>
              <a:spcBef>
                <a:spcPct val="0"/>
              </a:spcBef>
            </a:pPr>
            <a:endParaRPr lang="en-GB" altLang="en-US" sz="1800"/>
          </a:p>
          <a:p>
            <a:pPr>
              <a:spcBef>
                <a:spcPct val="0"/>
              </a:spcBef>
            </a:pPr>
            <a:r>
              <a:rPr lang="en-GB" altLang="en-US" sz="1800"/>
              <a:t>Can you think of any exceptions?</a:t>
            </a:r>
          </a:p>
          <a:p>
            <a:pPr>
              <a:spcBef>
                <a:spcPct val="0"/>
              </a:spcBef>
            </a:pPr>
            <a:endParaRPr lang="en-GB" altLang="en-US" sz="1800"/>
          </a:p>
          <a:p>
            <a:pPr>
              <a:spcBef>
                <a:spcPct val="0"/>
              </a:spcBef>
            </a:pPr>
            <a:r>
              <a:rPr lang="en-GB" altLang="en-US" sz="1800"/>
              <a:t>What Maths skills do we need to know in order to help us solve this?</a:t>
            </a:r>
          </a:p>
          <a:p>
            <a:pPr>
              <a:spcBef>
                <a:spcPct val="0"/>
              </a:spcBef>
            </a:pPr>
            <a:endParaRPr lang="en-GB" altLang="en-US" sz="1800"/>
          </a:p>
          <a:p>
            <a:pPr>
              <a:spcBef>
                <a:spcPct val="0"/>
              </a:spcBef>
            </a:pPr>
            <a:r>
              <a:rPr lang="en-GB" altLang="en-US" sz="1800"/>
              <a:t>Could you represent that in some sort of picture?</a:t>
            </a:r>
          </a:p>
          <a:p>
            <a:pPr>
              <a:spcBef>
                <a:spcPct val="0"/>
              </a:spcBef>
            </a:pPr>
            <a:endParaRPr lang="en-GB" altLang="en-US" sz="1800"/>
          </a:p>
          <a:p>
            <a:pPr>
              <a:spcBef>
                <a:spcPct val="0"/>
              </a:spcBef>
            </a:pPr>
            <a:r>
              <a:rPr lang="en-GB" altLang="en-US" sz="1800"/>
              <a:t>Does anyone have the same answer but a different way of explaining it?</a:t>
            </a:r>
          </a:p>
          <a:p>
            <a:pPr>
              <a:spcBef>
                <a:spcPct val="0"/>
              </a:spcBef>
            </a:pPr>
            <a:endParaRPr lang="en-GB" altLang="en-US" sz="1800"/>
          </a:p>
          <a:p>
            <a:pPr>
              <a:spcBef>
                <a:spcPct val="0"/>
              </a:spcBef>
            </a:pPr>
            <a:r>
              <a:rPr lang="en-GB" altLang="en-US" sz="1800"/>
              <a:t>What if the problem was like this? What has changed? / What has stayed the same?</a:t>
            </a:r>
          </a:p>
          <a:p>
            <a:pPr>
              <a:spcBef>
                <a:spcPct val="0"/>
              </a:spcBef>
            </a:pPr>
            <a:endParaRPr lang="en-GB" altLang="en-US" sz="1800"/>
          </a:p>
          <a:p>
            <a:pPr>
              <a:spcBef>
                <a:spcPct val="0"/>
              </a:spcBef>
            </a:pPr>
            <a:r>
              <a:rPr lang="en-GB" altLang="en-US" sz="1800"/>
              <a:t>Where are the pitfalls/problems/ traps in this question?</a:t>
            </a:r>
          </a:p>
        </p:txBody>
      </p:sp>
      <p:sp>
        <p:nvSpPr>
          <p:cNvPr id="11267" name="Rectangle 5">
            <a:extLst>
              <a:ext uri="{FF2B5EF4-FFF2-40B4-BE49-F238E27FC236}">
                <a16:creationId xmlns:a16="http://schemas.microsoft.com/office/drawing/2014/main" id="{453B1715-EA9A-4157-A729-E144764F4D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35600" y="6119813"/>
            <a:ext cx="3344863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800"/>
              <a:t>Differentiation: From the archives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GB" altLang="en-US" sz="1800"/>
              <a:t>@mrlyonsmaths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Box 1">
            <a:extLst>
              <a:ext uri="{FF2B5EF4-FFF2-40B4-BE49-F238E27FC236}">
                <a16:creationId xmlns:a16="http://schemas.microsoft.com/office/drawing/2014/main" id="{BDC00CB9-2D15-4584-A359-2481DB7C20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16013" y="908050"/>
            <a:ext cx="7272337" cy="3786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6000" i="1"/>
              <a:t>Teaching mixed attainment maths classes isn’t difficult, it’s different.</a:t>
            </a: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823</TotalTime>
  <Words>476</Words>
  <Application>Microsoft Office PowerPoint</Application>
  <PresentationFormat>On-screen Show (4:3)</PresentationFormat>
  <Paragraphs>77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Ensuring support and challenge for all students in mixed attainment classes</vt:lpstr>
      <vt:lpstr>PowerPoint Presentation</vt:lpstr>
      <vt:lpstr>PowerPoint Presentation</vt:lpstr>
      <vt:lpstr>PowerPoint Presentation</vt:lpstr>
      <vt:lpstr>Carousel Activity</vt:lpstr>
      <vt:lpstr>PowerPoint Presentation</vt:lpstr>
      <vt:lpstr>PowerPoint Presentation</vt:lpstr>
      <vt:lpstr>PowerPoint Presentation</vt:lpstr>
      <vt:lpstr>PowerPoint Presentation</vt:lpstr>
    </vt:vector>
  </TitlesOfParts>
  <Company>PACA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Helen Hindle</dc:creator>
  <cp:lastModifiedBy>Helen Hindle</cp:lastModifiedBy>
  <cp:revision>81</cp:revision>
  <cp:lastPrinted>2013-10-22T06:25:17Z</cp:lastPrinted>
  <dcterms:created xsi:type="dcterms:W3CDTF">2013-06-25T14:35:09Z</dcterms:created>
  <dcterms:modified xsi:type="dcterms:W3CDTF">2017-06-24T12:19:40Z</dcterms:modified>
</cp:coreProperties>
</file>