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0"/>
  </p:notesMasterIdLst>
  <p:sldIdLst>
    <p:sldId id="274" r:id="rId2"/>
    <p:sldId id="286" r:id="rId3"/>
    <p:sldId id="287" r:id="rId4"/>
    <p:sldId id="288" r:id="rId5"/>
    <p:sldId id="289" r:id="rId6"/>
    <p:sldId id="290" r:id="rId7"/>
    <p:sldId id="291" r:id="rId8"/>
    <p:sldId id="285" r:id="rId9"/>
    <p:sldId id="275" r:id="rId10"/>
    <p:sldId id="276" r:id="rId11"/>
    <p:sldId id="278" r:id="rId12"/>
    <p:sldId id="279" r:id="rId13"/>
    <p:sldId id="280" r:id="rId14"/>
    <p:sldId id="277" r:id="rId15"/>
    <p:sldId id="281" r:id="rId16"/>
    <p:sldId id="283" r:id="rId17"/>
    <p:sldId id="292" r:id="rId18"/>
    <p:sldId id="29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35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82963" autoAdjust="0"/>
  </p:normalViewPr>
  <p:slideViewPr>
    <p:cSldViewPr snapToGrid="0">
      <p:cViewPr varScale="1">
        <p:scale>
          <a:sx n="52" d="100"/>
          <a:sy n="52" d="100"/>
        </p:scale>
        <p:origin x="1085"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74F615-F8A3-429F-A376-A9A8B35545AA}" type="datetimeFigureOut">
              <a:rPr lang="en-GB" smtClean="0"/>
              <a:t>15/07/2018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3BBF70-D850-43E1-94BF-730F27838868}" type="slidenum">
              <a:rPr lang="en-GB" smtClean="0"/>
              <a:t>‹#›</a:t>
            </a:fld>
            <a:endParaRPr lang="en-GB"/>
          </a:p>
        </p:txBody>
      </p:sp>
    </p:spTree>
    <p:extLst>
      <p:ext uri="{BB962C8B-B14F-4D97-AF65-F5344CB8AC3E}">
        <p14:creationId xmlns:p14="http://schemas.microsoft.com/office/powerpoint/2010/main" val="2232298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Duration - 1 minute</a:t>
            </a:r>
          </a:p>
        </p:txBody>
      </p:sp>
      <p:sp>
        <p:nvSpPr>
          <p:cNvPr id="4" name="Slide Number Placeholder 3"/>
          <p:cNvSpPr>
            <a:spLocks noGrp="1"/>
          </p:cNvSpPr>
          <p:nvPr>
            <p:ph type="sldNum" sz="quarter" idx="10"/>
          </p:nvPr>
        </p:nvSpPr>
        <p:spPr/>
        <p:txBody>
          <a:bodyPr/>
          <a:lstStyle/>
          <a:p>
            <a:fld id="{353BBF70-D850-43E1-94BF-730F27838868}" type="slidenum">
              <a:rPr lang="en-GB" smtClean="0"/>
              <a:t>1</a:t>
            </a:fld>
            <a:endParaRPr lang="en-GB"/>
          </a:p>
        </p:txBody>
      </p:sp>
    </p:spTree>
    <p:extLst>
      <p:ext uri="{BB962C8B-B14F-4D97-AF65-F5344CB8AC3E}">
        <p14:creationId xmlns:p14="http://schemas.microsoft.com/office/powerpoint/2010/main" val="153618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Let’s discuss ideas as a group</a:t>
            </a:r>
          </a:p>
          <a:p>
            <a:pPr marL="171450" indent="-171450">
              <a:buFontTx/>
              <a:buChar char="-"/>
            </a:pPr>
            <a:r>
              <a:rPr lang="en-GB" dirty="0"/>
              <a:t>“Adam” how did your partner propose to tackle this problem? </a:t>
            </a:r>
          </a:p>
          <a:p>
            <a:pPr marL="171450" indent="-171450">
              <a:buFontTx/>
              <a:buChar char="-"/>
            </a:pPr>
            <a:r>
              <a:rPr lang="en-GB" dirty="0"/>
              <a:t>Did you agree? Did you have a different method? Did you have any comments? Did your partner lay out the work in a different way? </a:t>
            </a:r>
          </a:p>
          <a:p>
            <a:pPr marL="171450" indent="-171450">
              <a:buFontTx/>
              <a:buChar char="-"/>
            </a:pPr>
            <a:r>
              <a:rPr lang="en-GB" dirty="0"/>
              <a:t>What information would you need to have to answer this question? </a:t>
            </a:r>
          </a:p>
          <a:p>
            <a:pPr marL="171450" indent="-171450">
              <a:buFontTx/>
              <a:buChar char="-"/>
            </a:pPr>
            <a:endParaRPr lang="en-GB" dirty="0"/>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353BBF70-D850-43E1-94BF-730F27838868}" type="slidenum">
              <a:rPr lang="en-GB" smtClean="0"/>
              <a:t>10</a:t>
            </a:fld>
            <a:endParaRPr lang="en-GB"/>
          </a:p>
        </p:txBody>
      </p:sp>
    </p:spTree>
    <p:extLst>
      <p:ext uri="{BB962C8B-B14F-4D97-AF65-F5344CB8AC3E}">
        <p14:creationId xmlns:p14="http://schemas.microsoft.com/office/powerpoint/2010/main" val="4181158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Let’s discuss ideas as a group</a:t>
            </a:r>
          </a:p>
          <a:p>
            <a:pPr marL="171450" indent="-171450">
              <a:buFontTx/>
              <a:buChar char="-"/>
            </a:pPr>
            <a:r>
              <a:rPr lang="en-GB" dirty="0"/>
              <a:t>“Adam” how did your partner propose to tackle this problem? </a:t>
            </a:r>
          </a:p>
          <a:p>
            <a:pPr marL="171450" indent="-171450">
              <a:buFontTx/>
              <a:buChar char="-"/>
            </a:pPr>
            <a:r>
              <a:rPr lang="en-GB" dirty="0"/>
              <a:t>Did you agree? Did you have a different method? Did you have any comments? Did your partner lay out the work in a different way? </a:t>
            </a:r>
          </a:p>
          <a:p>
            <a:pPr marL="171450" indent="-171450">
              <a:buFontTx/>
              <a:buChar char="-"/>
            </a:pPr>
            <a:r>
              <a:rPr lang="en-GB" dirty="0"/>
              <a:t>What information would you need to have to answer this question? </a:t>
            </a:r>
          </a:p>
          <a:p>
            <a:pPr marL="171450" indent="-171450">
              <a:buFontTx/>
              <a:buChar char="-"/>
            </a:pPr>
            <a:r>
              <a:rPr lang="en-GB" b="1" dirty="0"/>
              <a:t>Once we’ve stepped out of the role-play, draw their attention to the need for this strategy being that students were not always giving these types of responses. (missing the point/not realising) </a:t>
            </a:r>
          </a:p>
          <a:p>
            <a:pPr marL="171450" indent="-171450">
              <a:buFontTx/>
              <a:buChar char="-"/>
            </a:pPr>
            <a:r>
              <a:rPr lang="en-GB" b="1" dirty="0"/>
              <a:t>This response was not the response we had initially from our students</a:t>
            </a:r>
          </a:p>
          <a:p>
            <a:pPr marL="171450" indent="-171450">
              <a:buFontTx/>
              <a:buChar char="-"/>
            </a:pPr>
            <a:r>
              <a:rPr lang="en-GB" b="1" dirty="0"/>
              <a:t>Before we tell you more about our student’s initial responses, we would like to introduce the project</a:t>
            </a:r>
            <a:endParaRPr lang="en-GB" dirty="0"/>
          </a:p>
          <a:p>
            <a:pPr marL="171450" indent="-171450">
              <a:buFontTx/>
              <a:buChar char="-"/>
            </a:pPr>
            <a:endParaRPr lang="en-GB" dirty="0"/>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353BBF70-D850-43E1-94BF-730F27838868}" type="slidenum">
              <a:rPr lang="en-GB" smtClean="0"/>
              <a:t>11</a:t>
            </a:fld>
            <a:endParaRPr lang="en-GB"/>
          </a:p>
        </p:txBody>
      </p:sp>
    </p:spTree>
    <p:extLst>
      <p:ext uri="{BB962C8B-B14F-4D97-AF65-F5344CB8AC3E}">
        <p14:creationId xmlns:p14="http://schemas.microsoft.com/office/powerpoint/2010/main" val="2638189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ensured that BCRB target group was represented and the focus of our study. </a:t>
            </a:r>
          </a:p>
          <a:p>
            <a:endParaRPr lang="en-GB" dirty="0"/>
          </a:p>
          <a:p>
            <a:r>
              <a:rPr lang="en-GB" dirty="0"/>
              <a:t>At the same time we started this project with Pete, which was very timely given the priorities of the school (closing the gap of PPI/BCRB) and the shift to mixed attainment </a:t>
            </a:r>
          </a:p>
        </p:txBody>
      </p:sp>
      <p:sp>
        <p:nvSpPr>
          <p:cNvPr id="4" name="Slide Number Placeholder 3"/>
          <p:cNvSpPr>
            <a:spLocks noGrp="1"/>
          </p:cNvSpPr>
          <p:nvPr>
            <p:ph type="sldNum" sz="quarter" idx="10"/>
          </p:nvPr>
        </p:nvSpPr>
        <p:spPr/>
        <p:txBody>
          <a:bodyPr/>
          <a:lstStyle/>
          <a:p>
            <a:fld id="{353BBF70-D850-43E1-94BF-730F27838868}" type="slidenum">
              <a:rPr lang="en-GB" smtClean="0"/>
              <a:t>12</a:t>
            </a:fld>
            <a:endParaRPr lang="en-GB"/>
          </a:p>
        </p:txBody>
      </p:sp>
    </p:spTree>
    <p:extLst>
      <p:ext uri="{BB962C8B-B14F-4D97-AF65-F5344CB8AC3E}">
        <p14:creationId xmlns:p14="http://schemas.microsoft.com/office/powerpoint/2010/main" val="3252680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cycles of the project so far:</a:t>
            </a:r>
          </a:p>
          <a:p>
            <a:pPr marL="171450" indent="-171450">
              <a:buFontTx/>
              <a:buChar char="-"/>
            </a:pPr>
            <a:r>
              <a:rPr lang="en-GB" dirty="0"/>
              <a:t>Each cycle included planning, delivering, evaluating </a:t>
            </a:r>
          </a:p>
          <a:p>
            <a:pPr marL="171450" indent="-171450">
              <a:buFontTx/>
              <a:buChar char="-"/>
            </a:pPr>
            <a:r>
              <a:rPr lang="en-GB" dirty="0"/>
              <a:t>Cycle 1: first 2 strategies </a:t>
            </a:r>
          </a:p>
          <a:p>
            <a:pPr marL="171450" indent="-171450">
              <a:buFontTx/>
              <a:buChar char="-"/>
            </a:pPr>
            <a:r>
              <a:rPr lang="en-GB" dirty="0"/>
              <a:t>Cycle 2: last 2 strategies </a:t>
            </a:r>
          </a:p>
        </p:txBody>
      </p:sp>
      <p:sp>
        <p:nvSpPr>
          <p:cNvPr id="4" name="Slide Number Placeholder 3"/>
          <p:cNvSpPr>
            <a:spLocks noGrp="1"/>
          </p:cNvSpPr>
          <p:nvPr>
            <p:ph type="sldNum" sz="quarter" idx="10"/>
          </p:nvPr>
        </p:nvSpPr>
        <p:spPr/>
        <p:txBody>
          <a:bodyPr/>
          <a:lstStyle/>
          <a:p>
            <a:fld id="{353BBF70-D850-43E1-94BF-730F27838868}" type="slidenum">
              <a:rPr lang="en-GB" smtClean="0"/>
              <a:t>13</a:t>
            </a:fld>
            <a:endParaRPr lang="en-GB"/>
          </a:p>
        </p:txBody>
      </p:sp>
    </p:spTree>
    <p:extLst>
      <p:ext uri="{BB962C8B-B14F-4D97-AF65-F5344CB8AC3E}">
        <p14:creationId xmlns:p14="http://schemas.microsoft.com/office/powerpoint/2010/main" val="23994820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Responses came from surveys during first cycle; first responses</a:t>
            </a:r>
          </a:p>
          <a:p>
            <a:pPr marL="171450" indent="-171450">
              <a:buFontTx/>
              <a:buChar char="-"/>
            </a:pPr>
            <a:r>
              <a:rPr lang="en-GB" dirty="0"/>
              <a:t>We asked students to share their partner’s thinking but we did not have a discussion about this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dirty="0"/>
              <a:t>Instead we asked them to respond to a survey asking the question “</a:t>
            </a:r>
            <a:r>
              <a:rPr lang="en-GB" sz="1200" kern="1200" dirty="0">
                <a:solidFill>
                  <a:schemeClr val="tx1"/>
                </a:solidFill>
                <a:effectLst/>
                <a:latin typeface="+mn-lt"/>
                <a:ea typeface="+mn-ea"/>
                <a:cs typeface="+mn-cs"/>
              </a:rPr>
              <a:t>Why do you think the teacher asked you to explain your partner’s thinking and not your own?”</a:t>
            </a:r>
            <a:endParaRPr lang="en-GB" dirty="0"/>
          </a:p>
          <a:p>
            <a:pPr marL="171450" indent="-171450">
              <a:buFontTx/>
              <a:buChar char="-"/>
            </a:pPr>
            <a:r>
              <a:rPr lang="en-GB" dirty="0"/>
              <a:t>Typical responses were…see slide</a:t>
            </a:r>
          </a:p>
          <a:p>
            <a:pPr marL="171450" indent="-171450">
              <a:buFontTx/>
              <a:buChar char="-"/>
            </a:pPr>
            <a:r>
              <a:rPr lang="en-GB" dirty="0"/>
              <a:t> Since then, we have discussed the purpose of sharing your partner’s ideas (made the strategy explicit) and we have noticed that they have a better understanding and appreciation of the purpose of the activity </a:t>
            </a:r>
          </a:p>
        </p:txBody>
      </p:sp>
      <p:sp>
        <p:nvSpPr>
          <p:cNvPr id="4" name="Slide Number Placeholder 3"/>
          <p:cNvSpPr>
            <a:spLocks noGrp="1"/>
          </p:cNvSpPr>
          <p:nvPr>
            <p:ph type="sldNum" sz="quarter" idx="10"/>
          </p:nvPr>
        </p:nvSpPr>
        <p:spPr/>
        <p:txBody>
          <a:bodyPr/>
          <a:lstStyle/>
          <a:p>
            <a:fld id="{353BBF70-D850-43E1-94BF-730F27838868}" type="slidenum">
              <a:rPr lang="en-GB" smtClean="0"/>
              <a:t>14</a:t>
            </a:fld>
            <a:endParaRPr lang="en-GB"/>
          </a:p>
        </p:txBody>
      </p:sp>
    </p:spTree>
    <p:extLst>
      <p:ext uri="{BB962C8B-B14F-4D97-AF65-F5344CB8AC3E}">
        <p14:creationId xmlns:p14="http://schemas.microsoft.com/office/powerpoint/2010/main" val="1510610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Strategy 2 – have enough examples of each side of the table to make the point clear</a:t>
            </a:r>
          </a:p>
          <a:p>
            <a:endParaRPr lang="en-GB" dirty="0"/>
          </a:p>
          <a:p>
            <a:r>
              <a:rPr lang="en-GB" dirty="0"/>
              <a:t>Strategy 3 – we asked students “how could we annotate the solution to the problem that we had on the board?” We had an immediate discussion about the merits of annotating and scribing. We then gave them the opportunity to annotate their own solutions. </a:t>
            </a:r>
          </a:p>
          <a:p>
            <a:endParaRPr lang="en-GB" dirty="0"/>
          </a:p>
          <a:p>
            <a:r>
              <a:rPr lang="en-GB" dirty="0"/>
              <a:t>Strategy 4 – The types were described to students previously. We had the discussion about intention of strategy beforehand and therefore students were aware of the intention and had a buy-in, strategy was successful. </a:t>
            </a:r>
          </a:p>
        </p:txBody>
      </p:sp>
      <p:sp>
        <p:nvSpPr>
          <p:cNvPr id="4" name="Slide Number Placeholder 3"/>
          <p:cNvSpPr>
            <a:spLocks noGrp="1"/>
          </p:cNvSpPr>
          <p:nvPr>
            <p:ph type="sldNum" sz="quarter" idx="10"/>
          </p:nvPr>
        </p:nvSpPr>
        <p:spPr/>
        <p:txBody>
          <a:bodyPr/>
          <a:lstStyle/>
          <a:p>
            <a:fld id="{353BBF70-D850-43E1-94BF-730F27838868}" type="slidenum">
              <a:rPr lang="en-GB" smtClean="0"/>
              <a:t>15</a:t>
            </a:fld>
            <a:endParaRPr lang="en-GB"/>
          </a:p>
        </p:txBody>
      </p:sp>
    </p:spTree>
    <p:extLst>
      <p:ext uri="{BB962C8B-B14F-4D97-AF65-F5344CB8AC3E}">
        <p14:creationId xmlns:p14="http://schemas.microsoft.com/office/powerpoint/2010/main" val="4706211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did the exact same lessons (first on area and second on ratio – jointly planned)</a:t>
            </a:r>
          </a:p>
          <a:p>
            <a:endParaRPr lang="en-GB" dirty="0"/>
          </a:p>
          <a:p>
            <a:r>
              <a:rPr lang="en-GB" dirty="0"/>
              <a:t>We interviewed 3 PPI students each</a:t>
            </a:r>
          </a:p>
          <a:p>
            <a:endParaRPr lang="en-GB" dirty="0"/>
          </a:p>
          <a:p>
            <a:r>
              <a:rPr lang="en-GB" dirty="0"/>
              <a:t>We followed up observations with reflective meetings </a:t>
            </a:r>
          </a:p>
          <a:p>
            <a:endParaRPr lang="en-GB" dirty="0"/>
          </a:p>
          <a:p>
            <a:r>
              <a:rPr lang="en-GB" dirty="0"/>
              <a:t>Fr</a:t>
            </a:r>
          </a:p>
        </p:txBody>
      </p:sp>
      <p:sp>
        <p:nvSpPr>
          <p:cNvPr id="4" name="Slide Number Placeholder 3"/>
          <p:cNvSpPr>
            <a:spLocks noGrp="1"/>
          </p:cNvSpPr>
          <p:nvPr>
            <p:ph type="sldNum" sz="quarter" idx="10"/>
          </p:nvPr>
        </p:nvSpPr>
        <p:spPr/>
        <p:txBody>
          <a:bodyPr/>
          <a:lstStyle/>
          <a:p>
            <a:fld id="{353BBF70-D850-43E1-94BF-730F27838868}" type="slidenum">
              <a:rPr lang="en-GB" smtClean="0"/>
              <a:t>16</a:t>
            </a:fld>
            <a:endParaRPr lang="en-GB"/>
          </a:p>
        </p:txBody>
      </p:sp>
    </p:spTree>
    <p:extLst>
      <p:ext uri="{BB962C8B-B14F-4D97-AF65-F5344CB8AC3E}">
        <p14:creationId xmlns:p14="http://schemas.microsoft.com/office/powerpoint/2010/main" val="1066252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Duration - 1 minute</a:t>
            </a:r>
          </a:p>
        </p:txBody>
      </p:sp>
      <p:sp>
        <p:nvSpPr>
          <p:cNvPr id="4" name="Slide Number Placeholder 3"/>
          <p:cNvSpPr>
            <a:spLocks noGrp="1"/>
          </p:cNvSpPr>
          <p:nvPr>
            <p:ph type="sldNum" sz="quarter" idx="10"/>
          </p:nvPr>
        </p:nvSpPr>
        <p:spPr/>
        <p:txBody>
          <a:bodyPr/>
          <a:lstStyle/>
          <a:p>
            <a:fld id="{353BBF70-D850-43E1-94BF-730F27838868}" type="slidenum">
              <a:rPr lang="en-GB" smtClean="0"/>
              <a:t>17</a:t>
            </a:fld>
            <a:endParaRPr lang="en-GB"/>
          </a:p>
        </p:txBody>
      </p:sp>
    </p:spTree>
    <p:extLst>
      <p:ext uri="{BB962C8B-B14F-4D97-AF65-F5344CB8AC3E}">
        <p14:creationId xmlns:p14="http://schemas.microsoft.com/office/powerpoint/2010/main" val="22750326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Duration - 1 minute</a:t>
            </a:r>
          </a:p>
        </p:txBody>
      </p:sp>
      <p:sp>
        <p:nvSpPr>
          <p:cNvPr id="4" name="Slide Number Placeholder 3"/>
          <p:cNvSpPr>
            <a:spLocks noGrp="1"/>
          </p:cNvSpPr>
          <p:nvPr>
            <p:ph type="sldNum" sz="quarter" idx="10"/>
          </p:nvPr>
        </p:nvSpPr>
        <p:spPr/>
        <p:txBody>
          <a:bodyPr/>
          <a:lstStyle/>
          <a:p>
            <a:fld id="{353BBF70-D850-43E1-94BF-730F27838868}" type="slidenum">
              <a:rPr lang="en-GB" smtClean="0"/>
              <a:t>18</a:t>
            </a:fld>
            <a:endParaRPr lang="en-GB"/>
          </a:p>
        </p:txBody>
      </p:sp>
    </p:spTree>
    <p:extLst>
      <p:ext uri="{BB962C8B-B14F-4D97-AF65-F5344CB8AC3E}">
        <p14:creationId xmlns:p14="http://schemas.microsoft.com/office/powerpoint/2010/main" val="2962253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Duration - 1 minute</a:t>
            </a:r>
          </a:p>
        </p:txBody>
      </p:sp>
      <p:sp>
        <p:nvSpPr>
          <p:cNvPr id="4" name="Slide Number Placeholder 3"/>
          <p:cNvSpPr>
            <a:spLocks noGrp="1"/>
          </p:cNvSpPr>
          <p:nvPr>
            <p:ph type="sldNum" sz="quarter" idx="10"/>
          </p:nvPr>
        </p:nvSpPr>
        <p:spPr/>
        <p:txBody>
          <a:bodyPr/>
          <a:lstStyle/>
          <a:p>
            <a:fld id="{353BBF70-D850-43E1-94BF-730F27838868}" type="slidenum">
              <a:rPr lang="en-GB" smtClean="0"/>
              <a:t>2</a:t>
            </a:fld>
            <a:endParaRPr lang="en-GB"/>
          </a:p>
        </p:txBody>
      </p:sp>
    </p:spTree>
    <p:extLst>
      <p:ext uri="{BB962C8B-B14F-4D97-AF65-F5344CB8AC3E}">
        <p14:creationId xmlns:p14="http://schemas.microsoft.com/office/powerpoint/2010/main" val="2410903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Duration - 1 minute</a:t>
            </a:r>
          </a:p>
        </p:txBody>
      </p:sp>
      <p:sp>
        <p:nvSpPr>
          <p:cNvPr id="4" name="Slide Number Placeholder 3"/>
          <p:cNvSpPr>
            <a:spLocks noGrp="1"/>
          </p:cNvSpPr>
          <p:nvPr>
            <p:ph type="sldNum" sz="quarter" idx="10"/>
          </p:nvPr>
        </p:nvSpPr>
        <p:spPr/>
        <p:txBody>
          <a:bodyPr/>
          <a:lstStyle/>
          <a:p>
            <a:fld id="{353BBF70-D850-43E1-94BF-730F27838868}" type="slidenum">
              <a:rPr lang="en-GB" smtClean="0"/>
              <a:t>3</a:t>
            </a:fld>
            <a:endParaRPr lang="en-GB"/>
          </a:p>
        </p:txBody>
      </p:sp>
    </p:spTree>
    <p:extLst>
      <p:ext uri="{BB962C8B-B14F-4D97-AF65-F5344CB8AC3E}">
        <p14:creationId xmlns:p14="http://schemas.microsoft.com/office/powerpoint/2010/main" val="1717055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Duration - 1 minute</a:t>
            </a:r>
          </a:p>
        </p:txBody>
      </p:sp>
      <p:sp>
        <p:nvSpPr>
          <p:cNvPr id="4" name="Slide Number Placeholder 3"/>
          <p:cNvSpPr>
            <a:spLocks noGrp="1"/>
          </p:cNvSpPr>
          <p:nvPr>
            <p:ph type="sldNum" sz="quarter" idx="10"/>
          </p:nvPr>
        </p:nvSpPr>
        <p:spPr/>
        <p:txBody>
          <a:bodyPr/>
          <a:lstStyle/>
          <a:p>
            <a:fld id="{353BBF70-D850-43E1-94BF-730F27838868}" type="slidenum">
              <a:rPr lang="en-GB" smtClean="0"/>
              <a:t>4</a:t>
            </a:fld>
            <a:endParaRPr lang="en-GB"/>
          </a:p>
        </p:txBody>
      </p:sp>
    </p:spTree>
    <p:extLst>
      <p:ext uri="{BB962C8B-B14F-4D97-AF65-F5344CB8AC3E}">
        <p14:creationId xmlns:p14="http://schemas.microsoft.com/office/powerpoint/2010/main" val="1673692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Duration - 1 minute</a:t>
            </a:r>
          </a:p>
        </p:txBody>
      </p:sp>
      <p:sp>
        <p:nvSpPr>
          <p:cNvPr id="4" name="Slide Number Placeholder 3"/>
          <p:cNvSpPr>
            <a:spLocks noGrp="1"/>
          </p:cNvSpPr>
          <p:nvPr>
            <p:ph type="sldNum" sz="quarter" idx="10"/>
          </p:nvPr>
        </p:nvSpPr>
        <p:spPr/>
        <p:txBody>
          <a:bodyPr/>
          <a:lstStyle/>
          <a:p>
            <a:fld id="{353BBF70-D850-43E1-94BF-730F27838868}" type="slidenum">
              <a:rPr lang="en-GB" smtClean="0"/>
              <a:t>5</a:t>
            </a:fld>
            <a:endParaRPr lang="en-GB"/>
          </a:p>
        </p:txBody>
      </p:sp>
    </p:spTree>
    <p:extLst>
      <p:ext uri="{BB962C8B-B14F-4D97-AF65-F5344CB8AC3E}">
        <p14:creationId xmlns:p14="http://schemas.microsoft.com/office/powerpoint/2010/main" val="3019765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Duration - 1 minute</a:t>
            </a:r>
          </a:p>
        </p:txBody>
      </p:sp>
      <p:sp>
        <p:nvSpPr>
          <p:cNvPr id="4" name="Slide Number Placeholder 3"/>
          <p:cNvSpPr>
            <a:spLocks noGrp="1"/>
          </p:cNvSpPr>
          <p:nvPr>
            <p:ph type="sldNum" sz="quarter" idx="10"/>
          </p:nvPr>
        </p:nvSpPr>
        <p:spPr/>
        <p:txBody>
          <a:bodyPr/>
          <a:lstStyle/>
          <a:p>
            <a:fld id="{353BBF70-D850-43E1-94BF-730F27838868}" type="slidenum">
              <a:rPr lang="en-GB" smtClean="0"/>
              <a:t>6</a:t>
            </a:fld>
            <a:endParaRPr lang="en-GB"/>
          </a:p>
        </p:txBody>
      </p:sp>
    </p:spTree>
    <p:extLst>
      <p:ext uri="{BB962C8B-B14F-4D97-AF65-F5344CB8AC3E}">
        <p14:creationId xmlns:p14="http://schemas.microsoft.com/office/powerpoint/2010/main" val="2846707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Duration - 1 minute</a:t>
            </a:r>
          </a:p>
        </p:txBody>
      </p:sp>
      <p:sp>
        <p:nvSpPr>
          <p:cNvPr id="4" name="Slide Number Placeholder 3"/>
          <p:cNvSpPr>
            <a:spLocks noGrp="1"/>
          </p:cNvSpPr>
          <p:nvPr>
            <p:ph type="sldNum" sz="quarter" idx="10"/>
          </p:nvPr>
        </p:nvSpPr>
        <p:spPr/>
        <p:txBody>
          <a:bodyPr/>
          <a:lstStyle/>
          <a:p>
            <a:fld id="{353BBF70-D850-43E1-94BF-730F27838868}" type="slidenum">
              <a:rPr lang="en-GB" smtClean="0"/>
              <a:t>7</a:t>
            </a:fld>
            <a:endParaRPr lang="en-GB"/>
          </a:p>
        </p:txBody>
      </p:sp>
    </p:spTree>
    <p:extLst>
      <p:ext uri="{BB962C8B-B14F-4D97-AF65-F5344CB8AC3E}">
        <p14:creationId xmlns:p14="http://schemas.microsoft.com/office/powerpoint/2010/main" val="3752334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Duration - 1 minute</a:t>
            </a:r>
          </a:p>
        </p:txBody>
      </p:sp>
      <p:sp>
        <p:nvSpPr>
          <p:cNvPr id="4" name="Slide Number Placeholder 3"/>
          <p:cNvSpPr>
            <a:spLocks noGrp="1"/>
          </p:cNvSpPr>
          <p:nvPr>
            <p:ph type="sldNum" sz="quarter" idx="10"/>
          </p:nvPr>
        </p:nvSpPr>
        <p:spPr/>
        <p:txBody>
          <a:bodyPr/>
          <a:lstStyle/>
          <a:p>
            <a:fld id="{353BBF70-D850-43E1-94BF-730F27838868}" type="slidenum">
              <a:rPr lang="en-GB" smtClean="0"/>
              <a:t>8</a:t>
            </a:fld>
            <a:endParaRPr lang="en-GB"/>
          </a:p>
        </p:txBody>
      </p:sp>
    </p:spTree>
    <p:extLst>
      <p:ext uri="{BB962C8B-B14F-4D97-AF65-F5344CB8AC3E}">
        <p14:creationId xmlns:p14="http://schemas.microsoft.com/office/powerpoint/2010/main" val="3373882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Let’s discuss ideas as a group</a:t>
            </a:r>
          </a:p>
          <a:p>
            <a:pPr marL="171450" indent="-171450">
              <a:buFontTx/>
              <a:buChar char="-"/>
            </a:pPr>
            <a:r>
              <a:rPr lang="en-GB" dirty="0"/>
              <a:t>“Adam” how did your partner propose to tackle this problem? </a:t>
            </a:r>
          </a:p>
          <a:p>
            <a:pPr marL="171450" indent="-171450">
              <a:buFontTx/>
              <a:buChar char="-"/>
            </a:pPr>
            <a:r>
              <a:rPr lang="en-GB" dirty="0"/>
              <a:t>Did you agree? Did you have a different method? Did you have any comments? Did your partner lay out the work in a different way? </a:t>
            </a:r>
          </a:p>
          <a:p>
            <a:pPr marL="171450" indent="-171450">
              <a:buFontTx/>
              <a:buChar char="-"/>
            </a:pPr>
            <a:r>
              <a:rPr lang="en-GB" dirty="0"/>
              <a:t>What information would you need to have to answer this question? </a:t>
            </a:r>
          </a:p>
          <a:p>
            <a:pPr marL="171450" indent="-171450">
              <a:buFontTx/>
              <a:buChar char="-"/>
            </a:pPr>
            <a:endParaRPr lang="en-GB" dirty="0"/>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353BBF70-D850-43E1-94BF-730F27838868}" type="slidenum">
              <a:rPr lang="en-GB" smtClean="0"/>
              <a:t>9</a:t>
            </a:fld>
            <a:endParaRPr lang="en-GB"/>
          </a:p>
        </p:txBody>
      </p:sp>
    </p:spTree>
    <p:extLst>
      <p:ext uri="{BB962C8B-B14F-4D97-AF65-F5344CB8AC3E}">
        <p14:creationId xmlns:p14="http://schemas.microsoft.com/office/powerpoint/2010/main" val="597160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7/15/2018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7/15/2018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7/15/2018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7/15/2018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7/15/2018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7/15/2018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7/15/2018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7/15/2018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7/15/2018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7/15/2018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7/15/2018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7/15/2018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8A00159-BAD9-4C59-863D-0AE7B9BB95BE}"/>
              </a:ext>
            </a:extLst>
          </p:cNvPr>
          <p:cNvSpPr txBox="1">
            <a:spLocks/>
          </p:cNvSpPr>
          <p:nvPr/>
        </p:nvSpPr>
        <p:spPr bwMode="auto">
          <a:xfrm>
            <a:off x="1955800" y="440531"/>
            <a:ext cx="8280400" cy="597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800" b="1" i="0" u="none" strike="noStrike" kern="1200" cap="none" spc="0" normalizeH="0" baseline="0" noProof="0" dirty="0">
                <a:ln>
                  <a:noFill/>
                </a:ln>
                <a:solidFill>
                  <a:srgbClr val="002060"/>
                </a:solidFill>
                <a:effectLst/>
                <a:uLnTx/>
                <a:uFillTx/>
                <a:latin typeface="Calibri"/>
                <a:ea typeface="+mj-ea"/>
                <a:cs typeface="+mj-cs"/>
              </a:rPr>
              <a:t>Mixed Attainment Maths Conference (Manchester) Workshop on Saturday 16</a:t>
            </a:r>
            <a:r>
              <a:rPr kumimoji="0" lang="en-GB" altLang="en-US" sz="2800" b="1" i="0" u="none" strike="noStrike" kern="1200" cap="none" spc="0" normalizeH="0" baseline="30000" noProof="0" dirty="0">
                <a:ln>
                  <a:noFill/>
                </a:ln>
                <a:solidFill>
                  <a:srgbClr val="002060"/>
                </a:solidFill>
                <a:effectLst/>
                <a:uLnTx/>
                <a:uFillTx/>
                <a:latin typeface="Calibri"/>
                <a:ea typeface="+mj-ea"/>
                <a:cs typeface="+mj-cs"/>
              </a:rPr>
              <a:t>th</a:t>
            </a:r>
            <a:r>
              <a:rPr kumimoji="0" lang="en-GB" altLang="en-US" sz="2800" b="1" i="0" u="none" strike="noStrike" kern="1200" cap="none" spc="0" normalizeH="0" baseline="0" noProof="0" dirty="0">
                <a:ln>
                  <a:noFill/>
                </a:ln>
                <a:solidFill>
                  <a:srgbClr val="002060"/>
                </a:solidFill>
                <a:effectLst/>
                <a:uLnTx/>
                <a:uFillTx/>
                <a:latin typeface="Calibri"/>
                <a:ea typeface="+mj-ea"/>
                <a:cs typeface="+mj-cs"/>
              </a:rPr>
              <a:t> June 2018</a:t>
            </a:r>
            <a:br>
              <a:rPr kumimoji="0" lang="en-GB" altLang="en-US" sz="2800" b="1" i="0" u="none" strike="noStrike" kern="1200" cap="none" spc="0" normalizeH="0" baseline="0" noProof="0" dirty="0">
                <a:ln>
                  <a:noFill/>
                </a:ln>
                <a:solidFill>
                  <a:srgbClr val="002060"/>
                </a:solidFill>
                <a:effectLst/>
                <a:uLnTx/>
                <a:uFillTx/>
                <a:latin typeface="Calibri"/>
                <a:ea typeface="+mj-ea"/>
                <a:cs typeface="+mj-cs"/>
              </a:rPr>
            </a:br>
            <a:br>
              <a:rPr kumimoji="0" lang="en-GB" altLang="en-US" sz="1000" b="1" i="0" u="none" strike="noStrike" kern="1200" cap="none" spc="0" normalizeH="0" baseline="0" noProof="0" dirty="0">
                <a:ln>
                  <a:noFill/>
                </a:ln>
                <a:solidFill>
                  <a:srgbClr val="002060"/>
                </a:solidFill>
                <a:effectLst/>
                <a:uLnTx/>
                <a:uFillTx/>
                <a:latin typeface="Calibri"/>
                <a:ea typeface="+mj-ea"/>
                <a:cs typeface="+mj-cs"/>
              </a:rPr>
            </a:br>
            <a:br>
              <a:rPr kumimoji="0" lang="en-GB" altLang="en-US" sz="1000" b="1" i="0" u="none" strike="noStrike" kern="1200" cap="none" spc="0" normalizeH="0" baseline="0" noProof="0" dirty="0">
                <a:ln>
                  <a:noFill/>
                </a:ln>
                <a:solidFill>
                  <a:srgbClr val="002060"/>
                </a:solidFill>
                <a:effectLst/>
                <a:uLnTx/>
                <a:uFillTx/>
                <a:latin typeface="Calibri"/>
                <a:ea typeface="+mj-ea"/>
                <a:cs typeface="+mj-cs"/>
              </a:rPr>
            </a:br>
            <a:r>
              <a:rPr kumimoji="0" lang="en-GB" altLang="en-US" sz="28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j-ea"/>
                <a:cs typeface="+mj-cs"/>
              </a:rPr>
              <a:t>Challenging inequity in mathematics education: Sharing teachers’ pedagogical rationale with learners</a:t>
            </a:r>
            <a:br>
              <a:rPr kumimoji="0" lang="en-GB" altLang="en-US" sz="2800" b="0" i="0" u="none" strike="noStrike" kern="1200" cap="none" spc="0" normalizeH="0" baseline="0" noProof="0" dirty="0">
                <a:ln>
                  <a:noFill/>
                </a:ln>
                <a:solidFill>
                  <a:sysClr val="windowText" lastClr="000000"/>
                </a:solidFill>
                <a:effectLst/>
                <a:uLnTx/>
                <a:uFillTx/>
                <a:latin typeface="Calibri"/>
                <a:ea typeface="+mj-ea"/>
                <a:cs typeface="+mj-cs"/>
              </a:rPr>
            </a:br>
            <a:br>
              <a:rPr kumimoji="0" lang="en-GB" altLang="en-US" sz="1000" b="1" i="0" u="none" strike="noStrike" kern="1200" cap="none" spc="0" normalizeH="0" baseline="0" noProof="0" dirty="0">
                <a:ln>
                  <a:noFill/>
                </a:ln>
                <a:solidFill>
                  <a:srgbClr val="002060"/>
                </a:solidFill>
                <a:effectLst/>
                <a:uLnTx/>
                <a:uFillTx/>
                <a:latin typeface="Calibri"/>
                <a:ea typeface="+mj-ea"/>
                <a:cs typeface="+mj-cs"/>
              </a:rPr>
            </a:br>
            <a:br>
              <a:rPr kumimoji="0" lang="en-GB" altLang="en-US" sz="1000" b="1" i="0" u="none" strike="noStrike" kern="1200" cap="none" spc="0" normalizeH="0" baseline="0" noProof="0" dirty="0">
                <a:ln>
                  <a:noFill/>
                </a:ln>
                <a:solidFill>
                  <a:srgbClr val="002060"/>
                </a:solidFill>
                <a:effectLst/>
                <a:uLnTx/>
                <a:uFillTx/>
                <a:latin typeface="Calibri"/>
                <a:ea typeface="+mj-ea"/>
                <a:cs typeface="+mj-cs"/>
              </a:rPr>
            </a:br>
            <a:br>
              <a:rPr kumimoji="0" lang="en-GB" altLang="en-US" sz="1000" b="1" i="0" u="none" strike="noStrike" kern="1200" cap="none" spc="0" normalizeH="0" baseline="0" noProof="0" dirty="0">
                <a:ln>
                  <a:noFill/>
                </a:ln>
                <a:solidFill>
                  <a:srgbClr val="002060"/>
                </a:solidFill>
                <a:effectLst/>
                <a:uLnTx/>
                <a:uFillTx/>
                <a:latin typeface="Calibri"/>
                <a:ea typeface="+mj-ea"/>
                <a:cs typeface="+mj-cs"/>
              </a:rPr>
            </a:br>
            <a:r>
              <a:rPr kumimoji="0" lang="en-GB" altLang="en-US" sz="2400" b="1" i="0" u="none" strike="noStrike" kern="1200" cap="none" spc="0" normalizeH="0" baseline="0" noProof="0" dirty="0">
                <a:ln>
                  <a:noFill/>
                </a:ln>
                <a:solidFill>
                  <a:srgbClr val="002060"/>
                </a:solidFill>
                <a:effectLst/>
                <a:uLnTx/>
                <a:uFillTx/>
                <a:latin typeface="Calibri"/>
                <a:ea typeface="+mj-ea"/>
                <a:cs typeface="+mj-cs"/>
              </a:rPr>
              <a:t>Tiago Carvalho/Alba </a:t>
            </a:r>
            <a:r>
              <a:rPr kumimoji="0" lang="en-GB" altLang="en-US" sz="2400" b="1" i="0" u="none" strike="noStrike" kern="1200" cap="none" spc="0" normalizeH="0" baseline="0" noProof="0" dirty="0" err="1">
                <a:ln>
                  <a:noFill/>
                </a:ln>
                <a:solidFill>
                  <a:srgbClr val="002060"/>
                </a:solidFill>
                <a:effectLst/>
                <a:uLnTx/>
                <a:uFillTx/>
                <a:latin typeface="Calibri"/>
                <a:ea typeface="+mj-ea"/>
                <a:cs typeface="+mj-cs"/>
              </a:rPr>
              <a:t>Fejzo</a:t>
            </a:r>
            <a:br>
              <a:rPr kumimoji="0" lang="en-GB" altLang="en-US" sz="2400" b="1" i="0" u="none" strike="noStrike" kern="1200" cap="none" spc="0" normalizeH="0" baseline="0" noProof="0" dirty="0">
                <a:ln>
                  <a:noFill/>
                </a:ln>
                <a:solidFill>
                  <a:srgbClr val="002060"/>
                </a:solidFill>
                <a:effectLst/>
                <a:uLnTx/>
                <a:uFillTx/>
                <a:latin typeface="Calibri"/>
                <a:ea typeface="+mj-ea"/>
                <a:cs typeface="+mj-cs"/>
              </a:rPr>
            </a:br>
            <a:r>
              <a:rPr kumimoji="0" lang="en-GB" altLang="en-US" sz="2400" b="1" i="0" u="none" strike="noStrike" kern="1200" cap="none" spc="0" normalizeH="0" baseline="0" noProof="0" dirty="0">
                <a:ln>
                  <a:noFill/>
                </a:ln>
                <a:solidFill>
                  <a:srgbClr val="002060"/>
                </a:solidFill>
                <a:effectLst/>
                <a:uLnTx/>
                <a:uFillTx/>
                <a:latin typeface="Calibri"/>
                <a:ea typeface="+mj-ea"/>
                <a:cs typeface="+mj-cs"/>
              </a:rPr>
              <a:t>Stoke Newington School</a:t>
            </a:r>
            <a:br>
              <a:rPr kumimoji="0" lang="en-GB" altLang="en-US" sz="2400" b="1" i="0" u="none" strike="noStrike" kern="1200" cap="none" spc="0" normalizeH="0" baseline="0" noProof="0" dirty="0">
                <a:ln>
                  <a:noFill/>
                </a:ln>
                <a:solidFill>
                  <a:srgbClr val="002060"/>
                </a:solidFill>
                <a:effectLst/>
                <a:uLnTx/>
                <a:uFillTx/>
                <a:latin typeface="Calibri"/>
                <a:ea typeface="+mj-ea"/>
                <a:cs typeface="+mj-cs"/>
              </a:rPr>
            </a:br>
            <a:r>
              <a:rPr kumimoji="0" lang="en-GB" altLang="en-US" sz="2400" b="1" i="0" u="none" strike="noStrike" kern="1200" cap="none" spc="0" normalizeH="0" baseline="0" noProof="0" dirty="0">
                <a:ln>
                  <a:noFill/>
                </a:ln>
                <a:solidFill>
                  <a:srgbClr val="002060"/>
                </a:solidFill>
                <a:effectLst/>
                <a:uLnTx/>
                <a:uFillTx/>
                <a:latin typeface="Calibri"/>
                <a:ea typeface="+mj-ea"/>
                <a:cs typeface="+mj-cs"/>
              </a:rPr>
              <a:t>London Borough of Hackney</a:t>
            </a:r>
            <a:br>
              <a:rPr kumimoji="0" lang="en-GB" altLang="en-US" sz="2400" b="1" i="0" u="none" strike="noStrike" kern="1200" cap="none" spc="0" normalizeH="0" baseline="0" noProof="0" dirty="0">
                <a:ln>
                  <a:noFill/>
                </a:ln>
                <a:solidFill>
                  <a:srgbClr val="002060"/>
                </a:solidFill>
                <a:effectLst/>
                <a:uLnTx/>
                <a:uFillTx/>
                <a:latin typeface="Calibri"/>
                <a:ea typeface="+mj-ea"/>
                <a:cs typeface="+mj-cs"/>
              </a:rPr>
            </a:br>
            <a:br>
              <a:rPr kumimoji="0" lang="en-GB" altLang="en-US" sz="2400" b="1" i="0" u="none" strike="noStrike" kern="1200" cap="none" spc="0" normalizeH="0" baseline="0" noProof="0" dirty="0">
                <a:ln>
                  <a:noFill/>
                </a:ln>
                <a:solidFill>
                  <a:srgbClr val="002060"/>
                </a:solidFill>
                <a:effectLst/>
                <a:uLnTx/>
                <a:uFillTx/>
                <a:latin typeface="Calibri"/>
                <a:ea typeface="+mj-ea"/>
                <a:cs typeface="+mj-cs"/>
              </a:rPr>
            </a:br>
            <a:r>
              <a:rPr kumimoji="0" lang="en-GB" altLang="en-US" sz="2400" b="1" i="0" u="none" strike="noStrike" kern="1200" cap="none" spc="0" normalizeH="0" baseline="0" noProof="0" dirty="0">
                <a:ln>
                  <a:noFill/>
                </a:ln>
                <a:solidFill>
                  <a:srgbClr val="002060"/>
                </a:solidFill>
                <a:effectLst/>
                <a:uLnTx/>
                <a:uFillTx/>
                <a:latin typeface="Calibri"/>
                <a:ea typeface="+mj-ea"/>
                <a:cs typeface="+mj-cs"/>
              </a:rPr>
              <a:t>Pete Wright</a:t>
            </a:r>
            <a:br>
              <a:rPr kumimoji="0" lang="en-GB" altLang="en-US" sz="2400" b="1" i="0" u="none" strike="noStrike" kern="1200" cap="none" spc="0" normalizeH="0" baseline="0" noProof="0" dirty="0">
                <a:ln>
                  <a:noFill/>
                </a:ln>
                <a:solidFill>
                  <a:srgbClr val="002060"/>
                </a:solidFill>
                <a:effectLst/>
                <a:uLnTx/>
                <a:uFillTx/>
                <a:latin typeface="Calibri"/>
                <a:ea typeface="+mj-ea"/>
                <a:cs typeface="+mj-cs"/>
              </a:rPr>
            </a:br>
            <a:r>
              <a:rPr kumimoji="0" lang="en-GB" altLang="en-US" sz="2400" b="1" i="0" u="none" strike="noStrike" kern="1200" cap="none" spc="0" normalizeH="0" baseline="0" noProof="0" dirty="0">
                <a:ln>
                  <a:noFill/>
                </a:ln>
                <a:solidFill>
                  <a:srgbClr val="002060"/>
                </a:solidFill>
                <a:effectLst/>
                <a:uLnTx/>
                <a:uFillTx/>
                <a:latin typeface="Calibri"/>
                <a:ea typeface="+mj-ea"/>
                <a:cs typeface="+mj-cs"/>
              </a:rPr>
              <a:t>UCL Institute of Education</a:t>
            </a:r>
            <a:br>
              <a:rPr kumimoji="0" lang="en-GB" altLang="en-US" sz="2400" b="1" i="0" u="none" strike="noStrike" kern="1200" cap="none" spc="0" normalizeH="0" baseline="0" noProof="0" dirty="0">
                <a:ln>
                  <a:noFill/>
                </a:ln>
                <a:solidFill>
                  <a:srgbClr val="002060"/>
                </a:solidFill>
                <a:effectLst/>
                <a:uLnTx/>
                <a:uFillTx/>
                <a:latin typeface="Calibri"/>
                <a:ea typeface="+mj-ea"/>
                <a:cs typeface="+mj-cs"/>
              </a:rPr>
            </a:br>
            <a:r>
              <a:rPr kumimoji="0" lang="en-GB" altLang="en-US" sz="2400" b="1" i="0" u="none" strike="noStrike" kern="1200" cap="none" spc="0" normalizeH="0" baseline="0" noProof="0" dirty="0">
                <a:ln>
                  <a:noFill/>
                </a:ln>
                <a:solidFill>
                  <a:srgbClr val="002060"/>
                </a:solidFill>
                <a:effectLst/>
                <a:uLnTx/>
                <a:uFillTx/>
                <a:latin typeface="Calibri"/>
                <a:ea typeface="+mj-ea"/>
                <a:cs typeface="+mj-cs"/>
              </a:rPr>
              <a:t>pete.wright@ucl.ac.uk</a:t>
            </a:r>
            <a:br>
              <a:rPr kumimoji="0" lang="en-GB" altLang="en-US" sz="2400" b="1" i="0" u="none" strike="noStrike" kern="1200" cap="none" spc="0" normalizeH="0" baseline="0" noProof="0" dirty="0">
                <a:ln>
                  <a:noFill/>
                </a:ln>
                <a:solidFill>
                  <a:srgbClr val="002060"/>
                </a:solidFill>
                <a:effectLst/>
                <a:uLnTx/>
                <a:uFillTx/>
                <a:latin typeface="Calibri"/>
                <a:ea typeface="+mj-ea"/>
                <a:cs typeface="+mj-cs"/>
              </a:rPr>
            </a:br>
            <a:r>
              <a:rPr kumimoji="0" lang="en-GB" altLang="en-US" sz="2400" b="1" i="0" u="none" strike="noStrike" kern="1200" cap="none" spc="0" normalizeH="0" baseline="0" noProof="0" dirty="0">
                <a:ln>
                  <a:noFill/>
                </a:ln>
                <a:solidFill>
                  <a:srgbClr val="002060"/>
                </a:solidFill>
                <a:effectLst/>
                <a:uLnTx/>
                <a:uFillTx/>
                <a:latin typeface="Calibri"/>
                <a:ea typeface="+mj-ea"/>
                <a:cs typeface="+mj-cs"/>
              </a:rPr>
              <a:t>@</a:t>
            </a:r>
            <a:r>
              <a:rPr kumimoji="0" lang="en-GB" altLang="en-US" sz="2400" b="1" i="0" u="none" strike="noStrike" kern="1200" cap="none" spc="0" normalizeH="0" baseline="0" noProof="0" dirty="0" err="1">
                <a:ln>
                  <a:noFill/>
                </a:ln>
                <a:solidFill>
                  <a:srgbClr val="002060"/>
                </a:solidFill>
                <a:effectLst/>
                <a:uLnTx/>
                <a:uFillTx/>
                <a:latin typeface="Calibri"/>
                <a:ea typeface="+mj-ea"/>
                <a:cs typeface="+mj-cs"/>
              </a:rPr>
              <a:t>PeteWrightIOE</a:t>
            </a:r>
            <a:br>
              <a:rPr kumimoji="0" lang="en-GB" altLang="en-US" sz="2800" b="0" i="0" u="none" strike="noStrike" kern="1200" cap="none" spc="0" normalizeH="0" baseline="0" noProof="0" dirty="0">
                <a:ln>
                  <a:noFill/>
                </a:ln>
                <a:solidFill>
                  <a:srgbClr val="002060"/>
                </a:solidFill>
                <a:effectLst/>
                <a:uLnTx/>
                <a:uFillTx/>
                <a:latin typeface="Calibri"/>
                <a:ea typeface="+mj-ea"/>
                <a:cs typeface="+mj-cs"/>
              </a:rPr>
            </a:br>
            <a:r>
              <a:rPr kumimoji="0" lang="en-GB" altLang="en-US" sz="2400" b="1" i="0" u="sng" strike="noStrike" kern="1200" cap="none" spc="0" normalizeH="0" baseline="0" noProof="0" dirty="0">
                <a:ln>
                  <a:noFill/>
                </a:ln>
                <a:solidFill>
                  <a:srgbClr val="002060"/>
                </a:solidFill>
                <a:effectLst/>
                <a:uLnTx/>
                <a:uFillTx/>
                <a:latin typeface="Calibri"/>
                <a:ea typeface="+mj-ea"/>
                <a:cs typeface="+mj-cs"/>
              </a:rPr>
              <a:t>www.maths-socialjustice.weebly.com</a:t>
            </a:r>
            <a:r>
              <a:rPr kumimoji="0" lang="en-GB" altLang="en-US" sz="2400" b="1" i="0" u="none" strike="noStrike" kern="1200" cap="none" spc="0" normalizeH="0" baseline="0" noProof="0" dirty="0">
                <a:ln>
                  <a:noFill/>
                </a:ln>
                <a:solidFill>
                  <a:srgbClr val="002060"/>
                </a:solidFill>
                <a:effectLst/>
                <a:uLnTx/>
                <a:uFillTx/>
                <a:latin typeface="Calibri"/>
                <a:ea typeface="+mj-ea"/>
                <a:cs typeface="+mj-cs"/>
              </a:rPr>
              <a:t> </a:t>
            </a:r>
            <a:br>
              <a:rPr kumimoji="0" lang="en-GB" altLang="en-US" sz="2400" b="0" i="0" u="none" strike="noStrike" kern="1200" cap="none" spc="0" normalizeH="0" baseline="0" noProof="0" dirty="0">
                <a:ln>
                  <a:noFill/>
                </a:ln>
                <a:solidFill>
                  <a:srgbClr val="002060"/>
                </a:solidFill>
                <a:effectLst/>
                <a:uLnTx/>
                <a:uFillTx/>
                <a:latin typeface="Calibri"/>
                <a:ea typeface="+mj-ea"/>
                <a:cs typeface="+mj-cs"/>
              </a:rPr>
            </a:br>
            <a:endParaRPr kumimoji="0" lang="en-GB" altLang="en-US" sz="2400" b="0" i="0" u="none" strike="noStrike" kern="1200" cap="none" spc="0" normalizeH="0" baseline="0" noProof="0" dirty="0">
              <a:ln>
                <a:noFill/>
              </a:ln>
              <a:solidFill>
                <a:srgbClr val="C00000"/>
              </a:solidFill>
              <a:effectLst/>
              <a:uLnTx/>
              <a:uFillTx/>
              <a:latin typeface="Calibri"/>
              <a:ea typeface="+mj-ea"/>
              <a:cs typeface="+mj-cs"/>
            </a:endParaRPr>
          </a:p>
        </p:txBody>
      </p:sp>
    </p:spTree>
    <p:extLst>
      <p:ext uri="{BB962C8B-B14F-4D97-AF65-F5344CB8AC3E}">
        <p14:creationId xmlns:p14="http://schemas.microsoft.com/office/powerpoint/2010/main" val="202708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28B738B-CC14-40D7-BE5A-DB774E6F21E4}"/>
              </a:ext>
            </a:extLst>
          </p:cNvPr>
          <p:cNvSpPr txBox="1">
            <a:spLocks/>
          </p:cNvSpPr>
          <p:nvPr/>
        </p:nvSpPr>
        <p:spPr>
          <a:xfrm>
            <a:off x="3396033" y="427785"/>
            <a:ext cx="4768453" cy="61674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b="1" dirty="0"/>
              <a:t>Discussion</a:t>
            </a:r>
            <a:r>
              <a:rPr lang="en-GB" altLang="en-US" sz="2700" b="1" dirty="0"/>
              <a:t> </a:t>
            </a:r>
          </a:p>
        </p:txBody>
      </p:sp>
      <p:sp>
        <p:nvSpPr>
          <p:cNvPr id="2" name="TextBox 1">
            <a:extLst>
              <a:ext uri="{FF2B5EF4-FFF2-40B4-BE49-F238E27FC236}">
                <a16:creationId xmlns:a16="http://schemas.microsoft.com/office/drawing/2014/main" id="{B982F093-5DB8-410C-AC18-9CA5C4910656}"/>
              </a:ext>
            </a:extLst>
          </p:cNvPr>
          <p:cNvSpPr txBox="1"/>
          <p:nvPr/>
        </p:nvSpPr>
        <p:spPr>
          <a:xfrm>
            <a:off x="996875" y="1242152"/>
            <a:ext cx="10653657" cy="954107"/>
          </a:xfrm>
          <a:prstGeom prst="rect">
            <a:avLst/>
          </a:prstGeom>
          <a:noFill/>
        </p:spPr>
        <p:txBody>
          <a:bodyPr wrap="square" rtlCol="0">
            <a:spAutoFit/>
          </a:bodyPr>
          <a:lstStyle/>
          <a:p>
            <a:r>
              <a:rPr lang="en-GB" altLang="en-US" sz="2800" dirty="0">
                <a:solidFill>
                  <a:srgbClr val="002060"/>
                </a:solidFill>
              </a:rPr>
              <a:t>Why do I ask you to present your partner’s ideas and not your own? </a:t>
            </a:r>
          </a:p>
          <a:p>
            <a:pPr marL="514350" indent="-514350">
              <a:buAutoNum type="arabicPeriod"/>
            </a:pPr>
            <a:endParaRPr lang="en-GB" altLang="en-US" sz="2800" dirty="0">
              <a:solidFill>
                <a:srgbClr val="002060"/>
              </a:solidFill>
            </a:endParaRPr>
          </a:p>
        </p:txBody>
      </p:sp>
      <p:pic>
        <p:nvPicPr>
          <p:cNvPr id="3" name="Picture 2">
            <a:extLst>
              <a:ext uri="{FF2B5EF4-FFF2-40B4-BE49-F238E27FC236}">
                <a16:creationId xmlns:a16="http://schemas.microsoft.com/office/drawing/2014/main" id="{ECB093EE-8455-4441-9785-C6D8DA582583}"/>
              </a:ext>
            </a:extLst>
          </p:cNvPr>
          <p:cNvPicPr>
            <a:picLocks noChangeAspect="1"/>
          </p:cNvPicPr>
          <p:nvPr/>
        </p:nvPicPr>
        <p:blipFill>
          <a:blip r:embed="rId3"/>
          <a:stretch>
            <a:fillRect/>
          </a:stretch>
        </p:blipFill>
        <p:spPr>
          <a:xfrm>
            <a:off x="3228889" y="2811886"/>
            <a:ext cx="4602050" cy="2369713"/>
          </a:xfrm>
          <a:prstGeom prst="rect">
            <a:avLst/>
          </a:prstGeom>
        </p:spPr>
      </p:pic>
    </p:spTree>
    <p:extLst>
      <p:ext uri="{BB962C8B-B14F-4D97-AF65-F5344CB8AC3E}">
        <p14:creationId xmlns:p14="http://schemas.microsoft.com/office/powerpoint/2010/main" val="4148319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28B738B-CC14-40D7-BE5A-DB774E6F21E4}"/>
              </a:ext>
            </a:extLst>
          </p:cNvPr>
          <p:cNvSpPr txBox="1">
            <a:spLocks/>
          </p:cNvSpPr>
          <p:nvPr/>
        </p:nvSpPr>
        <p:spPr>
          <a:xfrm>
            <a:off x="3396033" y="427785"/>
            <a:ext cx="4768453" cy="61674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3200" b="1" dirty="0"/>
              <a:t>Discussion</a:t>
            </a:r>
            <a:r>
              <a:rPr lang="en-GB" altLang="en-US" sz="2700" b="1" dirty="0"/>
              <a:t> </a:t>
            </a:r>
          </a:p>
        </p:txBody>
      </p:sp>
      <p:sp>
        <p:nvSpPr>
          <p:cNvPr id="2" name="TextBox 1">
            <a:extLst>
              <a:ext uri="{FF2B5EF4-FFF2-40B4-BE49-F238E27FC236}">
                <a16:creationId xmlns:a16="http://schemas.microsoft.com/office/drawing/2014/main" id="{B982F093-5DB8-410C-AC18-9CA5C4910656}"/>
              </a:ext>
            </a:extLst>
          </p:cNvPr>
          <p:cNvSpPr txBox="1"/>
          <p:nvPr/>
        </p:nvSpPr>
        <p:spPr>
          <a:xfrm>
            <a:off x="996875" y="1242152"/>
            <a:ext cx="10653657" cy="2246769"/>
          </a:xfrm>
          <a:prstGeom prst="rect">
            <a:avLst/>
          </a:prstGeom>
          <a:noFill/>
        </p:spPr>
        <p:txBody>
          <a:bodyPr wrap="square" rtlCol="0">
            <a:spAutoFit/>
          </a:bodyPr>
          <a:lstStyle/>
          <a:p>
            <a:r>
              <a:rPr lang="en-GB" altLang="en-US" sz="2800" dirty="0">
                <a:solidFill>
                  <a:srgbClr val="002060"/>
                </a:solidFill>
              </a:rPr>
              <a:t>Why do I ask you to present your partner’s ideas and not your own? </a:t>
            </a:r>
          </a:p>
          <a:p>
            <a:pPr marL="514350" indent="-514350">
              <a:buAutoNum type="arabicPeriod"/>
            </a:pPr>
            <a:endParaRPr lang="en-GB" altLang="en-US" sz="2800" dirty="0">
              <a:solidFill>
                <a:srgbClr val="002060"/>
              </a:solidFill>
            </a:endParaRPr>
          </a:p>
          <a:p>
            <a:r>
              <a:rPr lang="en-GB" altLang="en-US" sz="2800" dirty="0">
                <a:solidFill>
                  <a:srgbClr val="002060"/>
                </a:solidFill>
              </a:rPr>
              <a:t>Why might it be useful to listen to and express other people’s ideas?</a:t>
            </a:r>
          </a:p>
          <a:p>
            <a:pPr marL="514350" indent="-514350">
              <a:buAutoNum type="arabicPeriod"/>
            </a:pPr>
            <a:endParaRPr lang="en-GB" altLang="en-US" sz="2800" dirty="0">
              <a:solidFill>
                <a:srgbClr val="002060"/>
              </a:solidFill>
            </a:endParaRPr>
          </a:p>
          <a:p>
            <a:r>
              <a:rPr lang="en-GB" altLang="en-US" sz="2800" dirty="0">
                <a:solidFill>
                  <a:srgbClr val="002060"/>
                </a:solidFill>
              </a:rPr>
              <a:t>Why is that important?</a:t>
            </a:r>
          </a:p>
        </p:txBody>
      </p:sp>
      <p:pic>
        <p:nvPicPr>
          <p:cNvPr id="3" name="Picture 2">
            <a:extLst>
              <a:ext uri="{FF2B5EF4-FFF2-40B4-BE49-F238E27FC236}">
                <a16:creationId xmlns:a16="http://schemas.microsoft.com/office/drawing/2014/main" id="{ECB093EE-8455-4441-9785-C6D8DA582583}"/>
              </a:ext>
            </a:extLst>
          </p:cNvPr>
          <p:cNvPicPr>
            <a:picLocks noChangeAspect="1"/>
          </p:cNvPicPr>
          <p:nvPr/>
        </p:nvPicPr>
        <p:blipFill>
          <a:blip r:embed="rId3"/>
          <a:stretch>
            <a:fillRect/>
          </a:stretch>
        </p:blipFill>
        <p:spPr>
          <a:xfrm>
            <a:off x="3838489" y="3616114"/>
            <a:ext cx="3883540" cy="1999734"/>
          </a:xfrm>
          <a:prstGeom prst="rect">
            <a:avLst/>
          </a:prstGeom>
        </p:spPr>
      </p:pic>
    </p:spTree>
    <p:extLst>
      <p:ext uri="{BB962C8B-B14F-4D97-AF65-F5344CB8AC3E}">
        <p14:creationId xmlns:p14="http://schemas.microsoft.com/office/powerpoint/2010/main" val="404971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500"/>
                                        <p:tgtEl>
                                          <p:spTgt spid="2">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3DA3A9-3D5E-46A7-B4F3-475743495E6E}"/>
              </a:ext>
            </a:extLst>
          </p:cNvPr>
          <p:cNvSpPr>
            <a:spLocks noGrp="1"/>
          </p:cNvSpPr>
          <p:nvPr>
            <p:ph idx="1"/>
          </p:nvPr>
        </p:nvSpPr>
        <p:spPr>
          <a:xfrm>
            <a:off x="656780" y="1036350"/>
            <a:ext cx="10878439" cy="5256874"/>
          </a:xfrm>
          <a:ln w="57150">
            <a:solidFill>
              <a:schemeClr val="bg1">
                <a:lumMod val="85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buFontTx/>
              <a:buChar char="-"/>
            </a:pPr>
            <a:r>
              <a:rPr lang="en-GB" sz="2800" dirty="0"/>
              <a:t>Inner London school; 29% PPI students</a:t>
            </a:r>
          </a:p>
          <a:p>
            <a:pPr>
              <a:buFontTx/>
              <a:buChar char="-"/>
            </a:pPr>
            <a:r>
              <a:rPr lang="en-GB" sz="2800" dirty="0"/>
              <a:t>Target group – BCRB (Black Afro-Caribbean Boys) underachievement is a priority </a:t>
            </a:r>
          </a:p>
          <a:p>
            <a:pPr>
              <a:buFontTx/>
              <a:buChar char="-"/>
            </a:pPr>
            <a:r>
              <a:rPr lang="en-GB" sz="2800" dirty="0" err="1"/>
              <a:t>Oracy</a:t>
            </a:r>
            <a:r>
              <a:rPr lang="en-GB" sz="2800" dirty="0"/>
              <a:t> (part of School Improvement Plan/TPS/never heard the word)</a:t>
            </a:r>
          </a:p>
          <a:p>
            <a:pPr>
              <a:buFontTx/>
              <a:buChar char="-"/>
            </a:pPr>
            <a:r>
              <a:rPr lang="en-GB" sz="2800" dirty="0"/>
              <a:t>Maths dept. is gradually moving to mixed attainment</a:t>
            </a:r>
          </a:p>
          <a:p>
            <a:pPr marL="0" indent="0">
              <a:buNone/>
            </a:pPr>
            <a:r>
              <a:rPr lang="en-GB" sz="2800" dirty="0"/>
              <a:t>	- 2017-2018 introduced this to year 7s</a:t>
            </a:r>
          </a:p>
          <a:p>
            <a:pPr marL="0" indent="0">
              <a:buNone/>
            </a:pPr>
            <a:r>
              <a:rPr lang="en-GB" sz="2800" dirty="0"/>
              <a:t>	- 2018-2019 extend this to year 7 and 8 </a:t>
            </a:r>
          </a:p>
          <a:p>
            <a:pPr>
              <a:buFontTx/>
              <a:buChar char="-"/>
            </a:pPr>
            <a:r>
              <a:rPr lang="en-GB" sz="2800" dirty="0"/>
              <a:t>Collaboratively planning mixed attainment lessons (SOW)</a:t>
            </a:r>
          </a:p>
          <a:p>
            <a:pPr>
              <a:buFontTx/>
              <a:buChar char="-"/>
            </a:pPr>
            <a:r>
              <a:rPr lang="en-GB" sz="2800" dirty="0"/>
              <a:t>Established a timely collaboration with </a:t>
            </a:r>
            <a:r>
              <a:rPr lang="en-GB" sz="2800" dirty="0" err="1"/>
              <a:t>Dr.</a:t>
            </a:r>
            <a:r>
              <a:rPr lang="en-GB" sz="2800" dirty="0"/>
              <a:t> Pete Wright from UCL (IOE) </a:t>
            </a:r>
          </a:p>
        </p:txBody>
      </p:sp>
      <p:sp>
        <p:nvSpPr>
          <p:cNvPr id="6" name="TextBox 5">
            <a:extLst>
              <a:ext uri="{FF2B5EF4-FFF2-40B4-BE49-F238E27FC236}">
                <a16:creationId xmlns:a16="http://schemas.microsoft.com/office/drawing/2014/main" id="{E780304C-E306-4BD5-9C62-8C40519011C7}"/>
              </a:ext>
            </a:extLst>
          </p:cNvPr>
          <p:cNvSpPr txBox="1"/>
          <p:nvPr/>
        </p:nvSpPr>
        <p:spPr>
          <a:xfrm>
            <a:off x="1797494" y="304800"/>
            <a:ext cx="8070850" cy="523220"/>
          </a:xfrm>
          <a:prstGeom prst="rect">
            <a:avLst/>
          </a:prstGeom>
          <a:noFill/>
        </p:spPr>
        <p:txBody>
          <a:bodyPr wrap="square" rtlCol="0">
            <a:spAutoFit/>
          </a:bodyPr>
          <a:lstStyle/>
          <a:p>
            <a:pPr algn="ctr"/>
            <a:r>
              <a:rPr lang="en-GB" sz="2800" u="sng" dirty="0">
                <a:latin typeface="Arial" panose="020B0604020202020204" pitchFamily="34" charset="0"/>
                <a:cs typeface="Arial" panose="020B0604020202020204" pitchFamily="34" charset="0"/>
              </a:rPr>
              <a:t>Context of Stoke Newington School</a:t>
            </a:r>
          </a:p>
        </p:txBody>
      </p:sp>
    </p:spTree>
    <p:extLst>
      <p:ext uri="{BB962C8B-B14F-4D97-AF65-F5344CB8AC3E}">
        <p14:creationId xmlns:p14="http://schemas.microsoft.com/office/powerpoint/2010/main" val="354613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3DA3A9-3D5E-46A7-B4F3-475743495E6E}"/>
              </a:ext>
            </a:extLst>
          </p:cNvPr>
          <p:cNvSpPr>
            <a:spLocks noGrp="1"/>
          </p:cNvSpPr>
          <p:nvPr>
            <p:ph idx="1"/>
          </p:nvPr>
        </p:nvSpPr>
        <p:spPr>
          <a:xfrm>
            <a:off x="1556826" y="1502514"/>
            <a:ext cx="8070850" cy="2518157"/>
          </a:xfrm>
          <a:ln w="57150">
            <a:solidFill>
              <a:schemeClr val="bg1">
                <a:lumMod val="85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marL="514350" indent="-514350">
              <a:buFont typeface="+mj-lt"/>
              <a:buAutoNum type="arabicPeriod"/>
            </a:pPr>
            <a:r>
              <a:rPr lang="en-GB" sz="2800" dirty="0"/>
              <a:t>Sharing your partner’s thinking through TPS</a:t>
            </a:r>
          </a:p>
          <a:p>
            <a:pPr marL="514350" indent="-514350">
              <a:buFont typeface="+mj-lt"/>
              <a:buAutoNum type="arabicPeriod"/>
            </a:pPr>
            <a:r>
              <a:rPr lang="en-GB" sz="2800" dirty="0"/>
              <a:t>Separating reasoning from working by using a table</a:t>
            </a:r>
          </a:p>
          <a:p>
            <a:pPr marL="514350" indent="-514350">
              <a:buFont typeface="+mj-lt"/>
              <a:buAutoNum type="arabicPeriod"/>
            </a:pPr>
            <a:r>
              <a:rPr lang="en-GB" sz="2800" dirty="0"/>
              <a:t>Scribing for students when presenting ideas</a:t>
            </a:r>
          </a:p>
          <a:p>
            <a:pPr marL="514350" indent="-514350">
              <a:buFont typeface="+mj-lt"/>
              <a:buAutoNum type="arabicPeriod"/>
            </a:pPr>
            <a:r>
              <a:rPr lang="en-GB" sz="2800" dirty="0"/>
              <a:t>Sorting/classifying problems into different types</a:t>
            </a:r>
          </a:p>
          <a:p>
            <a:pPr>
              <a:buFontTx/>
              <a:buChar char="-"/>
            </a:pPr>
            <a:endParaRPr lang="en-GB" sz="2800" dirty="0"/>
          </a:p>
        </p:txBody>
      </p:sp>
      <p:sp>
        <p:nvSpPr>
          <p:cNvPr id="6" name="TextBox 5">
            <a:extLst>
              <a:ext uri="{FF2B5EF4-FFF2-40B4-BE49-F238E27FC236}">
                <a16:creationId xmlns:a16="http://schemas.microsoft.com/office/drawing/2014/main" id="{E780304C-E306-4BD5-9C62-8C40519011C7}"/>
              </a:ext>
            </a:extLst>
          </p:cNvPr>
          <p:cNvSpPr txBox="1"/>
          <p:nvPr/>
        </p:nvSpPr>
        <p:spPr>
          <a:xfrm>
            <a:off x="1556825" y="631265"/>
            <a:ext cx="8070850" cy="523220"/>
          </a:xfrm>
          <a:prstGeom prst="rect">
            <a:avLst/>
          </a:prstGeom>
          <a:solidFill>
            <a:schemeClr val="accent2"/>
          </a:solidFill>
        </p:spPr>
        <p:txBody>
          <a:bodyPr wrap="square" rtlCol="0">
            <a:spAutoFit/>
          </a:bodyPr>
          <a:lstStyle/>
          <a:p>
            <a:pPr algn="ctr"/>
            <a:r>
              <a:rPr lang="en-GB" sz="2800" dirty="0">
                <a:latin typeface="Arial" panose="020B0604020202020204" pitchFamily="34" charset="0"/>
                <a:cs typeface="Arial" panose="020B0604020202020204" pitchFamily="34" charset="0"/>
              </a:rPr>
              <a:t>The four strategies used so far</a:t>
            </a:r>
          </a:p>
        </p:txBody>
      </p:sp>
    </p:spTree>
    <p:extLst>
      <p:ext uri="{BB962C8B-B14F-4D97-AF65-F5344CB8AC3E}">
        <p14:creationId xmlns:p14="http://schemas.microsoft.com/office/powerpoint/2010/main" val="66979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28B738B-CC14-40D7-BE5A-DB774E6F21E4}"/>
              </a:ext>
            </a:extLst>
          </p:cNvPr>
          <p:cNvSpPr txBox="1">
            <a:spLocks/>
          </p:cNvSpPr>
          <p:nvPr/>
        </p:nvSpPr>
        <p:spPr>
          <a:xfrm>
            <a:off x="2602891" y="240074"/>
            <a:ext cx="6986217" cy="616744"/>
          </a:xfrm>
          <a:prstGeom prst="rect">
            <a:avLst/>
          </a:prstGeom>
          <a:solidFill>
            <a:schemeClr val="accent2">
              <a:lumMod val="40000"/>
              <a:lumOff val="6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dirty="0"/>
              <a:t>Strategy 1. Sharing your partner’s thinking through TPS</a:t>
            </a:r>
          </a:p>
        </p:txBody>
      </p:sp>
      <p:sp>
        <p:nvSpPr>
          <p:cNvPr id="4" name="Speech Bubble: Rectangle with Corners Rounded 3">
            <a:extLst>
              <a:ext uri="{FF2B5EF4-FFF2-40B4-BE49-F238E27FC236}">
                <a16:creationId xmlns:a16="http://schemas.microsoft.com/office/drawing/2014/main" id="{C9142A15-D986-4D75-B186-D99A3717E861}"/>
              </a:ext>
            </a:extLst>
          </p:cNvPr>
          <p:cNvSpPr/>
          <p:nvPr/>
        </p:nvSpPr>
        <p:spPr>
          <a:xfrm>
            <a:off x="609600" y="2183954"/>
            <a:ext cx="4432300" cy="977900"/>
          </a:xfrm>
          <a:prstGeom prst="wedgeRoundRectCallout">
            <a:avLst>
              <a:gd name="adj1" fmla="val 37619"/>
              <a:gd name="adj2" fmla="val -69209"/>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“I think it was to see if you listen to your partner”</a:t>
            </a:r>
          </a:p>
        </p:txBody>
      </p:sp>
      <p:sp>
        <p:nvSpPr>
          <p:cNvPr id="6" name="Speech Bubble: Rectangle with Corners Rounded 5">
            <a:extLst>
              <a:ext uri="{FF2B5EF4-FFF2-40B4-BE49-F238E27FC236}">
                <a16:creationId xmlns:a16="http://schemas.microsoft.com/office/drawing/2014/main" id="{6A2538D5-25D0-456C-A5CF-DDDC4577A0D0}"/>
              </a:ext>
            </a:extLst>
          </p:cNvPr>
          <p:cNvSpPr/>
          <p:nvPr/>
        </p:nvSpPr>
        <p:spPr>
          <a:xfrm>
            <a:off x="6096000" y="2624433"/>
            <a:ext cx="4432300" cy="616744"/>
          </a:xfrm>
          <a:prstGeom prst="wedgeRoundRectCallout">
            <a:avLst>
              <a:gd name="adj1" fmla="val 1803"/>
              <a:gd name="adj2" fmla="val -75703"/>
              <a:gd name="adj3" fmla="val 16667"/>
            </a:avLst>
          </a:prstGeom>
          <a:ln>
            <a:solidFill>
              <a:srgbClr val="DF35B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“to prove you listen”</a:t>
            </a:r>
          </a:p>
        </p:txBody>
      </p:sp>
      <p:sp>
        <p:nvSpPr>
          <p:cNvPr id="9" name="Speech Bubble: Rectangle with Corners Rounded 8">
            <a:extLst>
              <a:ext uri="{FF2B5EF4-FFF2-40B4-BE49-F238E27FC236}">
                <a16:creationId xmlns:a16="http://schemas.microsoft.com/office/drawing/2014/main" id="{B12A5733-CC61-4F2C-BA93-A3A89BE6A8AA}"/>
              </a:ext>
            </a:extLst>
          </p:cNvPr>
          <p:cNvSpPr/>
          <p:nvPr/>
        </p:nvSpPr>
        <p:spPr>
          <a:xfrm>
            <a:off x="495300" y="3714398"/>
            <a:ext cx="4432300" cy="616744"/>
          </a:xfrm>
          <a:prstGeom prst="wedgeRoundRectCallout">
            <a:avLst>
              <a:gd name="adj1" fmla="val 36473"/>
              <a:gd name="adj2" fmla="val -92177"/>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a:t>
            </a:r>
            <a:r>
              <a:rPr lang="en-GB" dirty="0">
                <a:latin typeface="Calibri" panose="020F0502020204030204" pitchFamily="34" charset="0"/>
                <a:ea typeface="Calibri" panose="020F0502020204030204" pitchFamily="34" charset="0"/>
                <a:cs typeface="Times New Roman" panose="02020603050405020304" pitchFamily="18" charset="0"/>
              </a:rPr>
              <a:t>So if I don’t understand I can ask my partner for help”</a:t>
            </a:r>
            <a:endParaRPr lang="en-GB" dirty="0"/>
          </a:p>
        </p:txBody>
      </p:sp>
      <p:sp>
        <p:nvSpPr>
          <p:cNvPr id="11" name="Speech Bubble: Rectangle with Corners Rounded 10">
            <a:extLst>
              <a:ext uri="{FF2B5EF4-FFF2-40B4-BE49-F238E27FC236}">
                <a16:creationId xmlns:a16="http://schemas.microsoft.com/office/drawing/2014/main" id="{D9B2B7F0-D52B-492E-9C18-E33EB115F5DB}"/>
              </a:ext>
            </a:extLst>
          </p:cNvPr>
          <p:cNvSpPr/>
          <p:nvPr/>
        </p:nvSpPr>
        <p:spPr>
          <a:xfrm>
            <a:off x="6096000" y="4021299"/>
            <a:ext cx="4432300" cy="616744"/>
          </a:xfrm>
          <a:prstGeom prst="wedgeRoundRectCallout">
            <a:avLst>
              <a:gd name="adj1" fmla="val 1803"/>
              <a:gd name="adj2" fmla="val -75703"/>
              <a:gd name="adj3" fmla="val 16667"/>
            </a:avLst>
          </a:prstGeom>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“to test our listening skills”</a:t>
            </a:r>
          </a:p>
        </p:txBody>
      </p:sp>
      <p:sp>
        <p:nvSpPr>
          <p:cNvPr id="13" name="Speech Bubble: Rectangle with Corners Rounded 12">
            <a:extLst>
              <a:ext uri="{FF2B5EF4-FFF2-40B4-BE49-F238E27FC236}">
                <a16:creationId xmlns:a16="http://schemas.microsoft.com/office/drawing/2014/main" id="{6319F25C-D8FA-4C34-99BC-6B6A30E948B0}"/>
              </a:ext>
            </a:extLst>
          </p:cNvPr>
          <p:cNvSpPr/>
          <p:nvPr/>
        </p:nvSpPr>
        <p:spPr>
          <a:xfrm>
            <a:off x="609600" y="5349775"/>
            <a:ext cx="4432300" cy="885564"/>
          </a:xfrm>
          <a:prstGeom prst="wedgeRoundRectCallout">
            <a:avLst>
              <a:gd name="adj1" fmla="val 35613"/>
              <a:gd name="adj2" fmla="val -128066"/>
              <a:gd name="adj3" fmla="val 16667"/>
            </a:avLst>
          </a:prstGeom>
          <a:ln>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latin typeface="Calibri" panose="020F0502020204030204" pitchFamily="34" charset="0"/>
                <a:ea typeface="Calibri" panose="020F0502020204030204" pitchFamily="34" charset="0"/>
                <a:cs typeface="Times New Roman" panose="02020603050405020304" pitchFamily="18" charset="0"/>
              </a:rPr>
              <a:t>“Because it helps you to understand different opinions on the maths problems and different paths to the answer”</a:t>
            </a:r>
            <a:endParaRPr lang="en-GB" dirty="0"/>
          </a:p>
        </p:txBody>
      </p:sp>
      <p:sp>
        <p:nvSpPr>
          <p:cNvPr id="14" name="Speech Bubble: Rectangle with Corners Rounded 13">
            <a:extLst>
              <a:ext uri="{FF2B5EF4-FFF2-40B4-BE49-F238E27FC236}">
                <a16:creationId xmlns:a16="http://schemas.microsoft.com/office/drawing/2014/main" id="{B66A5287-0839-472C-B497-139642FACAE7}"/>
              </a:ext>
            </a:extLst>
          </p:cNvPr>
          <p:cNvSpPr/>
          <p:nvPr/>
        </p:nvSpPr>
        <p:spPr>
          <a:xfrm>
            <a:off x="6426200" y="5409880"/>
            <a:ext cx="4432300" cy="885564"/>
          </a:xfrm>
          <a:prstGeom prst="wedgeRoundRectCallout">
            <a:avLst>
              <a:gd name="adj1" fmla="val -37739"/>
              <a:gd name="adj2" fmla="val -107988"/>
              <a:gd name="adj3" fmla="val 16667"/>
            </a:avLst>
          </a:prstGeom>
          <a:ln>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latin typeface="Calibri" panose="020F0502020204030204" pitchFamily="34" charset="0"/>
                <a:cs typeface="Times New Roman" panose="02020603050405020304" pitchFamily="18" charset="0"/>
              </a:rPr>
              <a:t>“</a:t>
            </a:r>
            <a:r>
              <a:rPr lang="en-GB" dirty="0"/>
              <a:t>Because you can get two different perspective[s] and it may help you finalise your idea”</a:t>
            </a:r>
          </a:p>
        </p:txBody>
      </p:sp>
      <p:sp>
        <p:nvSpPr>
          <p:cNvPr id="2" name="Rectangle 1">
            <a:extLst>
              <a:ext uri="{FF2B5EF4-FFF2-40B4-BE49-F238E27FC236}">
                <a16:creationId xmlns:a16="http://schemas.microsoft.com/office/drawing/2014/main" id="{82F1797C-3AEF-471E-A7F8-00B98177EF66}"/>
              </a:ext>
            </a:extLst>
          </p:cNvPr>
          <p:cNvSpPr/>
          <p:nvPr/>
        </p:nvSpPr>
        <p:spPr>
          <a:xfrm>
            <a:off x="2758515" y="1151220"/>
            <a:ext cx="6096000" cy="646331"/>
          </a:xfrm>
          <a:prstGeom prst="rect">
            <a:avLst/>
          </a:prstGeom>
          <a:solidFill>
            <a:schemeClr val="bg1"/>
          </a:solidFill>
        </p:spPr>
        <p:txBody>
          <a:bodyPr>
            <a:spAutoFit/>
          </a:bodyPr>
          <a:lstStyle/>
          <a:p>
            <a:pPr lvl="0" algn="ctr" defTabSz="914400">
              <a:defRPr/>
            </a:pPr>
            <a:r>
              <a:rPr lang="en-GB" dirty="0"/>
              <a:t>“Why do you think the teacher asked you to explain your partner’s thinking and not your own?”</a:t>
            </a:r>
          </a:p>
        </p:txBody>
      </p:sp>
    </p:spTree>
    <p:extLst>
      <p:ext uri="{BB962C8B-B14F-4D97-AF65-F5344CB8AC3E}">
        <p14:creationId xmlns:p14="http://schemas.microsoft.com/office/powerpoint/2010/main" val="299321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P spid="11"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CB7298-3216-49BD-AB4D-ED301FBDA536}"/>
              </a:ext>
            </a:extLst>
          </p:cNvPr>
          <p:cNvSpPr txBox="1"/>
          <p:nvPr/>
        </p:nvSpPr>
        <p:spPr>
          <a:xfrm>
            <a:off x="6234953" y="183676"/>
            <a:ext cx="5127625" cy="34778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dirty="0">
                <a:solidFill>
                  <a:srgbClr val="0070C0"/>
                </a:solidFill>
              </a:rPr>
              <a:t>Strategy 3. </a:t>
            </a:r>
            <a:r>
              <a:rPr lang="en-GB" sz="2000" dirty="0"/>
              <a:t>Scribing for students when presenting ideas</a:t>
            </a:r>
          </a:p>
          <a:p>
            <a:endParaRPr lang="en-GB" sz="2000" dirty="0"/>
          </a:p>
          <a:p>
            <a:pPr marL="342900" indent="-342900">
              <a:buFontTx/>
              <a:buChar char="-"/>
            </a:pPr>
            <a:r>
              <a:rPr lang="en-GB" sz="2000" dirty="0"/>
              <a:t>Write down exactly students say</a:t>
            </a:r>
          </a:p>
          <a:p>
            <a:pPr marL="342900" indent="-342900">
              <a:buFontTx/>
              <a:buChar char="-"/>
            </a:pPr>
            <a:r>
              <a:rPr lang="en-GB" sz="2000" dirty="0"/>
              <a:t>Intention was to draw out </a:t>
            </a:r>
          </a:p>
          <a:p>
            <a:pPr marL="800100" lvl="1" indent="-342900">
              <a:buFontTx/>
              <a:buChar char="-"/>
            </a:pPr>
            <a:r>
              <a:rPr lang="en-GB" sz="2000" dirty="0"/>
              <a:t>Ambiguities</a:t>
            </a:r>
          </a:p>
          <a:p>
            <a:pPr marL="800100" lvl="1" indent="-342900">
              <a:buFontTx/>
              <a:buChar char="-"/>
            </a:pPr>
            <a:r>
              <a:rPr lang="en-GB" sz="2000" dirty="0"/>
              <a:t>Highlight informal language and discuss mathematical alternatives</a:t>
            </a:r>
          </a:p>
          <a:p>
            <a:pPr marL="342900" indent="-342900">
              <a:buFontTx/>
              <a:buChar char="-"/>
            </a:pPr>
            <a:r>
              <a:rPr lang="en-GB" sz="2000" dirty="0"/>
              <a:t>Annotation </a:t>
            </a:r>
          </a:p>
          <a:p>
            <a:pPr marL="800100" lvl="1" indent="-342900">
              <a:buFontTx/>
              <a:buChar char="-"/>
            </a:pPr>
            <a:r>
              <a:rPr lang="en-GB" sz="2000" dirty="0"/>
              <a:t>Ask students to improve solution and annotate in a different colour</a:t>
            </a:r>
          </a:p>
        </p:txBody>
      </p:sp>
      <p:sp>
        <p:nvSpPr>
          <p:cNvPr id="5" name="TextBox 4">
            <a:extLst>
              <a:ext uri="{FF2B5EF4-FFF2-40B4-BE49-F238E27FC236}">
                <a16:creationId xmlns:a16="http://schemas.microsoft.com/office/drawing/2014/main" id="{94E9140D-66D9-45FD-A24A-D87DB568C97E}"/>
              </a:ext>
            </a:extLst>
          </p:cNvPr>
          <p:cNvSpPr txBox="1"/>
          <p:nvPr/>
        </p:nvSpPr>
        <p:spPr>
          <a:xfrm>
            <a:off x="431006" y="183676"/>
            <a:ext cx="4965699" cy="34778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dirty="0">
                <a:solidFill>
                  <a:srgbClr val="0070C0"/>
                </a:solidFill>
              </a:rPr>
              <a:t>Strategy 2. </a:t>
            </a:r>
            <a:r>
              <a:rPr lang="en-GB" sz="2000" dirty="0"/>
              <a:t>Separating reasoning from working out by using a table</a:t>
            </a:r>
          </a:p>
          <a:p>
            <a:r>
              <a:rPr lang="en-GB" sz="2000" dirty="0"/>
              <a:t> </a:t>
            </a:r>
          </a:p>
          <a:p>
            <a:pPr lvl="1">
              <a:buFontTx/>
              <a:buChar char="-"/>
            </a:pPr>
            <a:r>
              <a:rPr lang="en-GB" sz="2000" dirty="0"/>
              <a:t>No prior discussion</a:t>
            </a:r>
          </a:p>
          <a:p>
            <a:pPr lvl="1">
              <a:buFontTx/>
              <a:buChar char="-"/>
            </a:pPr>
            <a:r>
              <a:rPr lang="en-GB" sz="2000" dirty="0"/>
              <a:t>Present student’s contributions on the board in a table </a:t>
            </a:r>
          </a:p>
          <a:p>
            <a:pPr lvl="1">
              <a:buFontTx/>
              <a:buChar char="-"/>
            </a:pPr>
            <a:r>
              <a:rPr lang="en-GB" sz="2000" dirty="0"/>
              <a:t>Ask students to name each side of the table</a:t>
            </a:r>
          </a:p>
          <a:p>
            <a:pPr lvl="1">
              <a:buFontTx/>
              <a:buChar char="-"/>
            </a:pPr>
            <a:r>
              <a:rPr lang="en-GB" sz="2000" dirty="0"/>
              <a:t>Students suggested calculations/working out vs explanations/method/why we’re doing what doing</a:t>
            </a:r>
          </a:p>
        </p:txBody>
      </p:sp>
      <p:sp>
        <p:nvSpPr>
          <p:cNvPr id="7" name="TextBox 6">
            <a:extLst>
              <a:ext uri="{FF2B5EF4-FFF2-40B4-BE49-F238E27FC236}">
                <a16:creationId xmlns:a16="http://schemas.microsoft.com/office/drawing/2014/main" id="{4EA374B3-9B7A-4B9B-A48B-85BDB82C206E}"/>
              </a:ext>
            </a:extLst>
          </p:cNvPr>
          <p:cNvSpPr txBox="1"/>
          <p:nvPr/>
        </p:nvSpPr>
        <p:spPr>
          <a:xfrm>
            <a:off x="2913856" y="4194438"/>
            <a:ext cx="6364288" cy="132343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000" dirty="0">
                <a:solidFill>
                  <a:srgbClr val="0070C0"/>
                </a:solidFill>
              </a:rPr>
              <a:t>Strategy 4. </a:t>
            </a:r>
            <a:r>
              <a:rPr lang="en-GB" sz="2000" dirty="0"/>
              <a:t>Sorting/classifying problems into different types</a:t>
            </a:r>
          </a:p>
          <a:p>
            <a:endParaRPr lang="en-GB" sz="2000" dirty="0"/>
          </a:p>
          <a:p>
            <a:pPr marL="342900" indent="-342900">
              <a:buFontTx/>
              <a:buChar char="-"/>
            </a:pPr>
            <a:r>
              <a:rPr lang="en-GB" sz="2000" dirty="0"/>
              <a:t>First discuss with students rationale for sorting</a:t>
            </a:r>
          </a:p>
          <a:p>
            <a:pPr marL="342900" indent="-342900">
              <a:buFontTx/>
              <a:buChar char="-"/>
            </a:pPr>
            <a:r>
              <a:rPr lang="en-GB" sz="2000" dirty="0"/>
              <a:t>Ask students to sort problems into types 1/2/3</a:t>
            </a:r>
          </a:p>
        </p:txBody>
      </p:sp>
    </p:spTree>
    <p:extLst>
      <p:ext uri="{BB962C8B-B14F-4D97-AF65-F5344CB8AC3E}">
        <p14:creationId xmlns:p14="http://schemas.microsoft.com/office/powerpoint/2010/main" val="2165630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780304C-E306-4BD5-9C62-8C40519011C7}"/>
              </a:ext>
            </a:extLst>
          </p:cNvPr>
          <p:cNvSpPr txBox="1"/>
          <p:nvPr/>
        </p:nvSpPr>
        <p:spPr>
          <a:xfrm>
            <a:off x="1664032" y="603156"/>
            <a:ext cx="8070850" cy="523220"/>
          </a:xfrm>
          <a:prstGeom prst="rect">
            <a:avLst/>
          </a:prstGeom>
          <a:solidFill>
            <a:schemeClr val="accent2">
              <a:lumMod val="60000"/>
              <a:lumOff val="40000"/>
            </a:schemeClr>
          </a:solidFill>
        </p:spPr>
        <p:txBody>
          <a:bodyPr wrap="square" rtlCol="0">
            <a:spAutoFit/>
          </a:bodyPr>
          <a:lstStyle/>
          <a:p>
            <a:pPr algn="ctr"/>
            <a:r>
              <a:rPr lang="en-GB" sz="2800" dirty="0">
                <a:latin typeface="Arial" panose="020B0604020202020204" pitchFamily="34" charset="0"/>
                <a:cs typeface="Arial" panose="020B0604020202020204" pitchFamily="34" charset="0"/>
              </a:rPr>
              <a:t>Evidence and evaluation</a:t>
            </a:r>
          </a:p>
        </p:txBody>
      </p:sp>
      <p:sp>
        <p:nvSpPr>
          <p:cNvPr id="7" name="Content Placeholder 6">
            <a:extLst>
              <a:ext uri="{FF2B5EF4-FFF2-40B4-BE49-F238E27FC236}">
                <a16:creationId xmlns:a16="http://schemas.microsoft.com/office/drawing/2014/main" id="{292E83B7-76AB-4639-9E29-E8F5065D96C7}"/>
              </a:ext>
            </a:extLst>
          </p:cNvPr>
          <p:cNvSpPr>
            <a:spLocks noGrp="1"/>
          </p:cNvSpPr>
          <p:nvPr>
            <p:ph idx="1"/>
          </p:nvPr>
        </p:nvSpPr>
        <p:spPr>
          <a:xfrm>
            <a:off x="1664030" y="1365524"/>
            <a:ext cx="8070851" cy="3986405"/>
          </a:xfrm>
          <a:solidFill>
            <a:schemeClr val="bg1"/>
          </a:solidFill>
        </p:spPr>
        <p:txBody>
          <a:bodyPr>
            <a:normAutofit/>
          </a:bodyPr>
          <a:lstStyle/>
          <a:p>
            <a:pPr>
              <a:buFontTx/>
              <a:buChar char="-"/>
            </a:pPr>
            <a:r>
              <a:rPr lang="en-GB" sz="2800" dirty="0"/>
              <a:t>Surveys</a:t>
            </a:r>
          </a:p>
          <a:p>
            <a:pPr>
              <a:buFontTx/>
              <a:buChar char="-"/>
            </a:pPr>
            <a:r>
              <a:rPr lang="en-GB" sz="2800" dirty="0"/>
              <a:t>Video recorded the lessons</a:t>
            </a:r>
          </a:p>
          <a:p>
            <a:pPr>
              <a:buFontTx/>
              <a:buChar char="-"/>
            </a:pPr>
            <a:r>
              <a:rPr lang="en-GB" sz="2800" dirty="0"/>
              <a:t>Peer-observations </a:t>
            </a:r>
          </a:p>
          <a:p>
            <a:pPr>
              <a:buFontTx/>
              <a:buChar char="-"/>
            </a:pPr>
            <a:r>
              <a:rPr lang="en-GB" sz="2800" dirty="0"/>
              <a:t>Interviewed target PPI students (audio recorded)</a:t>
            </a:r>
          </a:p>
          <a:p>
            <a:pPr>
              <a:buFontTx/>
              <a:buChar char="-"/>
            </a:pPr>
            <a:r>
              <a:rPr lang="en-GB" sz="2800" dirty="0"/>
              <a:t>Reflective discussions</a:t>
            </a:r>
          </a:p>
          <a:p>
            <a:pPr lvl="1">
              <a:buFontTx/>
              <a:buChar char="-"/>
            </a:pPr>
            <a:r>
              <a:rPr lang="en-GB" sz="2600" dirty="0"/>
              <a:t>Evaluated the success of the strategies  </a:t>
            </a:r>
          </a:p>
          <a:p>
            <a:pPr lvl="1">
              <a:buFontTx/>
              <a:buChar char="-"/>
            </a:pPr>
            <a:r>
              <a:rPr lang="en-GB" sz="2600" dirty="0"/>
              <a:t>Identified new strategies that we would like to try next</a:t>
            </a:r>
          </a:p>
          <a:p>
            <a:pPr marL="0" indent="0">
              <a:buNone/>
            </a:pPr>
            <a:endParaRPr lang="en-GB" sz="2800" dirty="0"/>
          </a:p>
        </p:txBody>
      </p:sp>
    </p:spTree>
    <p:extLst>
      <p:ext uri="{BB962C8B-B14F-4D97-AF65-F5344CB8AC3E}">
        <p14:creationId xmlns:p14="http://schemas.microsoft.com/office/powerpoint/2010/main" val="350168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C9C084-A158-47AD-AA5C-C0B630941E3C}"/>
              </a:ext>
            </a:extLst>
          </p:cNvPr>
          <p:cNvSpPr txBox="1">
            <a:spLocks/>
          </p:cNvSpPr>
          <p:nvPr/>
        </p:nvSpPr>
        <p:spPr bwMode="auto">
          <a:xfrm>
            <a:off x="1601953" y="274638"/>
            <a:ext cx="86423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2800" b="0" i="0" u="none" strike="noStrike" kern="1200" cap="none" spc="0" normalizeH="0" baseline="0" noProof="0">
                <a:ln>
                  <a:noFill/>
                </a:ln>
                <a:solidFill>
                  <a:srgbClr val="C00000"/>
                </a:solidFill>
                <a:effectLst>
                  <a:outerShdw blurRad="38100" dist="38100" dir="2700000" algn="tl">
                    <a:srgbClr val="000000">
                      <a:alpha val="43137"/>
                    </a:srgbClr>
                  </a:outerShdw>
                </a:effectLst>
                <a:uLnTx/>
                <a:uFillTx/>
                <a:latin typeface="Calibri"/>
                <a:ea typeface="+mj-ea"/>
                <a:cs typeface="+mj-cs"/>
              </a:rPr>
              <a:t>Early findings from the ‘</a:t>
            </a:r>
            <a:r>
              <a:rPr kumimoji="0" lang="en-GB" altLang="en-US" sz="2800" b="0" i="1" u="none" strike="noStrike" kern="1200" cap="none" spc="0" normalizeH="0" baseline="0" noProof="0">
                <a:ln>
                  <a:noFill/>
                </a:ln>
                <a:solidFill>
                  <a:srgbClr val="C00000"/>
                </a:solidFill>
                <a:effectLst>
                  <a:outerShdw blurRad="38100" dist="38100" dir="2700000" algn="tl">
                    <a:srgbClr val="000000">
                      <a:alpha val="43137"/>
                    </a:srgbClr>
                  </a:outerShdw>
                </a:effectLst>
                <a:uLnTx/>
                <a:uFillTx/>
                <a:latin typeface="Calibri"/>
                <a:ea typeface="+mj-ea"/>
                <a:cs typeface="+mj-cs"/>
              </a:rPr>
              <a:t>Visible pedagogies and </a:t>
            </a:r>
            <a:br>
              <a:rPr kumimoji="0" lang="en-GB" altLang="en-US" sz="2800" b="0" i="1" u="none" strike="noStrike" kern="1200" cap="none" spc="0" normalizeH="0" baseline="0" noProof="0">
                <a:ln>
                  <a:noFill/>
                </a:ln>
                <a:solidFill>
                  <a:srgbClr val="C00000"/>
                </a:solidFill>
                <a:effectLst>
                  <a:outerShdw blurRad="38100" dist="38100" dir="2700000" algn="tl">
                    <a:srgbClr val="000000">
                      <a:alpha val="43137"/>
                    </a:srgbClr>
                  </a:outerShdw>
                </a:effectLst>
                <a:uLnTx/>
                <a:uFillTx/>
                <a:latin typeface="Calibri"/>
                <a:ea typeface="+mj-ea"/>
                <a:cs typeface="+mj-cs"/>
              </a:rPr>
            </a:br>
            <a:r>
              <a:rPr kumimoji="0" lang="en-GB" altLang="en-US" sz="2800" b="0" i="1" u="none" strike="noStrike" kern="1200" cap="none" spc="0" normalizeH="0" baseline="0" noProof="0">
                <a:ln>
                  <a:noFill/>
                </a:ln>
                <a:solidFill>
                  <a:srgbClr val="C00000"/>
                </a:solidFill>
                <a:effectLst>
                  <a:outerShdw blurRad="38100" dist="38100" dir="2700000" algn="tl">
                    <a:srgbClr val="000000">
                      <a:alpha val="43137"/>
                    </a:srgbClr>
                  </a:outerShdw>
                </a:effectLst>
                <a:uLnTx/>
                <a:uFillTx/>
                <a:latin typeface="Calibri"/>
                <a:ea typeface="+mj-ea"/>
                <a:cs typeface="+mj-cs"/>
              </a:rPr>
              <a:t>equitable outcomes in school mathematics</a:t>
            </a:r>
            <a:r>
              <a:rPr kumimoji="0" lang="en-GB" altLang="en-US" sz="2800" b="0" i="0" u="none" strike="noStrike" kern="1200" cap="none" spc="0" normalizeH="0" baseline="0" noProof="0">
                <a:ln>
                  <a:noFill/>
                </a:ln>
                <a:solidFill>
                  <a:srgbClr val="C00000"/>
                </a:solidFill>
                <a:effectLst>
                  <a:outerShdw blurRad="38100" dist="38100" dir="2700000" algn="tl">
                    <a:srgbClr val="000000">
                      <a:alpha val="43137"/>
                    </a:srgbClr>
                  </a:outerShdw>
                </a:effectLst>
                <a:uLnTx/>
                <a:uFillTx/>
                <a:latin typeface="Calibri"/>
                <a:ea typeface="+mj-ea"/>
                <a:cs typeface="+mj-cs"/>
              </a:rPr>
              <a:t>’ project </a:t>
            </a:r>
            <a:endParaRPr kumimoji="0" lang="en-GB" altLang="en-US" sz="28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j-ea"/>
              <a:cs typeface="+mj-cs"/>
            </a:endParaRPr>
          </a:p>
        </p:txBody>
      </p:sp>
      <p:sp>
        <p:nvSpPr>
          <p:cNvPr id="5" name="Content Placeholder 2">
            <a:extLst>
              <a:ext uri="{FF2B5EF4-FFF2-40B4-BE49-F238E27FC236}">
                <a16:creationId xmlns:a16="http://schemas.microsoft.com/office/drawing/2014/main" id="{7F7D3AD1-359E-4AD8-A2A1-0CB3BF2BD6D9}"/>
              </a:ext>
            </a:extLst>
          </p:cNvPr>
          <p:cNvSpPr txBox="1">
            <a:spLocks/>
          </p:cNvSpPr>
          <p:nvPr/>
        </p:nvSpPr>
        <p:spPr bwMode="auto">
          <a:xfrm>
            <a:off x="1819441" y="1268413"/>
            <a:ext cx="8280400" cy="558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altLang="en-US" sz="2400" b="0" i="1" u="none" strike="noStrike" kern="1200" cap="none" spc="0" normalizeH="0" baseline="0" noProof="0">
                <a:ln>
                  <a:noFill/>
                </a:ln>
                <a:solidFill>
                  <a:srgbClr val="002060"/>
                </a:solidFill>
                <a:effectLst/>
                <a:uLnTx/>
                <a:uFillTx/>
                <a:latin typeface="Calibri"/>
                <a:ea typeface="+mn-ea"/>
                <a:cs typeface="+mn-cs"/>
              </a:rPr>
              <a:t>Students initially did not fully appreciate purpose of strategies, e.g. linked strategies to compliance.</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altLang="en-US" sz="2400" b="0" i="1" u="none" strike="noStrike" kern="1200" cap="none" spc="0" normalizeH="0" baseline="0" noProof="0">
                <a:ln>
                  <a:noFill/>
                </a:ln>
                <a:solidFill>
                  <a:srgbClr val="002060"/>
                </a:solidFill>
                <a:effectLst/>
                <a:uLnTx/>
                <a:uFillTx/>
                <a:latin typeface="Calibri"/>
                <a:ea typeface="+mn-ea"/>
                <a:cs typeface="+mn-cs"/>
              </a:rPr>
              <a:t>Through taking discussions further, students began to appreciate more, e.g. value of learning from others’ ideas.</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altLang="en-US" sz="2400" b="0" i="1" u="none" strike="noStrike" kern="1200" cap="none" spc="0" normalizeH="0" baseline="0" noProof="0">
                <a:ln>
                  <a:noFill/>
                </a:ln>
                <a:solidFill>
                  <a:srgbClr val="002060"/>
                </a:solidFill>
                <a:effectLst/>
                <a:uLnTx/>
                <a:uFillTx/>
                <a:latin typeface="Calibri"/>
                <a:ea typeface="+mn-ea"/>
                <a:cs typeface="+mn-cs"/>
              </a:rPr>
              <a:t>TRs noticed wider range of students responding appropriately to problem solving tasks and grasping mathematical concepts.</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altLang="en-US" sz="2400" b="0" i="1" u="none" strike="noStrike" kern="1200" cap="none" spc="0" normalizeH="0" baseline="0" noProof="0">
                <a:ln>
                  <a:noFill/>
                </a:ln>
                <a:solidFill>
                  <a:srgbClr val="002060"/>
                </a:solidFill>
                <a:effectLst/>
                <a:uLnTx/>
                <a:uFillTx/>
                <a:latin typeface="Calibri"/>
                <a:ea typeface="+mn-ea"/>
                <a:cs typeface="+mn-cs"/>
              </a:rPr>
              <a:t>TRs initially felt wary about devoting time to discussing strategies but began to appreciate benefits of doing so.</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altLang="en-US" sz="2400" b="0" i="1" u="none" strike="noStrike" kern="1200" cap="none" spc="0" normalizeH="0" baseline="0" noProof="0">
                <a:ln>
                  <a:noFill/>
                </a:ln>
                <a:solidFill>
                  <a:srgbClr val="002060"/>
                </a:solidFill>
                <a:effectLst/>
                <a:uLnTx/>
                <a:uFillTx/>
                <a:latin typeface="Calibri"/>
                <a:ea typeface="+mn-ea"/>
                <a:cs typeface="+mn-cs"/>
              </a:rPr>
              <a:t>TRs surprised by students’ willingness to engage with idea of discussing strategies/pedagogy and ability to see its benefits.</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altLang="en-US" sz="2400" b="0" i="1" u="none" strike="noStrike" kern="1200" cap="none" spc="0" normalizeH="0" baseline="0" noProof="0">
                <a:ln>
                  <a:noFill/>
                </a:ln>
                <a:solidFill>
                  <a:srgbClr val="002060"/>
                </a:solidFill>
                <a:effectLst/>
                <a:uLnTx/>
                <a:uFillTx/>
                <a:latin typeface="Calibri"/>
                <a:ea typeface="+mn-ea"/>
                <a:cs typeface="+mn-cs"/>
              </a:rPr>
              <a:t>Videos/surveys provided evidence for TRs on how </a:t>
            </a:r>
            <a:r>
              <a:rPr kumimoji="0" lang="en-GB" altLang="en-US" sz="2400" b="0" i="1" u="sng" strike="noStrike" kern="1200" cap="none" spc="0" normalizeH="0" baseline="0" noProof="0">
                <a:ln>
                  <a:noFill/>
                </a:ln>
                <a:solidFill>
                  <a:srgbClr val="002060"/>
                </a:solidFill>
                <a:effectLst/>
                <a:uLnTx/>
                <a:uFillTx/>
                <a:latin typeface="Calibri"/>
                <a:ea typeface="+mn-ea"/>
                <a:cs typeface="+mn-cs"/>
              </a:rPr>
              <a:t>all</a:t>
            </a:r>
            <a:r>
              <a:rPr kumimoji="0" lang="en-GB" altLang="en-US" sz="2400" b="0" i="1" u="none" strike="noStrike" kern="1200" cap="none" spc="0" normalizeH="0" baseline="0" noProof="0">
                <a:ln>
                  <a:noFill/>
                </a:ln>
                <a:solidFill>
                  <a:srgbClr val="002060"/>
                </a:solidFill>
                <a:effectLst/>
                <a:uLnTx/>
                <a:uFillTx/>
                <a:latin typeface="Calibri"/>
                <a:ea typeface="+mn-ea"/>
                <a:cs typeface="+mn-cs"/>
              </a:rPr>
              <a:t> students respond to pedagogies – provides clearer pedagogical focus.</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altLang="en-US" sz="2400" b="0" i="1" u="none" strike="noStrike" kern="1200" cap="none" spc="0" normalizeH="0" baseline="0" noProof="0">
                <a:ln>
                  <a:noFill/>
                </a:ln>
                <a:solidFill>
                  <a:srgbClr val="002060"/>
                </a:solidFill>
                <a:effectLst/>
                <a:uLnTx/>
                <a:uFillTx/>
                <a:latin typeface="Calibri"/>
                <a:ea typeface="+mn-ea"/>
                <a:cs typeface="+mn-cs"/>
              </a:rPr>
              <a:t>Interviews provided deeper understanding of how disadvantaged students might respond.</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GB" altLang="en-US" sz="2400" b="0" i="0" u="none" strike="noStrike" kern="1200" cap="none" spc="0" normalizeH="0" baseline="0" noProof="0">
              <a:ln>
                <a:noFill/>
              </a:ln>
              <a:solidFill>
                <a:srgbClr val="002060"/>
              </a:solidFill>
              <a:effectLst/>
              <a:uLnTx/>
              <a:uFillTx/>
              <a:latin typeface="Calibri"/>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GB" altLang="en-US" sz="2400" b="0" i="0" u="none" strike="noStrike" kern="1200" cap="none" spc="0" normalizeH="0" baseline="0" noProof="0">
              <a:ln>
                <a:noFill/>
              </a:ln>
              <a:solidFill>
                <a:srgbClr val="002060"/>
              </a:solidFill>
              <a:effectLst/>
              <a:uLnTx/>
              <a:uFillTx/>
              <a:latin typeface="Calibri"/>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GB" altLang="en-US" sz="2400" b="0" i="0" u="none" strike="noStrike" kern="1200" cap="none" spc="0" normalizeH="0" baseline="0" noProof="0">
              <a:ln>
                <a:noFill/>
              </a:ln>
              <a:solidFill>
                <a:srgbClr val="002060"/>
              </a:solidFill>
              <a:effectLst/>
              <a:uLnTx/>
              <a:uFillTx/>
              <a:latin typeface="Calibri"/>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GB" altLang="en-US" sz="2400" b="0" i="0" u="none" strike="noStrike" kern="1200" cap="none" spc="0" normalizeH="0" baseline="0" noProof="0">
              <a:ln>
                <a:noFill/>
              </a:ln>
              <a:solidFill>
                <a:srgbClr val="002060"/>
              </a:solidFill>
              <a:effectLst/>
              <a:uLnTx/>
              <a:uFillTx/>
              <a:latin typeface="Calibri"/>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GB" altLang="en-US" sz="2400" b="0" i="0" u="none" strike="noStrike" kern="1200" cap="none" spc="0" normalizeH="0" baseline="0" noProof="0">
              <a:ln>
                <a:noFill/>
              </a:ln>
              <a:solidFill>
                <a:srgbClr val="002060"/>
              </a:solidFill>
              <a:effectLst/>
              <a:uLnTx/>
              <a:uFillTx/>
              <a:latin typeface="Calibri"/>
              <a:ea typeface="+mn-ea"/>
              <a:cs typeface="+mn-cs"/>
            </a:endParaRPr>
          </a:p>
        </p:txBody>
      </p:sp>
    </p:spTree>
    <p:extLst>
      <p:ext uri="{BB962C8B-B14F-4D97-AF65-F5344CB8AC3E}">
        <p14:creationId xmlns:p14="http://schemas.microsoft.com/office/powerpoint/2010/main" val="3282854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C9C084-A158-47AD-AA5C-C0B630941E3C}"/>
              </a:ext>
            </a:extLst>
          </p:cNvPr>
          <p:cNvSpPr txBox="1">
            <a:spLocks/>
          </p:cNvSpPr>
          <p:nvPr/>
        </p:nvSpPr>
        <p:spPr bwMode="auto">
          <a:xfrm>
            <a:off x="1601953" y="274638"/>
            <a:ext cx="86423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28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j-ea"/>
                <a:cs typeface="+mj-cs"/>
              </a:rPr>
              <a:t>Discussion</a:t>
            </a:r>
          </a:p>
        </p:txBody>
      </p:sp>
    </p:spTree>
    <p:extLst>
      <p:ext uri="{BB962C8B-B14F-4D97-AF65-F5344CB8AC3E}">
        <p14:creationId xmlns:p14="http://schemas.microsoft.com/office/powerpoint/2010/main" val="56392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BCC27CB-A440-45A1-8815-2795B8AE0B64}"/>
              </a:ext>
            </a:extLst>
          </p:cNvPr>
          <p:cNvSpPr txBox="1">
            <a:spLocks/>
          </p:cNvSpPr>
          <p:nvPr/>
        </p:nvSpPr>
        <p:spPr bwMode="auto">
          <a:xfrm>
            <a:off x="2113246" y="23369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3200" b="0" i="0" u="none" strike="noStrike" kern="1200" cap="none" spc="0" normalizeH="0" baseline="0" noProof="0">
                <a:ln>
                  <a:noFill/>
                </a:ln>
                <a:solidFill>
                  <a:srgbClr val="C00000"/>
                </a:solidFill>
                <a:effectLst>
                  <a:outerShdw blurRad="38100" dist="38100" dir="2700000" algn="tl">
                    <a:srgbClr val="000000">
                      <a:alpha val="43137"/>
                    </a:srgbClr>
                  </a:outerShdw>
                </a:effectLst>
                <a:uLnTx/>
                <a:uFillTx/>
                <a:latin typeface="Calibri"/>
                <a:ea typeface="+mj-ea"/>
                <a:cs typeface="+mj-cs"/>
              </a:rPr>
              <a:t>Structure of workshop</a:t>
            </a:r>
            <a:endParaRPr kumimoji="0" lang="en-GB" altLang="en-US" sz="32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j-ea"/>
              <a:cs typeface="+mj-cs"/>
            </a:endParaRPr>
          </a:p>
        </p:txBody>
      </p:sp>
      <p:sp>
        <p:nvSpPr>
          <p:cNvPr id="9" name="Content Placeholder 2">
            <a:extLst>
              <a:ext uri="{FF2B5EF4-FFF2-40B4-BE49-F238E27FC236}">
                <a16:creationId xmlns:a16="http://schemas.microsoft.com/office/drawing/2014/main" id="{A77600F6-89B7-48BF-A417-5D4D144C19A5}"/>
              </a:ext>
            </a:extLst>
          </p:cNvPr>
          <p:cNvSpPr txBox="1">
            <a:spLocks/>
          </p:cNvSpPr>
          <p:nvPr/>
        </p:nvSpPr>
        <p:spPr bwMode="auto">
          <a:xfrm>
            <a:off x="1906871" y="1300495"/>
            <a:ext cx="8569325"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400" b="0" i="0" u="none" strike="noStrike" kern="1200" cap="none" spc="0" normalizeH="0" baseline="0" noProof="0">
                <a:ln>
                  <a:noFill/>
                </a:ln>
                <a:solidFill>
                  <a:srgbClr val="002060"/>
                </a:solidFill>
                <a:effectLst/>
                <a:uLnTx/>
                <a:uFillTx/>
                <a:latin typeface="Calibri"/>
                <a:ea typeface="+mn-ea"/>
                <a:cs typeface="+mn-cs"/>
              </a:rPr>
              <a:t>Introduction to Visible Pedagogies Project (Pete – 10 mins):</a:t>
            </a:r>
          </a:p>
          <a:p>
            <a:pPr marL="742950" marR="0" lvl="1"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000" b="0" i="0" u="none" strike="noStrike" kern="1200" cap="none" spc="0" normalizeH="0" baseline="0" noProof="0">
                <a:ln>
                  <a:noFill/>
                </a:ln>
                <a:solidFill>
                  <a:srgbClr val="002060"/>
                </a:solidFill>
                <a:effectLst/>
                <a:uLnTx/>
                <a:uFillTx/>
                <a:latin typeface="Calibri"/>
                <a:ea typeface="+mn-ea"/>
                <a:cs typeface="+mn-cs"/>
              </a:rPr>
              <a:t>Rationale for project; underlying research; methodology.</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400" b="0" i="0" u="none" strike="noStrike" kern="1200" cap="none" spc="0" normalizeH="0" baseline="0" noProof="0">
                <a:ln>
                  <a:noFill/>
                </a:ln>
                <a:solidFill>
                  <a:srgbClr val="002060"/>
                </a:solidFill>
                <a:effectLst/>
                <a:uLnTx/>
                <a:uFillTx/>
                <a:latin typeface="Calibri"/>
                <a:ea typeface="+mn-ea"/>
                <a:cs typeface="+mn-cs"/>
              </a:rPr>
              <a:t>Modelling one of the strategies used (Tiago/Alba – 15 mins):</a:t>
            </a:r>
          </a:p>
          <a:p>
            <a:pPr marL="742950" marR="0" lvl="1"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000" b="0" i="0" u="none" strike="noStrike" kern="1200" cap="none" spc="0" normalizeH="0" baseline="0" noProof="0">
                <a:ln>
                  <a:noFill/>
                </a:ln>
                <a:solidFill>
                  <a:srgbClr val="002060"/>
                </a:solidFill>
                <a:effectLst/>
                <a:uLnTx/>
                <a:uFillTx/>
                <a:latin typeface="Calibri"/>
                <a:ea typeface="+mn-ea"/>
                <a:cs typeface="+mn-cs"/>
              </a:rPr>
              <a:t>Audience play the role of students.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400" b="0" i="0" u="none" strike="noStrike" kern="1200" cap="none" spc="0" normalizeH="0" baseline="0" noProof="0">
                <a:ln>
                  <a:noFill/>
                </a:ln>
                <a:solidFill>
                  <a:srgbClr val="002060"/>
                </a:solidFill>
                <a:effectLst/>
                <a:uLnTx/>
                <a:uFillTx/>
                <a:latin typeface="Calibri"/>
                <a:ea typeface="+mn-ea"/>
                <a:cs typeface="+mn-cs"/>
              </a:rPr>
              <a:t>Overview of Visible Pedagogies Project (Tiago/Alba – 15 mins):</a:t>
            </a:r>
          </a:p>
          <a:p>
            <a:pPr marL="742950" marR="0" lvl="1"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000" b="0" i="0" u="none" strike="noStrike" kern="1200" cap="none" spc="0" normalizeH="0" baseline="0" noProof="0">
                <a:ln>
                  <a:noFill/>
                </a:ln>
                <a:solidFill>
                  <a:srgbClr val="002060"/>
                </a:solidFill>
                <a:effectLst/>
                <a:uLnTx/>
                <a:uFillTx/>
                <a:latin typeface="Calibri"/>
                <a:ea typeface="+mn-ea"/>
                <a:cs typeface="+mn-cs"/>
              </a:rPr>
              <a:t>Context at Stoke Newington School;</a:t>
            </a:r>
          </a:p>
          <a:p>
            <a:pPr marL="742950" marR="0" lvl="1"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000" b="0" i="0" u="none" strike="noStrike" kern="1200" cap="none" spc="0" normalizeH="0" baseline="0" noProof="0">
                <a:ln>
                  <a:noFill/>
                </a:ln>
                <a:solidFill>
                  <a:srgbClr val="002060"/>
                </a:solidFill>
                <a:effectLst/>
                <a:uLnTx/>
                <a:uFillTx/>
                <a:latin typeface="Calibri"/>
                <a:ea typeface="+mn-ea"/>
                <a:cs typeface="+mn-cs"/>
              </a:rPr>
              <a:t>Maths departments’ development aims;</a:t>
            </a:r>
          </a:p>
          <a:p>
            <a:pPr marL="742950" marR="0" lvl="1"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000" b="0" i="0" u="none" strike="noStrike" kern="1200" cap="none" spc="0" normalizeH="0" baseline="0" noProof="0">
                <a:ln>
                  <a:noFill/>
                </a:ln>
                <a:solidFill>
                  <a:srgbClr val="002060"/>
                </a:solidFill>
                <a:effectLst/>
                <a:uLnTx/>
                <a:uFillTx/>
                <a:latin typeface="Calibri"/>
                <a:ea typeface="+mn-ea"/>
                <a:cs typeface="+mn-cs"/>
              </a:rPr>
              <a:t>The four strategies used so far;</a:t>
            </a:r>
          </a:p>
          <a:p>
            <a:pPr marL="742950" marR="0" lvl="1" indent="-28575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000" b="0" i="0" u="none" strike="noStrike" kern="1200" cap="none" spc="0" normalizeH="0" baseline="0" noProof="0">
                <a:ln>
                  <a:noFill/>
                </a:ln>
                <a:solidFill>
                  <a:srgbClr val="002060"/>
                </a:solidFill>
                <a:effectLst/>
                <a:uLnTx/>
                <a:uFillTx/>
                <a:latin typeface="Calibri"/>
                <a:ea typeface="+mn-ea"/>
                <a:cs typeface="+mn-cs"/>
              </a:rPr>
              <a:t>Evidence and evaluation.</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400" b="0" i="0" u="none" strike="noStrike" kern="1200" cap="none" spc="0" normalizeH="0" baseline="0" noProof="0">
                <a:ln>
                  <a:noFill/>
                </a:ln>
                <a:solidFill>
                  <a:srgbClr val="002060"/>
                </a:solidFill>
                <a:effectLst/>
                <a:uLnTx/>
                <a:uFillTx/>
                <a:latin typeface="Calibri"/>
                <a:ea typeface="+mn-ea"/>
                <a:cs typeface="+mn-cs"/>
              </a:rPr>
              <a:t>Some initial findings (Pete – 5 mins)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400" b="0" i="0" u="none" strike="noStrike" kern="1200" cap="none" spc="0" normalizeH="0" baseline="0" noProof="0">
                <a:ln>
                  <a:noFill/>
                </a:ln>
                <a:solidFill>
                  <a:srgbClr val="002060"/>
                </a:solidFill>
                <a:effectLst/>
                <a:uLnTx/>
                <a:uFillTx/>
                <a:latin typeface="Calibri"/>
                <a:ea typeface="+mn-ea"/>
                <a:cs typeface="+mn-cs"/>
              </a:rPr>
              <a:t>Discussion (All – 10/15 mins)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GB" altLang="en-US" sz="2400" b="0" i="0" u="none" strike="noStrike" kern="1200" cap="none" spc="0" normalizeH="0" baseline="0" noProof="0">
              <a:ln>
                <a:noFill/>
              </a:ln>
              <a:solidFill>
                <a:srgbClr val="002060"/>
              </a:solidFill>
              <a:effectLst/>
              <a:uLnTx/>
              <a:uFillTx/>
              <a:latin typeface="Calibri"/>
              <a:ea typeface="+mn-ea"/>
              <a:cs typeface="+mn-cs"/>
            </a:endParaRPr>
          </a:p>
        </p:txBody>
      </p:sp>
    </p:spTree>
    <p:extLst>
      <p:ext uri="{BB962C8B-B14F-4D97-AF65-F5344CB8AC3E}">
        <p14:creationId xmlns:p14="http://schemas.microsoft.com/office/powerpoint/2010/main" val="3015105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0CF0415-4154-4733-987E-F1A6F78F105B}"/>
              </a:ext>
            </a:extLst>
          </p:cNvPr>
          <p:cNvSpPr txBox="1">
            <a:spLocks/>
          </p:cNvSpPr>
          <p:nvPr/>
        </p:nvSpPr>
        <p:spPr bwMode="auto">
          <a:xfrm>
            <a:off x="1993900" y="11176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3200" b="0" i="0" u="none" strike="noStrike" kern="1200" cap="none" spc="0" normalizeH="0" baseline="0" noProof="0">
                <a:ln>
                  <a:noFill/>
                </a:ln>
                <a:solidFill>
                  <a:srgbClr val="C00000"/>
                </a:solidFill>
                <a:effectLst>
                  <a:outerShdw blurRad="38100" dist="38100" dir="2700000" algn="tl">
                    <a:srgbClr val="000000">
                      <a:alpha val="43137"/>
                    </a:srgbClr>
                  </a:outerShdw>
                </a:effectLst>
                <a:uLnTx/>
                <a:uFillTx/>
                <a:latin typeface="Calibri"/>
                <a:ea typeface="+mj-ea"/>
                <a:cs typeface="+mj-cs"/>
              </a:rPr>
              <a:t>The ‘Visible pedagogies and equitable outcomes in school mathematics’ research project</a:t>
            </a:r>
            <a:endParaRPr kumimoji="0" lang="en-GB" altLang="en-US" sz="32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j-ea"/>
              <a:cs typeface="+mj-cs"/>
            </a:endParaRPr>
          </a:p>
        </p:txBody>
      </p:sp>
      <p:sp>
        <p:nvSpPr>
          <p:cNvPr id="5" name="Content Placeholder 2">
            <a:extLst>
              <a:ext uri="{FF2B5EF4-FFF2-40B4-BE49-F238E27FC236}">
                <a16:creationId xmlns:a16="http://schemas.microsoft.com/office/drawing/2014/main" id="{6AE1C8AD-8805-44ED-ABAB-FB93FD0A6F53}"/>
              </a:ext>
            </a:extLst>
          </p:cNvPr>
          <p:cNvSpPr txBox="1">
            <a:spLocks/>
          </p:cNvSpPr>
          <p:nvPr/>
        </p:nvSpPr>
        <p:spPr bwMode="auto">
          <a:xfrm>
            <a:off x="1981200" y="1405577"/>
            <a:ext cx="8229600" cy="481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altLang="en-US" sz="2400" b="0" i="0" u="none" strike="noStrike" kern="1200" cap="none" spc="0" normalizeH="0" baseline="0" noProof="0">
                <a:ln>
                  <a:noFill/>
                </a:ln>
                <a:solidFill>
                  <a:srgbClr val="002060"/>
                </a:solidFill>
                <a:effectLst/>
                <a:uLnTx/>
                <a:uFillTx/>
                <a:latin typeface="Calibri"/>
                <a:ea typeface="+mn-ea"/>
                <a:cs typeface="+mn-cs"/>
              </a:rPr>
              <a:t>The project is based upon the following argument:</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400" b="0" i="0" u="none" strike="noStrike" kern="1200" cap="none" spc="0" normalizeH="0" baseline="0" noProof="0">
                <a:ln>
                  <a:noFill/>
                </a:ln>
                <a:solidFill>
                  <a:srgbClr val="002060"/>
                </a:solidFill>
                <a:effectLst/>
                <a:uLnTx/>
                <a:uFillTx/>
                <a:latin typeface="Calibri"/>
                <a:ea typeface="+mn-ea"/>
                <a:cs typeface="+mn-cs"/>
              </a:rPr>
              <a:t>School mathematics in its present form contributes towards the reproduction of inequities in society.</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400" b="0" i="0" u="none" strike="noStrike" kern="1200" cap="none" spc="0" normalizeH="0" baseline="0" noProof="0">
                <a:ln>
                  <a:noFill/>
                </a:ln>
                <a:solidFill>
                  <a:srgbClr val="002060"/>
                </a:solidFill>
                <a:effectLst/>
                <a:uLnTx/>
                <a:uFillTx/>
                <a:latin typeface="Calibri"/>
                <a:ea typeface="+mn-ea"/>
                <a:cs typeface="+mn-cs"/>
              </a:rPr>
              <a:t>Progressive pedagogies’ have the potential to address the attainment gap through raising motivation and engagement.</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400" b="0" i="0" u="none" strike="noStrike" kern="1200" cap="none" spc="0" normalizeH="0" baseline="0" noProof="0">
                <a:ln>
                  <a:noFill/>
                </a:ln>
                <a:solidFill>
                  <a:srgbClr val="002060"/>
                </a:solidFill>
                <a:effectLst/>
                <a:uLnTx/>
                <a:uFillTx/>
                <a:latin typeface="Calibri"/>
                <a:ea typeface="+mn-ea"/>
                <a:cs typeface="+mn-cs"/>
              </a:rPr>
              <a:t>In progressive classrooms, the learning is less structured and the ‘rules of the game’ (‘recognition/realisation rules’), that students need to follow in order to succeed, are less clear.</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400" b="0" i="0" u="none" strike="noStrike" kern="1200" cap="none" spc="0" normalizeH="0" baseline="0" noProof="0">
                <a:ln>
                  <a:noFill/>
                </a:ln>
                <a:solidFill>
                  <a:srgbClr val="002060"/>
                </a:solidFill>
                <a:effectLst/>
                <a:uLnTx/>
                <a:uFillTx/>
                <a:latin typeface="Calibri"/>
                <a:ea typeface="+mn-ea"/>
                <a:cs typeface="+mn-cs"/>
              </a:rPr>
              <a:t>There is a danger that less wealthy students are further disadvantaged by open-ended approaches to learning maths.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GB" altLang="en-US" sz="2400" b="0" i="1" u="none" strike="noStrike" kern="1200" cap="none" spc="0" normalizeH="0" baseline="0" noProof="0">
                <a:ln>
                  <a:noFill/>
                </a:ln>
                <a:solidFill>
                  <a:srgbClr val="C00000"/>
                </a:solidFill>
                <a:effectLst/>
                <a:uLnTx/>
                <a:uFillTx/>
                <a:latin typeface="Calibri"/>
                <a:ea typeface="+mn-ea"/>
                <a:cs typeface="+mn-cs"/>
              </a:rPr>
              <a:t>This project therefore, whilst embracing mixed attainment grouping and progressive approaches to teaching, explores ways to make the rules of the game more explicit to learners.</a:t>
            </a:r>
            <a:endParaRPr kumimoji="0" lang="en-GB" altLang="en-US" sz="2400" b="0" i="1" u="none" strike="noStrike" kern="1200" cap="none" spc="0" normalizeH="0" baseline="0" noProof="0" dirty="0">
              <a:ln>
                <a:noFill/>
              </a:ln>
              <a:solidFill>
                <a:srgbClr val="C00000"/>
              </a:solidFill>
              <a:effectLst/>
              <a:uLnTx/>
              <a:uFillTx/>
              <a:latin typeface="Calibri"/>
              <a:ea typeface="+mn-ea"/>
              <a:cs typeface="+mn-cs"/>
            </a:endParaRPr>
          </a:p>
        </p:txBody>
      </p:sp>
    </p:spTree>
    <p:extLst>
      <p:ext uri="{BB962C8B-B14F-4D97-AF65-F5344CB8AC3E}">
        <p14:creationId xmlns:p14="http://schemas.microsoft.com/office/powerpoint/2010/main" val="3771303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B650194-E908-45D2-8CAC-39487E8B41C3}"/>
              </a:ext>
            </a:extLst>
          </p:cNvPr>
          <p:cNvSpPr txBox="1">
            <a:spLocks/>
          </p:cNvSpPr>
          <p:nvPr/>
        </p:nvSpPr>
        <p:spPr bwMode="auto">
          <a:xfrm>
            <a:off x="1945481" y="11086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3200" b="0" i="0" u="none" strike="noStrike" kern="1200" cap="none" spc="0" normalizeH="0" baseline="0" noProof="0">
                <a:ln>
                  <a:noFill/>
                </a:ln>
                <a:solidFill>
                  <a:srgbClr val="C00000"/>
                </a:solidFill>
                <a:effectLst>
                  <a:outerShdw blurRad="38100" dist="38100" dir="2700000" algn="tl">
                    <a:srgbClr val="000000">
                      <a:alpha val="43137"/>
                    </a:srgbClr>
                  </a:outerShdw>
                </a:effectLst>
                <a:uLnTx/>
                <a:uFillTx/>
                <a:latin typeface="Calibri"/>
                <a:ea typeface="+mj-ea"/>
                <a:cs typeface="+mj-cs"/>
              </a:rPr>
              <a:t>Quote 1: Jorgensen, Gates and Roper (2014)</a:t>
            </a:r>
            <a:endParaRPr kumimoji="0" lang="en-GB" altLang="en-US" sz="32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j-ea"/>
              <a:cs typeface="+mj-cs"/>
            </a:endParaRPr>
          </a:p>
        </p:txBody>
      </p:sp>
      <p:sp>
        <p:nvSpPr>
          <p:cNvPr id="5" name="Content Placeholder 2">
            <a:extLst>
              <a:ext uri="{FF2B5EF4-FFF2-40B4-BE49-F238E27FC236}">
                <a16:creationId xmlns:a16="http://schemas.microsoft.com/office/drawing/2014/main" id="{24FD364D-C4A1-4EFA-9EA2-AE166ACA23F7}"/>
              </a:ext>
            </a:extLst>
          </p:cNvPr>
          <p:cNvSpPr txBox="1">
            <a:spLocks/>
          </p:cNvSpPr>
          <p:nvPr/>
        </p:nvSpPr>
        <p:spPr bwMode="auto">
          <a:xfrm>
            <a:off x="1883569" y="1104640"/>
            <a:ext cx="8424862" cy="504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altLang="en-US" sz="2400" b="0" i="1" u="none" strike="noStrike" kern="1200" cap="none" spc="0" normalizeH="0" baseline="0" noProof="0">
                <a:ln>
                  <a:noFill/>
                </a:ln>
                <a:solidFill>
                  <a:srgbClr val="002060"/>
                </a:solidFill>
                <a:effectLst/>
                <a:uLnTx/>
                <a:uFillTx/>
                <a:latin typeface="Calibri"/>
                <a:ea typeface="+mn-ea"/>
                <a:cs typeface="+mn-cs"/>
              </a:rPr>
              <a:t>A vicious circle has developed: working class students are disadvantaged on entering the school field as they have a less compatible habitus; this manifests itself in underachievement in tests and in less impressive contributions in the classroom, which results in placement in lower ability sets. Here, they are surrounded by pupils with similar habitus and linguistic incompatibility with the school mathematics discourse, which results in slower progression and continued underachievement in assessments, thus widening the gap between these students and the, largely middle-class, pupils in the higher sets.</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n-GB" altLang="en-US" sz="2400" b="0" i="1" u="none" strike="noStrike" kern="1200" cap="none" spc="0" normalizeH="0" baseline="0" noProof="0">
              <a:ln>
                <a:noFill/>
              </a:ln>
              <a:solidFill>
                <a:srgbClr val="002060"/>
              </a:solidFill>
              <a:effectLst/>
              <a:uLnTx/>
              <a:uFillTx/>
              <a:latin typeface="Calibri"/>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altLang="en-US" sz="2000" b="0" i="0" u="none" strike="noStrike" kern="1200" cap="none" spc="0" normalizeH="0" baseline="0" noProof="0">
                <a:ln>
                  <a:noFill/>
                </a:ln>
                <a:solidFill>
                  <a:srgbClr val="002060"/>
                </a:solidFill>
                <a:effectLst/>
                <a:uLnTx/>
                <a:uFillTx/>
                <a:latin typeface="Calibri"/>
                <a:ea typeface="+mn-ea"/>
                <a:cs typeface="+mn-cs"/>
              </a:rPr>
              <a:t>Jorgensen, R., Gates, P.  and Roper, V., (2014). </a:t>
            </a:r>
            <a:r>
              <a:rPr kumimoji="0" lang="en-GB" altLang="en-US" sz="2000" b="1" i="0" u="none" strike="noStrike" kern="1200" cap="none" spc="0" normalizeH="0" baseline="0" noProof="0">
                <a:ln>
                  <a:noFill/>
                </a:ln>
                <a:solidFill>
                  <a:srgbClr val="002060"/>
                </a:solidFill>
                <a:effectLst/>
                <a:uLnTx/>
                <a:uFillTx/>
                <a:latin typeface="Calibri"/>
                <a:ea typeface="+mn-ea"/>
                <a:cs typeface="+mn-cs"/>
              </a:rPr>
              <a:t>Structural exclusion through school mathematics: Using Bourdieu to understand mathematics as a social practice</a:t>
            </a:r>
            <a:r>
              <a:rPr kumimoji="0" lang="en-GB" altLang="en-US" sz="2000" b="0" i="0" u="none" strike="noStrike" kern="1200" cap="none" spc="0" normalizeH="0" baseline="0" noProof="0">
                <a:ln>
                  <a:noFill/>
                </a:ln>
                <a:solidFill>
                  <a:srgbClr val="002060"/>
                </a:solidFill>
                <a:effectLst/>
                <a:uLnTx/>
                <a:uFillTx/>
                <a:latin typeface="Calibri"/>
                <a:ea typeface="+mn-ea"/>
                <a:cs typeface="+mn-cs"/>
              </a:rPr>
              <a:t>. </a:t>
            </a:r>
            <a:r>
              <a:rPr kumimoji="0" lang="en-GB" altLang="en-US" sz="2000" b="0" i="1" u="none" strike="noStrike" kern="1200" cap="none" spc="0" normalizeH="0" baseline="0" noProof="0">
                <a:ln>
                  <a:noFill/>
                </a:ln>
                <a:solidFill>
                  <a:srgbClr val="002060"/>
                </a:solidFill>
                <a:effectLst/>
                <a:uLnTx/>
                <a:uFillTx/>
                <a:latin typeface="Calibri"/>
                <a:ea typeface="+mn-ea"/>
                <a:cs typeface="+mn-cs"/>
              </a:rPr>
              <a:t>Educational Studies in Mathematics</a:t>
            </a:r>
            <a:r>
              <a:rPr kumimoji="0" lang="en-GB" altLang="en-US" sz="2000" b="0" i="0" u="none" strike="noStrike" kern="1200" cap="none" spc="0" normalizeH="0" baseline="0" noProof="0">
                <a:ln>
                  <a:noFill/>
                </a:ln>
                <a:solidFill>
                  <a:srgbClr val="002060"/>
                </a:solidFill>
                <a:effectLst/>
                <a:uLnTx/>
                <a:uFillTx/>
                <a:latin typeface="Calibri"/>
                <a:ea typeface="+mn-ea"/>
                <a:cs typeface="+mn-cs"/>
              </a:rPr>
              <a:t>, 87, pp. 221-239.</a:t>
            </a:r>
          </a:p>
        </p:txBody>
      </p:sp>
    </p:spTree>
    <p:extLst>
      <p:ext uri="{BB962C8B-B14F-4D97-AF65-F5344CB8AC3E}">
        <p14:creationId xmlns:p14="http://schemas.microsoft.com/office/powerpoint/2010/main" val="63926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0AF49C5-942F-4E48-952D-43013F6CB4AB}"/>
              </a:ext>
            </a:extLst>
          </p:cNvPr>
          <p:cNvSpPr txBox="1">
            <a:spLocks/>
          </p:cNvSpPr>
          <p:nvPr/>
        </p:nvSpPr>
        <p:spPr bwMode="auto">
          <a:xfrm>
            <a:off x="2067636" y="18638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3200" b="0" i="0" u="none" strike="noStrike" kern="1200" cap="none" spc="0" normalizeH="0" baseline="0" noProof="0">
                <a:ln>
                  <a:noFill/>
                </a:ln>
                <a:solidFill>
                  <a:srgbClr val="C00000"/>
                </a:solidFill>
                <a:effectLst>
                  <a:outerShdw blurRad="38100" dist="38100" dir="2700000" algn="tl">
                    <a:srgbClr val="000000">
                      <a:alpha val="43137"/>
                    </a:srgbClr>
                  </a:outerShdw>
                </a:effectLst>
                <a:uLnTx/>
                <a:uFillTx/>
                <a:latin typeface="Calibri"/>
                <a:ea typeface="+mj-ea"/>
                <a:cs typeface="+mj-cs"/>
              </a:rPr>
              <a:t>Quote 2: Boaler (2008)</a:t>
            </a:r>
            <a:endParaRPr kumimoji="0" lang="en-GB" altLang="en-US" sz="32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j-ea"/>
              <a:cs typeface="+mj-cs"/>
            </a:endParaRPr>
          </a:p>
        </p:txBody>
      </p:sp>
      <p:sp>
        <p:nvSpPr>
          <p:cNvPr id="5" name="Content Placeholder 2">
            <a:extLst>
              <a:ext uri="{FF2B5EF4-FFF2-40B4-BE49-F238E27FC236}">
                <a16:creationId xmlns:a16="http://schemas.microsoft.com/office/drawing/2014/main" id="{09B7702C-02EB-4087-B10B-7B0728A15185}"/>
              </a:ext>
            </a:extLst>
          </p:cNvPr>
          <p:cNvSpPr txBox="1">
            <a:spLocks/>
          </p:cNvSpPr>
          <p:nvPr/>
        </p:nvSpPr>
        <p:spPr bwMode="auto">
          <a:xfrm>
            <a:off x="2005724" y="1241118"/>
            <a:ext cx="8424862" cy="504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altLang="en-US" sz="2400" b="0" i="1" u="none" strike="noStrike" kern="1200" cap="none" spc="0" normalizeH="0" baseline="0" noProof="0">
                <a:ln>
                  <a:noFill/>
                </a:ln>
                <a:solidFill>
                  <a:srgbClr val="002060"/>
                </a:solidFill>
                <a:effectLst/>
                <a:uLnTx/>
                <a:uFillTx/>
                <a:latin typeface="Calibri"/>
                <a:ea typeface="+mn-ea"/>
                <a:cs typeface="+mn-cs"/>
              </a:rPr>
              <a:t>The [Railside] students were required to solve conceptual problems that were chosen because they could be solved in many different ways and students were valued for such practices as asking exploratory questions, representing ideas in different ways, and making connections; practices that are often absent in mathematics classrooms. … The pedagogical practices that were developed resulted in equitable relations </a:t>
            </a:r>
            <a:r>
              <a:rPr kumimoji="0" lang="en-GB" altLang="en-US" sz="2400" b="1" i="1" u="none" strike="noStrike" kern="1200" cap="none" spc="0" normalizeH="0" baseline="0" noProof="0">
                <a:ln>
                  <a:noFill/>
                </a:ln>
                <a:solidFill>
                  <a:srgbClr val="002060"/>
                </a:solidFill>
                <a:effectLst/>
                <a:uLnTx/>
                <a:uFillTx/>
                <a:latin typeface="Calibri"/>
                <a:ea typeface="+mn-ea"/>
                <a:cs typeface="+mn-cs"/>
              </a:rPr>
              <a:t>and</a:t>
            </a:r>
            <a:r>
              <a:rPr kumimoji="0" lang="en-GB" altLang="en-US" sz="2400" b="0" i="1" u="none" strike="noStrike" kern="1200" cap="none" spc="0" normalizeH="0" baseline="0" noProof="0">
                <a:ln>
                  <a:noFill/>
                </a:ln>
                <a:solidFill>
                  <a:srgbClr val="002060"/>
                </a:solidFill>
                <a:effectLst/>
                <a:uLnTx/>
                <a:uFillTx/>
                <a:latin typeface="Calibri"/>
                <a:ea typeface="+mn-ea"/>
                <a:cs typeface="+mn-cs"/>
              </a:rPr>
              <a:t> the diminishment of achievement differences between students from different cultural groups.</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n-GB" altLang="en-US" sz="2400" b="0" i="1" u="none" strike="noStrike" kern="1200" cap="none" spc="0" normalizeH="0" baseline="0" noProof="0">
              <a:ln>
                <a:noFill/>
              </a:ln>
              <a:solidFill>
                <a:srgbClr val="002060"/>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altLang="en-US" sz="2000" b="0" i="0" u="none" strike="noStrike" kern="1200" cap="none" spc="0" normalizeH="0" baseline="0" noProof="0">
                <a:ln>
                  <a:noFill/>
                </a:ln>
                <a:solidFill>
                  <a:srgbClr val="002060"/>
                </a:solidFill>
                <a:effectLst/>
                <a:uLnTx/>
                <a:uFillTx/>
                <a:latin typeface="Calibri"/>
                <a:ea typeface="+mn-ea"/>
                <a:cs typeface="+mn-cs"/>
              </a:rPr>
              <a:t>Boaler, J. (2008). </a:t>
            </a:r>
            <a:r>
              <a:rPr kumimoji="0" lang="en-GB" altLang="en-US" sz="2000" b="1" i="0" u="none" strike="noStrike" kern="1200" cap="none" spc="0" normalizeH="0" baseline="0" noProof="0">
                <a:ln>
                  <a:noFill/>
                </a:ln>
                <a:solidFill>
                  <a:srgbClr val="002060"/>
                </a:solidFill>
                <a:effectLst/>
                <a:uLnTx/>
                <a:uFillTx/>
                <a:latin typeface="Calibri"/>
                <a:ea typeface="+mn-ea"/>
                <a:cs typeface="+mn-cs"/>
              </a:rPr>
              <a:t>Promoting ‘relational equity’ and high mathematics achievement through an innovative mixed-ability approach. </a:t>
            </a:r>
            <a:r>
              <a:rPr kumimoji="0" lang="en-GB" altLang="en-US" sz="2000" b="0" i="1" u="none" strike="noStrike" kern="1200" cap="none" spc="0" normalizeH="0" baseline="0" noProof="0">
                <a:ln>
                  <a:noFill/>
                </a:ln>
                <a:solidFill>
                  <a:srgbClr val="002060"/>
                </a:solidFill>
                <a:effectLst/>
                <a:uLnTx/>
                <a:uFillTx/>
                <a:latin typeface="Calibri"/>
                <a:ea typeface="+mn-ea"/>
                <a:cs typeface="+mn-cs"/>
              </a:rPr>
              <a:t>British Educational Research Journal</a:t>
            </a:r>
            <a:r>
              <a:rPr kumimoji="0" lang="en-GB" altLang="en-US" sz="2000" b="0" i="0" u="none" strike="noStrike" kern="1200" cap="none" spc="0" normalizeH="0" baseline="0" noProof="0">
                <a:ln>
                  <a:noFill/>
                </a:ln>
                <a:solidFill>
                  <a:srgbClr val="002060"/>
                </a:solidFill>
                <a:effectLst/>
                <a:uLnTx/>
                <a:uFillTx/>
                <a:latin typeface="Calibri"/>
                <a:ea typeface="+mn-ea"/>
                <a:cs typeface="+mn-cs"/>
              </a:rPr>
              <a:t>, 34(2), pp. 167-194.</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n-GB" altLang="en-US" sz="2400" b="0" i="1" u="none" strike="noStrike" kern="1200" cap="none" spc="0" normalizeH="0" baseline="0" noProof="0">
              <a:ln>
                <a:noFill/>
              </a:ln>
              <a:solidFill>
                <a:srgbClr val="002060"/>
              </a:solidFill>
              <a:effectLst/>
              <a:uLnTx/>
              <a:uFillTx/>
              <a:latin typeface="Calibri"/>
              <a:ea typeface="+mn-ea"/>
              <a:cs typeface="+mn-cs"/>
            </a:endParaRPr>
          </a:p>
        </p:txBody>
      </p:sp>
    </p:spTree>
    <p:extLst>
      <p:ext uri="{BB962C8B-B14F-4D97-AF65-F5344CB8AC3E}">
        <p14:creationId xmlns:p14="http://schemas.microsoft.com/office/powerpoint/2010/main" val="3143483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F45E73-2672-45A1-BF3F-936454674059}"/>
              </a:ext>
            </a:extLst>
          </p:cNvPr>
          <p:cNvSpPr txBox="1">
            <a:spLocks/>
          </p:cNvSpPr>
          <p:nvPr/>
        </p:nvSpPr>
        <p:spPr bwMode="auto">
          <a:xfrm>
            <a:off x="1945481" y="356524"/>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3200" b="0" i="0" u="none" strike="noStrike" kern="1200" cap="none" spc="0" normalizeH="0" baseline="0" noProof="0">
                <a:ln>
                  <a:noFill/>
                </a:ln>
                <a:solidFill>
                  <a:srgbClr val="C00000"/>
                </a:solidFill>
                <a:effectLst>
                  <a:outerShdw blurRad="38100" dist="38100" dir="2700000" algn="tl">
                    <a:srgbClr val="000000">
                      <a:alpha val="43137"/>
                    </a:srgbClr>
                  </a:outerShdw>
                </a:effectLst>
                <a:uLnTx/>
                <a:uFillTx/>
                <a:latin typeface="Calibri"/>
                <a:ea typeface="+mj-ea"/>
                <a:cs typeface="+mj-cs"/>
              </a:rPr>
              <a:t>Quote 3: Rubin (2003)</a:t>
            </a:r>
            <a:endParaRPr kumimoji="0" lang="en-GB" altLang="en-US" sz="32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j-ea"/>
              <a:cs typeface="+mj-cs"/>
            </a:endParaRPr>
          </a:p>
        </p:txBody>
      </p:sp>
      <p:sp>
        <p:nvSpPr>
          <p:cNvPr id="5" name="Content Placeholder 2">
            <a:extLst>
              <a:ext uri="{FF2B5EF4-FFF2-40B4-BE49-F238E27FC236}">
                <a16:creationId xmlns:a16="http://schemas.microsoft.com/office/drawing/2014/main" id="{D71AC23F-F4E4-4E80-ACE5-35B819687008}"/>
              </a:ext>
            </a:extLst>
          </p:cNvPr>
          <p:cNvSpPr txBox="1">
            <a:spLocks/>
          </p:cNvSpPr>
          <p:nvPr/>
        </p:nvSpPr>
        <p:spPr bwMode="auto">
          <a:xfrm>
            <a:off x="1883569" y="1207424"/>
            <a:ext cx="8424862" cy="518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altLang="en-US" sz="2400" b="0" i="1" u="none" strike="noStrike" kern="1200" cap="none" spc="0" normalizeH="0" baseline="0" noProof="0">
                <a:ln>
                  <a:noFill/>
                </a:ln>
                <a:solidFill>
                  <a:srgbClr val="002060"/>
                </a:solidFill>
                <a:effectLst/>
                <a:uLnTx/>
                <a:uFillTx/>
                <a:latin typeface="Calibri"/>
                <a:ea typeface="+mn-ea"/>
                <a:cs typeface="+mn-cs"/>
              </a:rPr>
              <a:t>Several researchers have noted that progressive pedagogy can have the ironic effect of reinforcing the very patterns that equity-minded teachers are ideologically committed to disrupting, by continuing to privilege the cultural capital of children from higher socioeconomic backgrounds over those with fewer economic advantages.</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GB" altLang="en-US" sz="2000" b="0" i="0" u="none" strike="noStrike" kern="1200" cap="none" spc="0" normalizeH="0" baseline="0" noProof="0">
              <a:ln>
                <a:noFill/>
              </a:ln>
              <a:solidFill>
                <a:srgbClr val="002060"/>
              </a:solidFill>
              <a:effectLst/>
              <a:uLnTx/>
              <a:uFillTx/>
              <a:latin typeface="Calibri"/>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altLang="en-US" sz="2000" b="0" i="0" u="none" strike="noStrike" kern="1200" cap="none" spc="0" normalizeH="0" baseline="0" noProof="0">
                <a:ln>
                  <a:noFill/>
                </a:ln>
                <a:solidFill>
                  <a:srgbClr val="002060"/>
                </a:solidFill>
                <a:effectLst/>
                <a:uLnTx/>
                <a:uFillTx/>
                <a:latin typeface="Calibri"/>
                <a:ea typeface="+mn-ea"/>
                <a:cs typeface="+mn-cs"/>
              </a:rPr>
              <a:t>Rubin, B. (2003). </a:t>
            </a:r>
            <a:r>
              <a:rPr kumimoji="0" lang="en-GB" altLang="en-US" sz="2000" b="1" i="0" u="none" strike="noStrike" kern="1200" cap="none" spc="0" normalizeH="0" baseline="0" noProof="0">
                <a:ln>
                  <a:noFill/>
                </a:ln>
                <a:solidFill>
                  <a:srgbClr val="002060"/>
                </a:solidFill>
                <a:effectLst/>
                <a:uLnTx/>
                <a:uFillTx/>
                <a:latin typeface="Calibri"/>
                <a:ea typeface="+mn-ea"/>
                <a:cs typeface="+mn-cs"/>
              </a:rPr>
              <a:t>Unpacking detracking: When progressive pedagogy meets students’ social worlds</a:t>
            </a:r>
            <a:r>
              <a:rPr kumimoji="0" lang="en-GB" altLang="en-US" sz="2000" b="0" i="0" u="none" strike="noStrike" kern="1200" cap="none" spc="0" normalizeH="0" baseline="0" noProof="0">
                <a:ln>
                  <a:noFill/>
                </a:ln>
                <a:solidFill>
                  <a:srgbClr val="002060"/>
                </a:solidFill>
                <a:effectLst/>
                <a:uLnTx/>
                <a:uFillTx/>
                <a:latin typeface="Calibri"/>
                <a:ea typeface="+mn-ea"/>
                <a:cs typeface="+mn-cs"/>
              </a:rPr>
              <a:t>. </a:t>
            </a:r>
            <a:r>
              <a:rPr kumimoji="0" lang="en-GB" altLang="en-US" sz="2000" b="0" i="1" u="none" strike="noStrike" kern="1200" cap="none" spc="0" normalizeH="0" baseline="0" noProof="0">
                <a:ln>
                  <a:noFill/>
                </a:ln>
                <a:solidFill>
                  <a:srgbClr val="002060"/>
                </a:solidFill>
                <a:effectLst/>
                <a:uLnTx/>
                <a:uFillTx/>
                <a:latin typeface="Calibri"/>
                <a:ea typeface="+mn-ea"/>
                <a:cs typeface="+mn-cs"/>
              </a:rPr>
              <a:t>American Education Research Journal</a:t>
            </a:r>
            <a:r>
              <a:rPr kumimoji="0" lang="en-GB" altLang="en-US" sz="2000" b="0" i="0" u="none" strike="noStrike" kern="1200" cap="none" spc="0" normalizeH="0" baseline="0" noProof="0">
                <a:ln>
                  <a:noFill/>
                </a:ln>
                <a:solidFill>
                  <a:srgbClr val="002060"/>
                </a:solidFill>
                <a:effectLst/>
                <a:uLnTx/>
                <a:uFillTx/>
                <a:latin typeface="Calibri"/>
                <a:ea typeface="+mn-ea"/>
                <a:cs typeface="+mn-cs"/>
              </a:rPr>
              <a:t>, 40(2), 539-573.</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n-GB" altLang="en-US" sz="2400" b="0" i="1" u="none" strike="noStrike" kern="1200" cap="none" spc="0" normalizeH="0" baseline="0" noProof="0">
              <a:ln>
                <a:noFill/>
              </a:ln>
              <a:solidFill>
                <a:srgbClr val="002060"/>
              </a:solidFill>
              <a:effectLst/>
              <a:uLnTx/>
              <a:uFillTx/>
              <a:latin typeface="Calibri"/>
              <a:ea typeface="+mn-ea"/>
              <a:cs typeface="+mn-cs"/>
            </a:endParaRPr>
          </a:p>
        </p:txBody>
      </p:sp>
    </p:spTree>
    <p:extLst>
      <p:ext uri="{BB962C8B-B14F-4D97-AF65-F5344CB8AC3E}">
        <p14:creationId xmlns:p14="http://schemas.microsoft.com/office/powerpoint/2010/main" val="1684259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2EB7F7F-294B-4DA3-BA74-DB17B5DB8529}"/>
              </a:ext>
            </a:extLst>
          </p:cNvPr>
          <p:cNvSpPr txBox="1">
            <a:spLocks/>
          </p:cNvSpPr>
          <p:nvPr/>
        </p:nvSpPr>
        <p:spPr bwMode="auto">
          <a:xfrm>
            <a:off x="2122227" y="1501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3200" b="0" i="0" u="none" strike="noStrike" kern="1200" cap="none" spc="0" normalizeH="0" baseline="0" noProof="0">
                <a:ln>
                  <a:noFill/>
                </a:ln>
                <a:solidFill>
                  <a:srgbClr val="C00000"/>
                </a:solidFill>
                <a:effectLst>
                  <a:outerShdw blurRad="38100" dist="38100" dir="2700000" algn="tl">
                    <a:srgbClr val="000000">
                      <a:alpha val="43137"/>
                    </a:srgbClr>
                  </a:outerShdw>
                </a:effectLst>
                <a:uLnTx/>
                <a:uFillTx/>
                <a:latin typeface="Calibri"/>
                <a:ea typeface="+mj-ea"/>
                <a:cs typeface="+mj-cs"/>
              </a:rPr>
              <a:t>Quote 4: Thule Lubienski (2004)</a:t>
            </a:r>
            <a:endParaRPr kumimoji="0" lang="en-GB" altLang="en-US" sz="32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Calibri"/>
              <a:ea typeface="+mj-ea"/>
              <a:cs typeface="+mj-cs"/>
            </a:endParaRPr>
          </a:p>
        </p:txBody>
      </p:sp>
      <p:sp>
        <p:nvSpPr>
          <p:cNvPr id="5" name="Content Placeholder 2">
            <a:extLst>
              <a:ext uri="{FF2B5EF4-FFF2-40B4-BE49-F238E27FC236}">
                <a16:creationId xmlns:a16="http://schemas.microsoft.com/office/drawing/2014/main" id="{2473858D-E3B0-40DC-9D6E-5CFF0240764F}"/>
              </a:ext>
            </a:extLst>
          </p:cNvPr>
          <p:cNvSpPr txBox="1">
            <a:spLocks/>
          </p:cNvSpPr>
          <p:nvPr/>
        </p:nvSpPr>
        <p:spPr bwMode="auto">
          <a:xfrm>
            <a:off x="2060315" y="1001025"/>
            <a:ext cx="8424862" cy="518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altLang="en-US" sz="2400" b="0" i="1" u="none" strike="noStrike" kern="1200" cap="none" spc="0" normalizeH="0" baseline="0" noProof="0">
                <a:ln>
                  <a:noFill/>
                </a:ln>
                <a:solidFill>
                  <a:srgbClr val="002060"/>
                </a:solidFill>
                <a:effectLst/>
                <a:uLnTx/>
                <a:uFillTx/>
                <a:latin typeface="Calibri"/>
                <a:ea typeface="+mn-ea"/>
                <a:cs typeface="+mn-cs"/>
              </a:rPr>
              <a:t>This study illuminates some of the difficulties that lower SES students may encounter with invisible pedagogies in which the authority of the teacher is downplayed, the official discourse of the classroom is not made explicit, and boundaries between everyday and school knowledge are diminished. ... [Morais and Neves, 2001] argue that teachers must use their authority to make evaluation criteria explicit, while also weakening the hierarchical nature of the teacher–student relationship. In this way students learn the privileged text of schooling, including privileged discourse norms and curricular content while also becoming critical thinkers who can question authority.</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n-GB" altLang="en-US" sz="1800" b="0" i="1" u="none" strike="noStrike" kern="1200" cap="none" spc="0" normalizeH="0" baseline="0" noProof="0">
              <a:ln>
                <a:noFill/>
              </a:ln>
              <a:solidFill>
                <a:srgbClr val="002060"/>
              </a:solidFill>
              <a:effectLst/>
              <a:uLnTx/>
              <a:uFillTx/>
              <a:latin typeface="Calibri"/>
              <a:ea typeface="+mn-ea"/>
              <a:cs typeface="+mn-cs"/>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GB" altLang="en-US" sz="2000" b="0" i="0" u="none" strike="noStrike" kern="1200" cap="none" spc="0" normalizeH="0" baseline="0" noProof="0">
                <a:ln>
                  <a:noFill/>
                </a:ln>
                <a:solidFill>
                  <a:srgbClr val="002060"/>
                </a:solidFill>
                <a:effectLst/>
                <a:uLnTx/>
                <a:uFillTx/>
                <a:latin typeface="Calibri"/>
                <a:ea typeface="+mn-ea"/>
                <a:cs typeface="+mn-cs"/>
              </a:rPr>
              <a:t>Thule Lubienski, S. (2004). </a:t>
            </a:r>
            <a:r>
              <a:rPr kumimoji="0" lang="en-GB" altLang="en-US" sz="2000" b="1" i="0" u="none" strike="noStrike" kern="1200" cap="none" spc="0" normalizeH="0" baseline="0" noProof="0">
                <a:ln>
                  <a:noFill/>
                </a:ln>
                <a:solidFill>
                  <a:srgbClr val="002060"/>
                </a:solidFill>
                <a:effectLst/>
                <a:uLnTx/>
                <a:uFillTx/>
                <a:latin typeface="Calibri"/>
                <a:ea typeface="+mn-ea"/>
                <a:cs typeface="+mn-cs"/>
              </a:rPr>
              <a:t>Decoding mathematics instruction: A critical examination of an invisible pedagogy</a:t>
            </a:r>
            <a:r>
              <a:rPr kumimoji="0" lang="en-GB" altLang="en-US" sz="2000" b="0" i="0" u="none" strike="noStrike" kern="1200" cap="none" spc="0" normalizeH="0" baseline="0" noProof="0">
                <a:ln>
                  <a:noFill/>
                </a:ln>
                <a:solidFill>
                  <a:srgbClr val="002060"/>
                </a:solidFill>
                <a:effectLst/>
                <a:uLnTx/>
                <a:uFillTx/>
                <a:latin typeface="Calibri"/>
                <a:ea typeface="+mn-ea"/>
                <a:cs typeface="+mn-cs"/>
              </a:rPr>
              <a:t>. In J. Muller, B. Davies, &amp; A. Morais, </a:t>
            </a:r>
            <a:r>
              <a:rPr kumimoji="0" lang="en-GB" altLang="en-US" sz="2000" b="0" i="1" u="none" strike="noStrike" kern="1200" cap="none" spc="0" normalizeH="0" baseline="0" noProof="0">
                <a:ln>
                  <a:noFill/>
                </a:ln>
                <a:solidFill>
                  <a:srgbClr val="002060"/>
                </a:solidFill>
                <a:effectLst/>
                <a:uLnTx/>
                <a:uFillTx/>
                <a:latin typeface="Calibri"/>
                <a:ea typeface="+mn-ea"/>
                <a:cs typeface="+mn-cs"/>
              </a:rPr>
              <a:t>Reading Bernstein, researching Bernstein</a:t>
            </a:r>
            <a:r>
              <a:rPr kumimoji="0" lang="en-GB" altLang="en-US" sz="2000" b="0" i="0" u="none" strike="noStrike" kern="1200" cap="none" spc="0" normalizeH="0" baseline="0" noProof="0">
                <a:ln>
                  <a:noFill/>
                </a:ln>
                <a:solidFill>
                  <a:srgbClr val="002060"/>
                </a:solidFill>
                <a:effectLst/>
                <a:uLnTx/>
                <a:uFillTx/>
                <a:latin typeface="Calibri"/>
                <a:ea typeface="+mn-ea"/>
                <a:cs typeface="+mn-cs"/>
              </a:rPr>
              <a:t> (pp.91-122). London: Routledge.</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n-GB" altLang="en-US" sz="2400" b="0" i="1" u="none" strike="noStrike" kern="1200" cap="none" spc="0" normalizeH="0" baseline="0" noProof="0">
              <a:ln>
                <a:noFill/>
              </a:ln>
              <a:solidFill>
                <a:srgbClr val="002060"/>
              </a:solidFill>
              <a:effectLst/>
              <a:uLnTx/>
              <a:uFillTx/>
              <a:latin typeface="Calibri"/>
              <a:ea typeface="+mn-ea"/>
              <a:cs typeface="+mn-cs"/>
            </a:endParaRPr>
          </a:p>
        </p:txBody>
      </p:sp>
    </p:spTree>
    <p:extLst>
      <p:ext uri="{BB962C8B-B14F-4D97-AF65-F5344CB8AC3E}">
        <p14:creationId xmlns:p14="http://schemas.microsoft.com/office/powerpoint/2010/main" val="2602698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28B738B-CC14-40D7-BE5A-DB774E6F21E4}"/>
              </a:ext>
            </a:extLst>
          </p:cNvPr>
          <p:cNvSpPr txBox="1">
            <a:spLocks/>
          </p:cNvSpPr>
          <p:nvPr/>
        </p:nvSpPr>
        <p:spPr>
          <a:xfrm>
            <a:off x="3396033" y="427785"/>
            <a:ext cx="4768453" cy="61674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2700" b="1" dirty="0"/>
              <a:t>Think – Pair – Share Activity  </a:t>
            </a:r>
          </a:p>
        </p:txBody>
      </p:sp>
      <p:sp>
        <p:nvSpPr>
          <p:cNvPr id="2" name="TextBox 1">
            <a:extLst>
              <a:ext uri="{FF2B5EF4-FFF2-40B4-BE49-F238E27FC236}">
                <a16:creationId xmlns:a16="http://schemas.microsoft.com/office/drawing/2014/main" id="{B982F093-5DB8-410C-AC18-9CA5C4910656}"/>
              </a:ext>
            </a:extLst>
          </p:cNvPr>
          <p:cNvSpPr txBox="1"/>
          <p:nvPr/>
        </p:nvSpPr>
        <p:spPr>
          <a:xfrm>
            <a:off x="907045" y="1397496"/>
            <a:ext cx="9940066" cy="3108543"/>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You will play the role of students</a:t>
            </a:r>
          </a:p>
          <a:p>
            <a:r>
              <a:rPr lang="en-GB" sz="2800" dirty="0">
                <a:latin typeface="Arial" panose="020B0604020202020204" pitchFamily="34" charset="0"/>
                <a:cs typeface="Arial" panose="020B0604020202020204" pitchFamily="34" charset="0"/>
              </a:rPr>
              <a:t>Assume you can use your subject knowledge </a:t>
            </a:r>
          </a:p>
          <a:p>
            <a:pPr marL="457200" indent="-457200">
              <a:buFontTx/>
              <a:buChar char="-"/>
            </a:pPr>
            <a:r>
              <a:rPr lang="en-GB" sz="2800" dirty="0">
                <a:latin typeface="Arial" panose="020B0604020202020204" pitchFamily="34" charset="0"/>
                <a:cs typeface="Arial" panose="020B0604020202020204" pitchFamily="34" charset="0"/>
              </a:rPr>
              <a:t>Think – 1 minute</a:t>
            </a:r>
          </a:p>
          <a:p>
            <a:pPr marL="457200" indent="-457200">
              <a:buFontTx/>
              <a:buChar char="-"/>
            </a:pPr>
            <a:r>
              <a:rPr lang="en-GB" sz="2800" dirty="0">
                <a:latin typeface="Arial" panose="020B0604020202020204" pitchFamily="34" charset="0"/>
                <a:cs typeface="Arial" panose="020B0604020202020204" pitchFamily="34" charset="0"/>
              </a:rPr>
              <a:t>Pair – 2 minutes</a:t>
            </a:r>
          </a:p>
          <a:p>
            <a:pPr marL="457200" indent="-457200">
              <a:buFontTx/>
              <a:buChar char="-"/>
            </a:pPr>
            <a:r>
              <a:rPr lang="en-GB" sz="2800" dirty="0">
                <a:latin typeface="Arial" panose="020B0604020202020204" pitchFamily="34" charset="0"/>
                <a:cs typeface="Arial" panose="020B0604020202020204" pitchFamily="34" charset="0"/>
              </a:rPr>
              <a:t>Share – 3 minutes</a:t>
            </a:r>
          </a:p>
          <a:p>
            <a:pPr marL="457200" indent="-457200">
              <a:buFontTx/>
              <a:buChar char="-"/>
            </a:pPr>
            <a:endParaRPr lang="en-GB" sz="2800" dirty="0">
              <a:latin typeface="Arial" panose="020B0604020202020204" pitchFamily="34" charset="0"/>
              <a:cs typeface="Arial" panose="020B0604020202020204" pitchFamily="34" charset="0"/>
            </a:endParaRPr>
          </a:p>
          <a:p>
            <a:pPr marL="457200" indent="-457200">
              <a:buFontTx/>
              <a:buChar char="-"/>
            </a:pPr>
            <a:r>
              <a:rPr lang="en-GB" sz="2800" b="1" i="1" dirty="0">
                <a:solidFill>
                  <a:srgbClr val="00B050"/>
                </a:solidFill>
                <a:latin typeface="Arial" panose="020B0604020202020204" pitchFamily="34" charset="0"/>
                <a:cs typeface="Arial" panose="020B0604020202020204" pitchFamily="34" charset="0"/>
              </a:rPr>
              <a:t>Be prepared to present your partners’ ideas</a:t>
            </a:r>
          </a:p>
        </p:txBody>
      </p:sp>
    </p:spTree>
    <p:extLst>
      <p:ext uri="{BB962C8B-B14F-4D97-AF65-F5344CB8AC3E}">
        <p14:creationId xmlns:p14="http://schemas.microsoft.com/office/powerpoint/2010/main" val="803860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28B738B-CC14-40D7-BE5A-DB774E6F21E4}"/>
              </a:ext>
            </a:extLst>
          </p:cNvPr>
          <p:cNvSpPr txBox="1">
            <a:spLocks/>
          </p:cNvSpPr>
          <p:nvPr/>
        </p:nvSpPr>
        <p:spPr>
          <a:xfrm>
            <a:off x="3396033" y="427785"/>
            <a:ext cx="4768453" cy="61674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2700" b="1" dirty="0"/>
              <a:t>Think – Pair – Share</a:t>
            </a:r>
          </a:p>
        </p:txBody>
      </p:sp>
      <p:sp>
        <p:nvSpPr>
          <p:cNvPr id="2" name="TextBox 1">
            <a:extLst>
              <a:ext uri="{FF2B5EF4-FFF2-40B4-BE49-F238E27FC236}">
                <a16:creationId xmlns:a16="http://schemas.microsoft.com/office/drawing/2014/main" id="{B982F093-5DB8-410C-AC18-9CA5C4910656}"/>
              </a:ext>
            </a:extLst>
          </p:cNvPr>
          <p:cNvSpPr txBox="1"/>
          <p:nvPr/>
        </p:nvSpPr>
        <p:spPr>
          <a:xfrm>
            <a:off x="996875" y="1242152"/>
            <a:ext cx="10653657" cy="523220"/>
          </a:xfrm>
          <a:prstGeom prst="rect">
            <a:avLst/>
          </a:prstGeom>
          <a:noFill/>
        </p:spPr>
        <p:txBody>
          <a:bodyPr wrap="square" rtlCol="0">
            <a:spAutoFit/>
          </a:bodyPr>
          <a:lstStyle/>
          <a:p>
            <a:r>
              <a:rPr lang="en-GB" altLang="en-US" sz="2800" dirty="0">
                <a:solidFill>
                  <a:srgbClr val="002060"/>
                </a:solidFill>
              </a:rPr>
              <a:t>Think about how you would find the proportion shaded in each colour</a:t>
            </a:r>
          </a:p>
        </p:txBody>
      </p:sp>
      <p:pic>
        <p:nvPicPr>
          <p:cNvPr id="3" name="Picture 2">
            <a:extLst>
              <a:ext uri="{FF2B5EF4-FFF2-40B4-BE49-F238E27FC236}">
                <a16:creationId xmlns:a16="http://schemas.microsoft.com/office/drawing/2014/main" id="{ECB093EE-8455-4441-9785-C6D8DA582583}"/>
              </a:ext>
            </a:extLst>
          </p:cNvPr>
          <p:cNvPicPr>
            <a:picLocks noChangeAspect="1"/>
          </p:cNvPicPr>
          <p:nvPr/>
        </p:nvPicPr>
        <p:blipFill>
          <a:blip r:embed="rId3"/>
          <a:stretch>
            <a:fillRect/>
          </a:stretch>
        </p:blipFill>
        <p:spPr>
          <a:xfrm>
            <a:off x="2554503" y="1962995"/>
            <a:ext cx="6652688" cy="3425638"/>
          </a:xfrm>
          <a:prstGeom prst="rect">
            <a:avLst/>
          </a:prstGeom>
        </p:spPr>
      </p:pic>
      <p:sp>
        <p:nvSpPr>
          <p:cNvPr id="4" name="Rectangle 3">
            <a:extLst>
              <a:ext uri="{FF2B5EF4-FFF2-40B4-BE49-F238E27FC236}">
                <a16:creationId xmlns:a16="http://schemas.microsoft.com/office/drawing/2014/main" id="{7F174B88-0457-4425-8424-8298C6EFC730}"/>
              </a:ext>
            </a:extLst>
          </p:cNvPr>
          <p:cNvSpPr/>
          <p:nvPr/>
        </p:nvSpPr>
        <p:spPr>
          <a:xfrm>
            <a:off x="3666972" y="5615848"/>
            <a:ext cx="5135834" cy="461665"/>
          </a:xfrm>
          <a:prstGeom prst="rect">
            <a:avLst/>
          </a:prstGeom>
        </p:spPr>
        <p:txBody>
          <a:bodyPr wrap="square">
            <a:spAutoFit/>
          </a:bodyPr>
          <a:lstStyle/>
          <a:p>
            <a:r>
              <a:rPr lang="en-GB" altLang="en-US" sz="2400" dirty="0">
                <a:solidFill>
                  <a:srgbClr val="002060"/>
                </a:solidFill>
              </a:rPr>
              <a:t>Is there more than one way of doing it?</a:t>
            </a:r>
          </a:p>
        </p:txBody>
      </p:sp>
      <p:sp>
        <p:nvSpPr>
          <p:cNvPr id="5" name="Star: 5 Points 4">
            <a:extLst>
              <a:ext uri="{FF2B5EF4-FFF2-40B4-BE49-F238E27FC236}">
                <a16:creationId xmlns:a16="http://schemas.microsoft.com/office/drawing/2014/main" id="{ED5CD3B8-529F-45EF-A75C-563BE5BEE73E}"/>
              </a:ext>
            </a:extLst>
          </p:cNvPr>
          <p:cNvSpPr/>
          <p:nvPr/>
        </p:nvSpPr>
        <p:spPr>
          <a:xfrm>
            <a:off x="2918443" y="5309189"/>
            <a:ext cx="955179" cy="7607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6483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198</TotalTime>
  <Words>1982</Words>
  <Application>Microsoft Office PowerPoint</Application>
  <PresentationFormat>Widescreen</PresentationFormat>
  <Paragraphs>182</Paragraphs>
  <Slides>18</Slides>
  <Notes>18</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Gill Sans MT</vt:lpstr>
      <vt:lpstr>Times New Roman</vt:lpstr>
      <vt:lpstr>Parcel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Tiago.Carvalho</dc:creator>
  <cp:lastModifiedBy>Helen Hindle</cp:lastModifiedBy>
  <cp:revision>6</cp:revision>
  <dcterms:created xsi:type="dcterms:W3CDTF">2018-06-14T16:17:36Z</dcterms:created>
  <dcterms:modified xsi:type="dcterms:W3CDTF">2018-07-15T11:59:19Z</dcterms:modified>
</cp:coreProperties>
</file>