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  <p:sldId id="264" r:id="rId10"/>
    <p:sldId id="266" r:id="rId11"/>
    <p:sldId id="267" r:id="rId12"/>
    <p:sldId id="265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29616-8103-47FB-83C7-6B5A02932027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895ED-12DE-4B9A-972B-4FD9995DBB5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CFD3ED-F012-4D08-A351-43A3D8551A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CFD3ED-F012-4D08-A351-43A3D8551AE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CFD3ED-F012-4D08-A351-43A3D8551AE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CFD3ED-F012-4D08-A351-43A3D8551AE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CFD3ED-F012-4D08-A351-43A3D8551AE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EEAB-6AFD-4BF3-B7C8-B30740FA8092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A752-27FB-420B-AE9B-E62B8DAC61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EEAB-6AFD-4BF3-B7C8-B30740FA8092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A752-27FB-420B-AE9B-E62B8DAC61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EEAB-6AFD-4BF3-B7C8-B30740FA8092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A752-27FB-420B-AE9B-E62B8DAC61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EEAB-6AFD-4BF3-B7C8-B30740FA8092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A752-27FB-420B-AE9B-E62B8DAC61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EEAB-6AFD-4BF3-B7C8-B30740FA8092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A752-27FB-420B-AE9B-E62B8DAC61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EEAB-6AFD-4BF3-B7C8-B30740FA8092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A752-27FB-420B-AE9B-E62B8DAC61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EEAB-6AFD-4BF3-B7C8-B30740FA8092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A752-27FB-420B-AE9B-E62B8DAC61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EEAB-6AFD-4BF3-B7C8-B30740FA8092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A752-27FB-420B-AE9B-E62B8DAC61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EEAB-6AFD-4BF3-B7C8-B30740FA8092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A752-27FB-420B-AE9B-E62B8DAC61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EEAB-6AFD-4BF3-B7C8-B30740FA8092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A752-27FB-420B-AE9B-E62B8DAC61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EEAB-6AFD-4BF3-B7C8-B30740FA8092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A752-27FB-420B-AE9B-E62B8DAC61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BEEAB-6AFD-4BF3-B7C8-B30740FA8092}" type="datetimeFigureOut">
              <a:rPr lang="en-GB" smtClean="0"/>
              <a:pPr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2A752-27FB-420B-AE9B-E62B8DAC610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3024335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Times New Roman" pitchFamily="18" charset="0"/>
                <a:cs typeface="Times New Roman" pitchFamily="18" charset="0"/>
              </a:rPr>
              <a:t>Mixed-attainment Mathematics conference #3</a:t>
            </a:r>
            <a:br>
              <a:rPr lang="en-GB" dirty="0">
                <a:latin typeface="Times New Roman" pitchFamily="18" charset="0"/>
                <a:cs typeface="Times New Roman" pitchFamily="18" charset="0"/>
              </a:rPr>
            </a:br>
            <a:r>
              <a:rPr lang="en-GB" sz="4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Park View School, London</a:t>
            </a:r>
            <a:br>
              <a:rPr lang="en-GB" dirty="0">
                <a:latin typeface="Times New Roman" pitchFamily="18" charset="0"/>
                <a:cs typeface="Times New Roman" pitchFamily="18" charset="0"/>
              </a:rPr>
            </a:b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Saturday 27</a:t>
            </a:r>
            <a:r>
              <a:rPr lang="en-GB" sz="2800" b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January 2018</a:t>
            </a:r>
            <a:br>
              <a:rPr lang="en-GB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Mike Ollerton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b="1" dirty="0">
              <a:solidFill>
                <a:schemeClr val="tx1"/>
              </a:solidFill>
            </a:endParaRPr>
          </a:p>
          <a:p>
            <a:r>
              <a:rPr lang="en-GB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Angle at KS3 and KS4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endParaRPr lang="en-GB" dirty="0"/>
          </a:p>
        </p:txBody>
      </p:sp>
      <p:grpSp>
        <p:nvGrpSpPr>
          <p:cNvPr id="17" name="Group 16"/>
          <p:cNvGrpSpPr/>
          <p:nvPr/>
        </p:nvGrpSpPr>
        <p:grpSpPr>
          <a:xfrm>
            <a:off x="1475656" y="1052736"/>
            <a:ext cx="6048672" cy="4318739"/>
            <a:chOff x="1475656" y="1052736"/>
            <a:chExt cx="6048672" cy="4318739"/>
          </a:xfrm>
        </p:grpSpPr>
        <p:sp>
          <p:nvSpPr>
            <p:cNvPr id="3" name="Rectangle 2"/>
            <p:cNvSpPr/>
            <p:nvPr/>
          </p:nvSpPr>
          <p:spPr>
            <a:xfrm>
              <a:off x="1547664" y="1124744"/>
              <a:ext cx="5976664" cy="4176464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2699792" y="1124744"/>
              <a:ext cx="2952328" cy="4176464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/>
            <p:cNvGrpSpPr/>
            <p:nvPr/>
          </p:nvGrpSpPr>
          <p:grpSpPr>
            <a:xfrm>
              <a:off x="1475656" y="1052736"/>
              <a:ext cx="5976664" cy="4318739"/>
              <a:chOff x="1475656" y="1052736"/>
              <a:chExt cx="5976664" cy="4318739"/>
            </a:xfrm>
          </p:grpSpPr>
          <p:cxnSp>
            <p:nvCxnSpPr>
              <p:cNvPr id="5" name="Straight Connector 4"/>
              <p:cNvCxnSpPr/>
              <p:nvPr/>
            </p:nvCxnSpPr>
            <p:spPr>
              <a:xfrm flipV="1">
                <a:off x="1475656" y="1916832"/>
                <a:ext cx="5976664" cy="165618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V="1">
                <a:off x="1547664" y="1124744"/>
                <a:ext cx="5616624" cy="396044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TextBox 5"/>
              <p:cNvSpPr txBox="1"/>
              <p:nvPr/>
            </p:nvSpPr>
            <p:spPr>
              <a:xfrm>
                <a:off x="2627784" y="2420888"/>
                <a:ext cx="1152128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3600" b="1" dirty="0">
                    <a:solidFill>
                      <a:schemeClr val="bg1"/>
                    </a:solidFill>
                  </a:rPr>
                  <a:t>70</a:t>
                </a:r>
                <a:r>
                  <a:rPr lang="en-GB" sz="3600" b="1" dirty="0">
                    <a:solidFill>
                      <a:schemeClr val="bg1"/>
                    </a:solidFill>
                    <a:latin typeface="Calibri"/>
                  </a:rPr>
                  <a:t>⁰</a:t>
                </a:r>
                <a:endParaRPr lang="en-GB" sz="3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067944" y="4581128"/>
                <a:ext cx="1152128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3600" b="1" dirty="0">
                    <a:solidFill>
                      <a:schemeClr val="bg1"/>
                    </a:solidFill>
                  </a:rPr>
                  <a:t>55</a:t>
                </a:r>
                <a:r>
                  <a:rPr lang="en-GB" sz="3600" b="1" dirty="0">
                    <a:solidFill>
                      <a:schemeClr val="bg1"/>
                    </a:solidFill>
                    <a:latin typeface="Calibri"/>
                  </a:rPr>
                  <a:t>⁰</a:t>
                </a:r>
                <a:endParaRPr lang="en-GB" sz="3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995936" y="2996952"/>
                <a:ext cx="1152128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3600" b="1" dirty="0">
                    <a:solidFill>
                      <a:schemeClr val="bg1"/>
                    </a:solidFill>
                  </a:rPr>
                  <a:t>90</a:t>
                </a:r>
                <a:r>
                  <a:rPr lang="en-GB" sz="3600" b="1" dirty="0">
                    <a:solidFill>
                      <a:schemeClr val="bg1"/>
                    </a:solidFill>
                    <a:latin typeface="Calibri"/>
                  </a:rPr>
                  <a:t>⁰</a:t>
                </a:r>
                <a:endParaRPr lang="en-GB" sz="3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411760" y="1052736"/>
                <a:ext cx="7920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b="1" dirty="0">
                    <a:solidFill>
                      <a:schemeClr val="bg1"/>
                    </a:solidFill>
                  </a:rPr>
                  <a:t>A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580112" y="4725144"/>
                <a:ext cx="7920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b="1" dirty="0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</p:grpSp>
      <p:sp>
        <p:nvSpPr>
          <p:cNvPr id="22" name="TextBox 21"/>
          <p:cNvSpPr txBox="1"/>
          <p:nvPr/>
        </p:nvSpPr>
        <p:spPr>
          <a:xfrm>
            <a:off x="1403648" y="4437112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20272" y="908720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</a:rPr>
              <a:t>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2420888"/>
            <a:ext cx="115212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l-GR" sz="3600" b="1" dirty="0">
                <a:solidFill>
                  <a:schemeClr val="bg1"/>
                </a:solidFill>
                <a:latin typeface="Calibri"/>
              </a:rPr>
              <a:t>θ</a:t>
            </a:r>
            <a:r>
              <a:rPr lang="en-GB" sz="3600" b="1" dirty="0">
                <a:solidFill>
                  <a:schemeClr val="bg1"/>
                </a:solidFill>
                <a:latin typeface="Calibri"/>
              </a:rPr>
              <a:t>⁰</a:t>
            </a:r>
            <a:endParaRPr lang="en-GB" sz="3600" b="1" dirty="0">
              <a:solidFill>
                <a:schemeClr val="bg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475656" y="1124744"/>
            <a:ext cx="5976664" cy="4246731"/>
            <a:chOff x="1475656" y="1124744"/>
            <a:chExt cx="5976664" cy="4246731"/>
          </a:xfrm>
        </p:grpSpPr>
        <p:sp>
          <p:nvSpPr>
            <p:cNvPr id="3" name="Rectangle 2"/>
            <p:cNvSpPr/>
            <p:nvPr/>
          </p:nvSpPr>
          <p:spPr>
            <a:xfrm>
              <a:off x="1475656" y="1124744"/>
              <a:ext cx="5976664" cy="4176464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 flipV="1">
              <a:off x="1475656" y="1916832"/>
              <a:ext cx="5976664" cy="1656184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699792" y="1124744"/>
              <a:ext cx="2952328" cy="4176464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283968" y="4725144"/>
              <a:ext cx="1152128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l-GR" sz="3600" b="1" dirty="0">
                  <a:solidFill>
                    <a:schemeClr val="bg1"/>
                  </a:solidFill>
                </a:rPr>
                <a:t>α</a:t>
              </a:r>
              <a:r>
                <a:rPr lang="en-GB" sz="3600" b="1" dirty="0">
                  <a:solidFill>
                    <a:schemeClr val="bg1"/>
                  </a:solidFill>
                  <a:latin typeface="Calibri"/>
                </a:rPr>
                <a:t>⁰</a:t>
              </a:r>
              <a:endParaRPr lang="en-GB" sz="3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771800" y="2348880"/>
            <a:ext cx="115212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>
                <a:solidFill>
                  <a:schemeClr val="bg1"/>
                </a:solidFill>
                <a:latin typeface="Calibri"/>
              </a:rPr>
              <a:t>θ</a:t>
            </a:r>
            <a:r>
              <a:rPr lang="en-GB" sz="3600" b="1" dirty="0">
                <a:solidFill>
                  <a:schemeClr val="bg1"/>
                </a:solidFill>
                <a:latin typeface="Calibri"/>
              </a:rPr>
              <a:t>⁰</a:t>
            </a:r>
            <a:endParaRPr lang="en-GB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endParaRPr lang="en-GB" dirty="0"/>
          </a:p>
        </p:txBody>
      </p:sp>
      <p:grpSp>
        <p:nvGrpSpPr>
          <p:cNvPr id="12" name="Group 11"/>
          <p:cNvGrpSpPr/>
          <p:nvPr/>
        </p:nvGrpSpPr>
        <p:grpSpPr>
          <a:xfrm>
            <a:off x="1475656" y="1124744"/>
            <a:ext cx="5976664" cy="4176464"/>
            <a:chOff x="1475656" y="1124744"/>
            <a:chExt cx="5976664" cy="4176464"/>
          </a:xfrm>
        </p:grpSpPr>
        <p:sp>
          <p:nvSpPr>
            <p:cNvPr id="3" name="Rectangle 2"/>
            <p:cNvSpPr/>
            <p:nvPr/>
          </p:nvSpPr>
          <p:spPr>
            <a:xfrm>
              <a:off x="1475656" y="1124744"/>
              <a:ext cx="5976664" cy="4176464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 flipV="1">
              <a:off x="1475656" y="1916832"/>
              <a:ext cx="5976664" cy="1656184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699792" y="1124744"/>
              <a:ext cx="2952328" cy="4176464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2627784" y="2420888"/>
              <a:ext cx="1152128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l-GR" sz="3600" b="1" dirty="0">
                  <a:solidFill>
                    <a:schemeClr val="bg1"/>
                  </a:solidFill>
                  <a:latin typeface="Calibri"/>
                </a:rPr>
                <a:t>θ</a:t>
              </a:r>
              <a:r>
                <a:rPr lang="en-GB" sz="3600" b="1" dirty="0">
                  <a:solidFill>
                    <a:schemeClr val="bg1"/>
                  </a:solidFill>
                  <a:latin typeface="Calibri"/>
                </a:rPr>
                <a:t>⁰</a:t>
              </a:r>
              <a:endParaRPr lang="en-GB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11960" y="4581128"/>
              <a:ext cx="1152128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l-GR" sz="3600" b="1" dirty="0">
                  <a:solidFill>
                    <a:schemeClr val="bg1"/>
                  </a:solidFill>
                </a:rPr>
                <a:t>α</a:t>
              </a:r>
              <a:r>
                <a:rPr lang="en-GB" sz="3600" b="1" dirty="0">
                  <a:solidFill>
                    <a:schemeClr val="bg1"/>
                  </a:solidFill>
                  <a:latin typeface="Calibri"/>
                </a:rPr>
                <a:t>⁰</a:t>
              </a:r>
              <a:endParaRPr lang="en-GB" sz="3600" b="1" dirty="0">
                <a:solidFill>
                  <a:schemeClr val="bg1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1619672" y="1196752"/>
              <a:ext cx="5760640" cy="410445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Triangles on a 10-pin (+1) </a:t>
            </a:r>
            <a:br>
              <a:rPr lang="en-GB" dirty="0"/>
            </a:br>
            <a:r>
              <a:rPr lang="en-GB" dirty="0"/>
              <a:t>circular Geoboard</a:t>
            </a:r>
          </a:p>
        </p:txBody>
      </p:sp>
      <p:pic>
        <p:nvPicPr>
          <p:cNvPr id="4" name="Content Placeholder 3" descr="C:\Users\Mike\Downloads\IMG_018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679289"/>
            <a:ext cx="4608512" cy="465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8663880" cy="83820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Calibri" pitchFamily="34" charset="0"/>
              </a:rPr>
              <a:t>Angle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8663880" cy="4608512"/>
          </a:xfrm>
        </p:spPr>
        <p:txBody>
          <a:bodyPr/>
          <a:lstStyle/>
          <a:p>
            <a:pPr algn="ctr">
              <a:buNone/>
            </a:pPr>
            <a:endParaRPr lang="en-GB" b="1" dirty="0"/>
          </a:p>
          <a:p>
            <a:pPr algn="ctr">
              <a:buNone/>
            </a:pPr>
            <a:endParaRPr lang="en-GB" sz="1400" b="1" dirty="0"/>
          </a:p>
        </p:txBody>
      </p:sp>
      <p:grpSp>
        <p:nvGrpSpPr>
          <p:cNvPr id="5" name="Group 11"/>
          <p:cNvGrpSpPr/>
          <p:nvPr/>
        </p:nvGrpSpPr>
        <p:grpSpPr>
          <a:xfrm>
            <a:off x="2915816" y="2204864"/>
            <a:ext cx="2952328" cy="4174723"/>
            <a:chOff x="2915816" y="2204864"/>
            <a:chExt cx="2952328" cy="4174723"/>
          </a:xfrm>
        </p:grpSpPr>
        <p:sp>
          <p:nvSpPr>
            <p:cNvPr id="4" name="Rectangle 3"/>
            <p:cNvSpPr/>
            <p:nvPr/>
          </p:nvSpPr>
          <p:spPr bwMode="auto">
            <a:xfrm>
              <a:off x="3059832" y="2348880"/>
              <a:ext cx="2736304" cy="3888432"/>
            </a:xfrm>
            <a:prstGeom prst="rect">
              <a:avLst/>
            </a:prstGeom>
            <a:solidFill>
              <a:srgbClr val="F5FBA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1" charset="0"/>
                <a:ea typeface="Osaka" pitchFamily="-54" charset="-128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87824" y="2204864"/>
              <a:ext cx="5760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solidFill>
                    <a:schemeClr val="bg1"/>
                  </a:solidFill>
                  <a:latin typeface="Calibri" pitchFamily="34" charset="0"/>
                </a:rPr>
                <a:t>A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292080" y="2204864"/>
              <a:ext cx="5760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solidFill>
                    <a:schemeClr val="bg1"/>
                  </a:solidFill>
                  <a:latin typeface="Calibri" pitchFamily="34" charset="0"/>
                </a:rPr>
                <a:t>D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92080" y="5733256"/>
              <a:ext cx="5760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solidFill>
                    <a:schemeClr val="bg1"/>
                  </a:solidFill>
                  <a:latin typeface="Calibri" pitchFamily="34" charset="0"/>
                </a:rPr>
                <a:t>C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915816" y="5733256"/>
              <a:ext cx="5760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solidFill>
                    <a:schemeClr val="bg1"/>
                  </a:solidFill>
                  <a:latin typeface="Calibri" pitchFamily="34" charset="0"/>
                </a:rPr>
                <a:t>B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8663880" cy="838200"/>
          </a:xfrm>
        </p:spPr>
        <p:txBody>
          <a:bodyPr>
            <a:normAutofit/>
          </a:bodyPr>
          <a:lstStyle/>
          <a:p>
            <a:pPr algn="ctr"/>
            <a:endParaRPr lang="en-GB" sz="36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8663880" cy="4608512"/>
          </a:xfrm>
        </p:spPr>
        <p:txBody>
          <a:bodyPr/>
          <a:lstStyle/>
          <a:p>
            <a:pPr algn="ctr">
              <a:buNone/>
            </a:pPr>
            <a:endParaRPr lang="en-GB" b="1" dirty="0"/>
          </a:p>
          <a:p>
            <a:pPr algn="ctr">
              <a:buNone/>
            </a:pPr>
            <a:endParaRPr lang="en-GB" sz="1400" b="1" dirty="0"/>
          </a:p>
        </p:txBody>
      </p:sp>
      <p:grpSp>
        <p:nvGrpSpPr>
          <p:cNvPr id="5" name="Group 13"/>
          <p:cNvGrpSpPr/>
          <p:nvPr/>
        </p:nvGrpSpPr>
        <p:grpSpPr>
          <a:xfrm>
            <a:off x="2915816" y="2204864"/>
            <a:ext cx="2952328" cy="4174723"/>
            <a:chOff x="2915816" y="2204864"/>
            <a:chExt cx="2952328" cy="4174723"/>
          </a:xfrm>
        </p:grpSpPr>
        <p:grpSp>
          <p:nvGrpSpPr>
            <p:cNvPr id="10" name="Group 11"/>
            <p:cNvGrpSpPr/>
            <p:nvPr/>
          </p:nvGrpSpPr>
          <p:grpSpPr>
            <a:xfrm>
              <a:off x="2915816" y="2204864"/>
              <a:ext cx="2952328" cy="4174723"/>
              <a:chOff x="2915816" y="2204864"/>
              <a:chExt cx="2952328" cy="4174723"/>
            </a:xfrm>
          </p:grpSpPr>
          <p:sp>
            <p:nvSpPr>
              <p:cNvPr id="4" name="Rectangle 3"/>
              <p:cNvSpPr/>
              <p:nvPr/>
            </p:nvSpPr>
            <p:spPr bwMode="auto">
              <a:xfrm>
                <a:off x="3059832" y="2348880"/>
                <a:ext cx="2736304" cy="3888432"/>
              </a:xfrm>
              <a:prstGeom prst="rect">
                <a:avLst/>
              </a:prstGeom>
              <a:solidFill>
                <a:srgbClr val="F5FBA3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" charset="0"/>
                  <a:ea typeface="Osaka" pitchFamily="-54" charset="-128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987824" y="2204864"/>
                <a:ext cx="5760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600" b="1" dirty="0">
                    <a:solidFill>
                      <a:schemeClr val="bg1"/>
                    </a:solidFill>
                    <a:latin typeface="Calibri" pitchFamily="34" charset="0"/>
                  </a:rPr>
                  <a:t>A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292080" y="2204864"/>
                <a:ext cx="5760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600" b="1" dirty="0">
                    <a:solidFill>
                      <a:schemeClr val="bg1"/>
                    </a:solidFill>
                    <a:latin typeface="Calibri" pitchFamily="34" charset="0"/>
                  </a:rPr>
                  <a:t>D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292080" y="5733256"/>
                <a:ext cx="5760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600" b="1" dirty="0">
                    <a:solidFill>
                      <a:schemeClr val="bg1"/>
                    </a:solidFill>
                    <a:latin typeface="Calibri" pitchFamily="34" charset="0"/>
                  </a:rPr>
                  <a:t>C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915816" y="5733256"/>
                <a:ext cx="5760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600" b="1" dirty="0">
                    <a:solidFill>
                      <a:schemeClr val="bg1"/>
                    </a:solidFill>
                    <a:latin typeface="Calibri" pitchFamily="34" charset="0"/>
                  </a:rPr>
                  <a:t>B</a:t>
                </a:r>
              </a:p>
            </p:txBody>
          </p:sp>
        </p:grpSp>
        <p:cxnSp>
          <p:nvCxnSpPr>
            <p:cNvPr id="11" name="Straight Connector 10"/>
            <p:cNvCxnSpPr>
              <a:stCxn id="4" idx="0"/>
              <a:endCxn id="4" idx="2"/>
            </p:cNvCxnSpPr>
            <p:nvPr/>
          </p:nvCxnSpPr>
          <p:spPr bwMode="auto">
            <a:xfrm>
              <a:off x="4427984" y="2348880"/>
              <a:ext cx="0" cy="388843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TextBox 11"/>
            <p:cNvSpPr txBox="1"/>
            <p:nvPr/>
          </p:nvSpPr>
          <p:spPr>
            <a:xfrm>
              <a:off x="4139952" y="2204864"/>
              <a:ext cx="5760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solidFill>
                    <a:schemeClr val="bg1"/>
                  </a:solidFill>
                  <a:latin typeface="Calibri" pitchFamily="34" charset="0"/>
                </a:rPr>
                <a:t>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39952" y="5733256"/>
              <a:ext cx="5760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solidFill>
                    <a:schemeClr val="bg1"/>
                  </a:solidFill>
                  <a:latin typeface="Calibri" pitchFamily="34" charset="0"/>
                </a:rPr>
                <a:t>F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8663880" cy="838200"/>
          </a:xfrm>
        </p:spPr>
        <p:txBody>
          <a:bodyPr>
            <a:normAutofit/>
          </a:bodyPr>
          <a:lstStyle/>
          <a:p>
            <a:pPr algn="ctr"/>
            <a:endParaRPr lang="en-GB" sz="36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8663880" cy="4608512"/>
          </a:xfrm>
        </p:spPr>
        <p:txBody>
          <a:bodyPr/>
          <a:lstStyle/>
          <a:p>
            <a:pPr algn="ctr">
              <a:buNone/>
            </a:pPr>
            <a:endParaRPr lang="en-GB" b="1" dirty="0"/>
          </a:p>
          <a:p>
            <a:pPr algn="ctr">
              <a:buNone/>
            </a:pPr>
            <a:endParaRPr lang="en-GB" sz="1400" b="1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059832" y="2348880"/>
            <a:ext cx="2736304" cy="3888432"/>
          </a:xfrm>
          <a:prstGeom prst="rect">
            <a:avLst/>
          </a:prstGeom>
          <a:solidFill>
            <a:srgbClr val="F5FBA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" pitchFamily="1" charset="0"/>
              <a:ea typeface="Osaka" pitchFamily="-5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7824" y="2204864"/>
            <a:ext cx="576064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92080" y="2204864"/>
            <a:ext cx="576064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2080" y="5733256"/>
            <a:ext cx="576064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5816" y="5733256"/>
            <a:ext cx="576064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B</a:t>
            </a:r>
          </a:p>
        </p:txBody>
      </p:sp>
      <p:cxnSp>
        <p:nvCxnSpPr>
          <p:cNvPr id="11" name="Straight Connector 10"/>
          <p:cNvCxnSpPr>
            <a:stCxn id="4" idx="0"/>
            <a:endCxn id="4" idx="2"/>
          </p:cNvCxnSpPr>
          <p:nvPr/>
        </p:nvCxnSpPr>
        <p:spPr bwMode="auto">
          <a:xfrm>
            <a:off x="4427984" y="2348880"/>
            <a:ext cx="0" cy="38884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4139952" y="2204864"/>
            <a:ext cx="576064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39952" y="5733256"/>
            <a:ext cx="576064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F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 flipV="1">
            <a:off x="3059832" y="4725144"/>
            <a:ext cx="2736304" cy="15121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3995936" y="5013176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H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92080" y="4293096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8663880" cy="838200"/>
          </a:xfrm>
        </p:spPr>
        <p:txBody>
          <a:bodyPr>
            <a:normAutofit/>
          </a:bodyPr>
          <a:lstStyle/>
          <a:p>
            <a:pPr algn="ctr"/>
            <a:endParaRPr lang="en-GB" sz="36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8663880" cy="4608512"/>
          </a:xfrm>
        </p:spPr>
        <p:txBody>
          <a:bodyPr/>
          <a:lstStyle/>
          <a:p>
            <a:pPr algn="ctr">
              <a:buNone/>
            </a:pPr>
            <a:endParaRPr lang="en-GB" b="1" dirty="0"/>
          </a:p>
          <a:p>
            <a:pPr algn="ctr">
              <a:buNone/>
            </a:pPr>
            <a:endParaRPr lang="en-GB" sz="1400" b="1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059832" y="2348880"/>
            <a:ext cx="2736304" cy="3888432"/>
          </a:xfrm>
          <a:prstGeom prst="rect">
            <a:avLst/>
          </a:prstGeom>
          <a:solidFill>
            <a:srgbClr val="F5FBA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" pitchFamily="1" charset="0"/>
              <a:ea typeface="Osaka" pitchFamily="-5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5816" y="2204864"/>
            <a:ext cx="576064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36096" y="2204864"/>
            <a:ext cx="576064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64088" y="5733256"/>
            <a:ext cx="576064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5816" y="5733256"/>
            <a:ext cx="576064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B</a:t>
            </a:r>
          </a:p>
        </p:txBody>
      </p:sp>
      <p:cxnSp>
        <p:nvCxnSpPr>
          <p:cNvPr id="11" name="Straight Connector 10"/>
          <p:cNvCxnSpPr>
            <a:stCxn id="4" idx="0"/>
            <a:endCxn id="4" idx="2"/>
          </p:cNvCxnSpPr>
          <p:nvPr/>
        </p:nvCxnSpPr>
        <p:spPr bwMode="auto">
          <a:xfrm>
            <a:off x="4427984" y="2348880"/>
            <a:ext cx="0" cy="38884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4139952" y="2204864"/>
            <a:ext cx="576064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39952" y="5733256"/>
            <a:ext cx="576064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F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 flipV="1">
            <a:off x="3059832" y="4725144"/>
            <a:ext cx="2736304" cy="15121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 flipV="1">
            <a:off x="3059832" y="2348880"/>
            <a:ext cx="2232248" cy="38884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3995936" y="5013176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H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95936" y="3429000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I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64088" y="4293096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60032" y="2204864"/>
            <a:ext cx="576064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J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8663880" cy="838200"/>
          </a:xfrm>
        </p:spPr>
        <p:txBody>
          <a:bodyPr>
            <a:normAutofit/>
          </a:bodyPr>
          <a:lstStyle/>
          <a:p>
            <a:pPr algn="ctr"/>
            <a:endParaRPr lang="en-GB" sz="36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8663880" cy="4608512"/>
          </a:xfrm>
        </p:spPr>
        <p:txBody>
          <a:bodyPr/>
          <a:lstStyle/>
          <a:p>
            <a:pPr algn="ctr">
              <a:buNone/>
            </a:pPr>
            <a:endParaRPr lang="en-GB" b="1" dirty="0"/>
          </a:p>
          <a:p>
            <a:pPr algn="ctr">
              <a:buNone/>
            </a:pPr>
            <a:endParaRPr lang="en-GB" sz="1400" b="1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059832" y="2348880"/>
            <a:ext cx="2736304" cy="3888432"/>
          </a:xfrm>
          <a:prstGeom prst="rect">
            <a:avLst/>
          </a:prstGeom>
          <a:solidFill>
            <a:srgbClr val="F5FBA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" pitchFamily="1" charset="0"/>
              <a:ea typeface="Osaka" pitchFamily="-5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5816" y="2204864"/>
            <a:ext cx="57606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36096" y="2204864"/>
            <a:ext cx="57606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64088" y="5733256"/>
            <a:ext cx="576064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5816" y="5733256"/>
            <a:ext cx="576064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B</a:t>
            </a:r>
          </a:p>
        </p:txBody>
      </p:sp>
      <p:cxnSp>
        <p:nvCxnSpPr>
          <p:cNvPr id="11" name="Straight Connector 10"/>
          <p:cNvCxnSpPr>
            <a:stCxn id="4" idx="0"/>
            <a:endCxn id="4" idx="2"/>
          </p:cNvCxnSpPr>
          <p:nvPr/>
        </p:nvCxnSpPr>
        <p:spPr bwMode="auto">
          <a:xfrm>
            <a:off x="4427984" y="2348880"/>
            <a:ext cx="0" cy="38884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4139952" y="2204864"/>
            <a:ext cx="57606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39952" y="5733256"/>
            <a:ext cx="57606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Calibri" pitchFamily="34" charset="0"/>
              </a:rPr>
              <a:t>F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 flipV="1">
            <a:off x="3059832" y="4725144"/>
            <a:ext cx="2736304" cy="15121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 flipV="1">
            <a:off x="3059832" y="2348880"/>
            <a:ext cx="2232248" cy="38884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3995936" y="501317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Calibri" pitchFamily="34" charset="0"/>
              </a:rPr>
              <a:t>H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95936" y="342900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Calibri" pitchFamily="34" charset="0"/>
              </a:rPr>
              <a:t>I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64088" y="429309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Calibri" pitchFamily="34" charset="0"/>
              </a:rPr>
              <a:t>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60032" y="2204864"/>
            <a:ext cx="57606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Calibri" pitchFamily="34" charset="0"/>
              </a:rPr>
              <a:t>J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H="1" flipV="1">
            <a:off x="3059832" y="3429000"/>
            <a:ext cx="2736304" cy="2808312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915816" y="2924944"/>
            <a:ext cx="57606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Calibri" pitchFamily="34" charset="0"/>
              </a:rPr>
              <a:t>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419872" y="4149080"/>
            <a:ext cx="57606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Calibri" pitchFamily="34" charset="0"/>
              </a:rPr>
              <a:t>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83968" y="4365104"/>
            <a:ext cx="57606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Calibri" pitchFamily="34" charset="0"/>
              </a:rPr>
              <a:t>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88024" y="5013176"/>
            <a:ext cx="57606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Calibri" pitchFamily="34" charset="0"/>
              </a:rPr>
              <a:t>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endParaRPr lang="en-GB" dirty="0"/>
          </a:p>
        </p:txBody>
      </p:sp>
      <p:grpSp>
        <p:nvGrpSpPr>
          <p:cNvPr id="13" name="Group 12"/>
          <p:cNvGrpSpPr/>
          <p:nvPr/>
        </p:nvGrpSpPr>
        <p:grpSpPr>
          <a:xfrm>
            <a:off x="1475656" y="1124744"/>
            <a:ext cx="5976664" cy="4176464"/>
            <a:chOff x="1475656" y="1124744"/>
            <a:chExt cx="5976664" cy="4176464"/>
          </a:xfrm>
          <a:solidFill>
            <a:srgbClr val="FFC000"/>
          </a:solidFill>
        </p:grpSpPr>
        <p:sp>
          <p:nvSpPr>
            <p:cNvPr id="3" name="Rectangle 2"/>
            <p:cNvSpPr/>
            <p:nvPr/>
          </p:nvSpPr>
          <p:spPr>
            <a:xfrm>
              <a:off x="1475656" y="1124744"/>
              <a:ext cx="5976664" cy="417646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 flipV="1">
              <a:off x="1475656" y="1916832"/>
              <a:ext cx="5976664" cy="1656184"/>
            </a:xfrm>
            <a:prstGeom prst="line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699792" y="1124744"/>
              <a:ext cx="2952328" cy="4176464"/>
            </a:xfrm>
            <a:prstGeom prst="line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067944" y="4581128"/>
            <a:ext cx="115212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3600" b="1" dirty="0">
                <a:solidFill>
                  <a:schemeClr val="bg1"/>
                </a:solidFill>
              </a:rPr>
              <a:t>55</a:t>
            </a:r>
            <a:r>
              <a:rPr lang="en-GB" sz="3600" b="1" dirty="0">
                <a:solidFill>
                  <a:schemeClr val="bg1"/>
                </a:solidFill>
                <a:latin typeface="Calibri"/>
              </a:rPr>
              <a:t>⁰</a:t>
            </a:r>
            <a:endParaRPr lang="en-GB" sz="3600" b="1" dirty="0">
              <a:solidFill>
                <a:schemeClr val="bg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475656" y="1124744"/>
            <a:ext cx="5976664" cy="4310211"/>
            <a:chOff x="1475656" y="1124744"/>
            <a:chExt cx="5976664" cy="4310211"/>
          </a:xfrm>
        </p:grpSpPr>
        <p:sp>
          <p:nvSpPr>
            <p:cNvPr id="3" name="Rectangle 2"/>
            <p:cNvSpPr/>
            <p:nvPr/>
          </p:nvSpPr>
          <p:spPr>
            <a:xfrm>
              <a:off x="1475656" y="1124744"/>
              <a:ext cx="5976664" cy="4176464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 flipV="1">
              <a:off x="1475656" y="1916832"/>
              <a:ext cx="5976664" cy="1656184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699792" y="1124744"/>
              <a:ext cx="2952328" cy="4176464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2627784" y="2420888"/>
              <a:ext cx="1152128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3600" b="1" dirty="0">
                  <a:solidFill>
                    <a:schemeClr val="bg1"/>
                  </a:solidFill>
                </a:rPr>
                <a:t>70</a:t>
              </a:r>
              <a:r>
                <a:rPr lang="en-GB" sz="3600" b="1" dirty="0">
                  <a:solidFill>
                    <a:schemeClr val="bg1"/>
                  </a:solidFill>
                  <a:latin typeface="Calibri"/>
                </a:rPr>
                <a:t>⁰</a:t>
              </a:r>
              <a:endParaRPr lang="en-GB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Arc 8"/>
            <p:cNvSpPr/>
            <p:nvPr/>
          </p:nvSpPr>
          <p:spPr>
            <a:xfrm rot="14517048">
              <a:off x="2894425" y="2131354"/>
              <a:ext cx="1059585" cy="1227139"/>
            </a:xfrm>
            <a:prstGeom prst="arc">
              <a:avLst>
                <a:gd name="adj1" fmla="val 15631636"/>
                <a:gd name="adj2" fmla="val 1602886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Arc 9"/>
            <p:cNvSpPr/>
            <p:nvPr/>
          </p:nvSpPr>
          <p:spPr>
            <a:xfrm rot="14517048">
              <a:off x="4400785" y="4291593"/>
              <a:ext cx="1059585" cy="1227139"/>
            </a:xfrm>
            <a:prstGeom prst="arc">
              <a:avLst>
                <a:gd name="adj1" fmla="val 15631636"/>
                <a:gd name="adj2" fmla="val 1602886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89</Words>
  <Application>Microsoft Office PowerPoint</Application>
  <PresentationFormat>On-screen Show (4:3)</PresentationFormat>
  <Paragraphs>66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Osaka</vt:lpstr>
      <vt:lpstr>Times</vt:lpstr>
      <vt:lpstr>Times New Roman</vt:lpstr>
      <vt:lpstr>Office Theme</vt:lpstr>
      <vt:lpstr>Mixed-attainment Mathematics conference #3 Park View School, London Saturday 27th January 2018 Mike Ollerton </vt:lpstr>
      <vt:lpstr>Angle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Triangles on a 10-pin (+1)  circular Geoboard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Mixed-attainment Mathematics conference.  Park View School, London Saturday 27th January 2018</dc:title>
  <dc:creator>Mike</dc:creator>
  <cp:lastModifiedBy>Staff</cp:lastModifiedBy>
  <cp:revision>5</cp:revision>
  <dcterms:created xsi:type="dcterms:W3CDTF">2018-01-24T10:31:28Z</dcterms:created>
  <dcterms:modified xsi:type="dcterms:W3CDTF">2018-02-27T17:15:29Z</dcterms:modified>
</cp:coreProperties>
</file>