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307" r:id="rId6"/>
    <p:sldId id="287" r:id="rId7"/>
    <p:sldId id="288" r:id="rId8"/>
    <p:sldId id="263" r:id="rId9"/>
    <p:sldId id="289" r:id="rId10"/>
    <p:sldId id="276" r:id="rId11"/>
    <p:sldId id="290" r:id="rId12"/>
    <p:sldId id="277" r:id="rId13"/>
    <p:sldId id="291" r:id="rId14"/>
    <p:sldId id="278" r:id="rId15"/>
    <p:sldId id="292" r:id="rId16"/>
    <p:sldId id="282" r:id="rId17"/>
    <p:sldId id="308" r:id="rId18"/>
    <p:sldId id="283" r:id="rId19"/>
    <p:sldId id="284" r:id="rId20"/>
    <p:sldId id="285" r:id="rId21"/>
    <p:sldId id="28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8929" autoAdjust="0"/>
  </p:normalViewPr>
  <p:slideViewPr>
    <p:cSldViewPr snapToGrid="0">
      <p:cViewPr varScale="1">
        <p:scale>
          <a:sx n="66" d="100"/>
          <a:sy n="66" d="100"/>
        </p:scale>
        <p:origin x="13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C5A2E-5181-428F-B0FA-8557FBD4DFFC}" type="datetimeFigureOut">
              <a:rPr lang="en-GB" smtClean="0"/>
              <a:t>10/07/2020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BEC54-351D-4FC3-AFA5-433E8492C0C2}" type="slidenum">
              <a:rPr lang="en-GB" smtClean="0"/>
              <a:t>‹#›</a:t>
            </a:fld>
            <a:endParaRPr lang="en-GB"/>
          </a:p>
        </p:txBody>
      </p:sp>
    </p:spTree>
    <p:extLst>
      <p:ext uri="{BB962C8B-B14F-4D97-AF65-F5344CB8AC3E}">
        <p14:creationId xmlns:p14="http://schemas.microsoft.com/office/powerpoint/2010/main" val="3573432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this</a:t>
            </a:r>
            <a:r>
              <a:rPr lang="en-GB" baseline="0" dirty="0" smtClean="0"/>
              <a:t> slide to have a class discussion about what it means to be a good learner in Maths. Explain that in Maths we celebrate and reward good learning not attainment.</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a:t>
            </a:fld>
            <a:endParaRPr lang="en-GB"/>
          </a:p>
        </p:txBody>
      </p:sp>
    </p:spTree>
    <p:extLst>
      <p:ext uri="{BB962C8B-B14F-4D97-AF65-F5344CB8AC3E}">
        <p14:creationId xmlns:p14="http://schemas.microsoft.com/office/powerpoint/2010/main" val="195612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15</a:t>
            </a:fld>
            <a:endParaRPr lang="en-GB"/>
          </a:p>
        </p:txBody>
      </p:sp>
    </p:spTree>
    <p:extLst>
      <p:ext uri="{BB962C8B-B14F-4D97-AF65-F5344CB8AC3E}">
        <p14:creationId xmlns:p14="http://schemas.microsoft.com/office/powerpoint/2010/main" val="1454968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16</a:t>
            </a:fld>
            <a:endParaRPr lang="en-GB"/>
          </a:p>
        </p:txBody>
      </p:sp>
    </p:spTree>
    <p:extLst>
      <p:ext uri="{BB962C8B-B14F-4D97-AF65-F5344CB8AC3E}">
        <p14:creationId xmlns:p14="http://schemas.microsoft.com/office/powerpoint/2010/main" val="735354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a:t>
            </a:r>
            <a:r>
              <a:rPr lang="en-GB" baseline="0" dirty="0" smtClean="0"/>
              <a:t> this slide to have a class discussion about what strategies pupils can use when they are in the red zone.</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18</a:t>
            </a:fld>
            <a:endParaRPr lang="en-GB"/>
          </a:p>
        </p:txBody>
      </p:sp>
    </p:spTree>
    <p:extLst>
      <p:ext uri="{BB962C8B-B14F-4D97-AF65-F5344CB8AC3E}">
        <p14:creationId xmlns:p14="http://schemas.microsoft.com/office/powerpoint/2010/main" val="2769145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Collect suggestions from</a:t>
            </a:r>
            <a:r>
              <a:rPr lang="en-GB" baseline="0" dirty="0" smtClean="0"/>
              <a:t> the class. Make sure that pupils are aware that they can ask for a clue card, ask for help from another pupil, the teacher or a support teacher, or they may need to change tasks.</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19</a:t>
            </a:fld>
            <a:endParaRPr lang="en-GB"/>
          </a:p>
        </p:txBody>
      </p:sp>
    </p:spTree>
    <p:extLst>
      <p:ext uri="{BB962C8B-B14F-4D97-AF65-F5344CB8AC3E}">
        <p14:creationId xmlns:p14="http://schemas.microsoft.com/office/powerpoint/2010/main" val="2031859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Collect suggestions from the class. Make sure that pupils are aware that</a:t>
            </a:r>
            <a:r>
              <a:rPr lang="en-GB" baseline="0" dirty="0" smtClean="0"/>
              <a:t> ‘being green’ isn’t simply about getting the right answers, its about understanding deeply enough to be able to explain to someone else.</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20</a:t>
            </a:fld>
            <a:endParaRPr lang="en-GB"/>
          </a:p>
        </p:txBody>
      </p:sp>
    </p:spTree>
    <p:extLst>
      <p:ext uri="{BB962C8B-B14F-4D97-AF65-F5344CB8AC3E}">
        <p14:creationId xmlns:p14="http://schemas.microsoft.com/office/powerpoint/2010/main" val="406868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Collect suggestions from the class. Make sure that pupils are aware that</a:t>
            </a:r>
            <a:r>
              <a:rPr lang="en-GB" baseline="0" dirty="0" smtClean="0"/>
              <a:t> they shouldn’t spend too long in the green zone. They should choose a different task or ask the teacher for an extension task.</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21</a:t>
            </a:fld>
            <a:endParaRPr lang="en-GB"/>
          </a:p>
        </p:txBody>
      </p:sp>
    </p:spTree>
    <p:extLst>
      <p:ext uri="{BB962C8B-B14F-4D97-AF65-F5344CB8AC3E}">
        <p14:creationId xmlns:p14="http://schemas.microsoft.com/office/powerpoint/2010/main" val="210356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and the next slide two to a page and give to pupils to glue into</a:t>
            </a:r>
            <a:r>
              <a:rPr lang="en-GB" baseline="0" dirty="0"/>
              <a:t> their books</a:t>
            </a:r>
            <a:r>
              <a:rPr lang="en-GB" dirty="0"/>
              <a:t>. These should</a:t>
            </a:r>
            <a:r>
              <a:rPr lang="en-GB" baseline="0" dirty="0"/>
              <a:t> be printed to colour paper so that pupils can easily find them in their books. </a:t>
            </a:r>
            <a:r>
              <a:rPr lang="en-GB" baseline="0" dirty="0" smtClean="0"/>
              <a:t>Pupils will refer </a:t>
            </a:r>
            <a:r>
              <a:rPr lang="en-GB" baseline="0" dirty="0"/>
              <a:t>to these in most lessons.</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6</a:t>
            </a:fld>
            <a:endParaRPr lang="en-GB"/>
          </a:p>
        </p:txBody>
      </p:sp>
    </p:spTree>
    <p:extLst>
      <p:ext uri="{BB962C8B-B14F-4D97-AF65-F5344CB8AC3E}">
        <p14:creationId xmlns:p14="http://schemas.microsoft.com/office/powerpoint/2010/main" val="1287564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and the previous</a:t>
            </a:r>
            <a:r>
              <a:rPr lang="en-GB" baseline="0" dirty="0"/>
              <a:t> </a:t>
            </a:r>
            <a:r>
              <a:rPr lang="en-GB" dirty="0"/>
              <a:t>slide two to a page and give to pupils to glue into their books. These should be printed to colour paper so that pupils can easily find them in their books. Pupils </a:t>
            </a:r>
            <a:r>
              <a:rPr lang="en-GB" dirty="0" smtClean="0"/>
              <a:t>will</a:t>
            </a:r>
            <a:r>
              <a:rPr lang="en-GB" baseline="0" dirty="0" smtClean="0"/>
              <a:t> </a:t>
            </a:r>
            <a:r>
              <a:rPr lang="en-GB" dirty="0" smtClean="0"/>
              <a:t>refer </a:t>
            </a:r>
            <a:r>
              <a:rPr lang="en-GB" dirty="0"/>
              <a:t>to these in most lessons.</a:t>
            </a:r>
          </a:p>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7</a:t>
            </a:fld>
            <a:endParaRPr lang="en-GB"/>
          </a:p>
        </p:txBody>
      </p:sp>
    </p:spTree>
    <p:extLst>
      <p:ext uri="{BB962C8B-B14F-4D97-AF65-F5344CB8AC3E}">
        <p14:creationId xmlns:p14="http://schemas.microsoft.com/office/powerpoint/2010/main" val="4218743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9</a:t>
            </a:fld>
            <a:endParaRPr lang="en-GB"/>
          </a:p>
        </p:txBody>
      </p:sp>
    </p:spTree>
    <p:extLst>
      <p:ext uri="{BB962C8B-B14F-4D97-AF65-F5344CB8AC3E}">
        <p14:creationId xmlns:p14="http://schemas.microsoft.com/office/powerpoint/2010/main" val="2455877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10</a:t>
            </a:fld>
            <a:endParaRPr lang="en-GB"/>
          </a:p>
        </p:txBody>
      </p:sp>
    </p:spTree>
    <p:extLst>
      <p:ext uri="{BB962C8B-B14F-4D97-AF65-F5344CB8AC3E}">
        <p14:creationId xmlns:p14="http://schemas.microsoft.com/office/powerpoint/2010/main" val="394069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11</a:t>
            </a:fld>
            <a:endParaRPr lang="en-GB"/>
          </a:p>
        </p:txBody>
      </p:sp>
    </p:spTree>
    <p:extLst>
      <p:ext uri="{BB962C8B-B14F-4D97-AF65-F5344CB8AC3E}">
        <p14:creationId xmlns:p14="http://schemas.microsoft.com/office/powerpoint/2010/main" val="2323452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12</a:t>
            </a:fld>
            <a:endParaRPr lang="en-GB"/>
          </a:p>
        </p:txBody>
      </p:sp>
    </p:spTree>
    <p:extLst>
      <p:ext uri="{BB962C8B-B14F-4D97-AF65-F5344CB8AC3E}">
        <p14:creationId xmlns:p14="http://schemas.microsoft.com/office/powerpoint/2010/main" val="1101511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13</a:t>
            </a:fld>
            <a:endParaRPr lang="en-GB"/>
          </a:p>
        </p:txBody>
      </p:sp>
    </p:spTree>
    <p:extLst>
      <p:ext uri="{BB962C8B-B14F-4D97-AF65-F5344CB8AC3E}">
        <p14:creationId xmlns:p14="http://schemas.microsoft.com/office/powerpoint/2010/main" val="2703942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14</a:t>
            </a:fld>
            <a:endParaRPr lang="en-GB"/>
          </a:p>
        </p:txBody>
      </p:sp>
    </p:spTree>
    <p:extLst>
      <p:ext uri="{BB962C8B-B14F-4D97-AF65-F5344CB8AC3E}">
        <p14:creationId xmlns:p14="http://schemas.microsoft.com/office/powerpoint/2010/main" val="200181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AF2267-7880-4D27-9F10-F5C4B5B6B070}" type="datetimeFigureOut">
              <a:rPr lang="en-GB" smtClean="0"/>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1840147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AF2267-7880-4D27-9F10-F5C4B5B6B070}" type="datetimeFigureOut">
              <a:rPr lang="en-GB" smtClean="0"/>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2510032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AF2267-7880-4D27-9F10-F5C4B5B6B070}" type="datetimeFigureOut">
              <a:rPr lang="en-GB" smtClean="0"/>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386422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AF2267-7880-4D27-9F10-F5C4B5B6B070}" type="datetimeFigureOut">
              <a:rPr lang="en-GB" smtClean="0"/>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95067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AF2267-7880-4D27-9F10-F5C4B5B6B070}" type="datetimeFigureOut">
              <a:rPr lang="en-GB" smtClean="0"/>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77063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AF2267-7880-4D27-9F10-F5C4B5B6B070}" type="datetimeFigureOut">
              <a:rPr lang="en-GB" smtClean="0"/>
              <a:t>10/07/2020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390955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AF2267-7880-4D27-9F10-F5C4B5B6B070}" type="datetimeFigureOut">
              <a:rPr lang="en-GB" smtClean="0"/>
              <a:t>10/07/2020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279339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AF2267-7880-4D27-9F10-F5C4B5B6B070}" type="datetimeFigureOut">
              <a:rPr lang="en-GB" smtClean="0"/>
              <a:t>10/07/2020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66318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F2267-7880-4D27-9F10-F5C4B5B6B070}" type="datetimeFigureOut">
              <a:rPr lang="en-GB" smtClean="0"/>
              <a:t>10/07/2020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175950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F2267-7880-4D27-9F10-F5C4B5B6B070}" type="datetimeFigureOut">
              <a:rPr lang="en-GB" smtClean="0"/>
              <a:t>10/07/2020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109746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F2267-7880-4D27-9F10-F5C4B5B6B070}" type="datetimeFigureOut">
              <a:rPr lang="en-GB" smtClean="0"/>
              <a:t>10/07/2020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E169FA-E6B1-4529-A1DC-4D0CE72186C7}" type="slidenum">
              <a:rPr lang="en-GB" smtClean="0"/>
              <a:t>‹#›</a:t>
            </a:fld>
            <a:endParaRPr lang="en-GB"/>
          </a:p>
        </p:txBody>
      </p:sp>
    </p:spTree>
    <p:extLst>
      <p:ext uri="{BB962C8B-B14F-4D97-AF65-F5344CB8AC3E}">
        <p14:creationId xmlns:p14="http://schemas.microsoft.com/office/powerpoint/2010/main" val="425250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F2267-7880-4D27-9F10-F5C4B5B6B070}" type="datetimeFigureOut">
              <a:rPr lang="en-GB" smtClean="0"/>
              <a:t>10/07/2020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169FA-E6B1-4529-A1DC-4D0CE72186C7}" type="slidenum">
              <a:rPr lang="en-GB" smtClean="0"/>
              <a:t>‹#›</a:t>
            </a:fld>
            <a:endParaRPr lang="en-GB"/>
          </a:p>
        </p:txBody>
      </p:sp>
    </p:spTree>
    <p:extLst>
      <p:ext uri="{BB962C8B-B14F-4D97-AF65-F5344CB8AC3E}">
        <p14:creationId xmlns:p14="http://schemas.microsoft.com/office/powerpoint/2010/main" val="2366992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ounded Rectangle 4"/>
          <p:cNvSpPr/>
          <p:nvPr/>
        </p:nvSpPr>
        <p:spPr>
          <a:xfrm>
            <a:off x="0" y="0"/>
            <a:ext cx="9144000" cy="6858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7544" y="1340768"/>
            <a:ext cx="7848872" cy="5040560"/>
          </a:xfrm>
        </p:spPr>
        <p:txBody>
          <a:bodyPr>
            <a:noAutofit/>
          </a:bodyPr>
          <a:lstStyle/>
          <a:p>
            <a:pPr algn="l">
              <a:lnSpc>
                <a:spcPct val="150000"/>
              </a:lnSpc>
            </a:pPr>
            <a:r>
              <a:rPr lang="en-GB" sz="2400" dirty="0" smtClean="0">
                <a:latin typeface="Comic Sans MS" panose="030F0702030302020204" pitchFamily="66" charset="0"/>
              </a:rPr>
              <a:t>In this class……</a:t>
            </a:r>
            <a:r>
              <a:rPr lang="en-GB" sz="2400" dirty="0" smtClean="0">
                <a:solidFill>
                  <a:schemeClr val="bg1"/>
                </a:solidFill>
                <a:latin typeface="Comic Sans MS" panose="030F0702030302020204" pitchFamily="66" charset="0"/>
              </a:rPr>
              <a:t/>
            </a:r>
            <a:br>
              <a:rPr lang="en-GB" sz="2400" dirty="0" smtClean="0">
                <a:solidFill>
                  <a:schemeClr val="bg1"/>
                </a:solidFill>
                <a:latin typeface="Comic Sans MS" panose="030F0702030302020204" pitchFamily="66" charset="0"/>
              </a:rPr>
            </a:b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FF0000"/>
                </a:solidFill>
                <a:latin typeface="Comic Sans MS" panose="030F0702030302020204" pitchFamily="66" charset="0"/>
              </a:rPr>
              <a:t>We all have different starting points.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24B719"/>
                </a:solidFill>
                <a:latin typeface="Comic Sans MS" panose="030F0702030302020204" pitchFamily="66" charset="0"/>
              </a:rPr>
              <a:t>We can all learn from one another.</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BD03A7"/>
                </a:solidFill>
                <a:latin typeface="Comic Sans MS" panose="030F0702030302020204" pitchFamily="66" charset="0"/>
              </a:rPr>
              <a:t>We can all make progress.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latin typeface="Comic Sans MS" panose="030F0702030302020204" pitchFamily="66" charset="0"/>
              </a:rPr>
              <a:t>We will value our mistakes because we can learn from them.</a:t>
            </a:r>
            <a:br>
              <a:rPr lang="en-GB" sz="2400" dirty="0" smtClean="0">
                <a:latin typeface="Comic Sans MS" panose="030F0702030302020204" pitchFamily="66" charset="0"/>
              </a:rPr>
            </a:br>
            <a:r>
              <a:rPr lang="en-GB" sz="2400" dirty="0" smtClean="0">
                <a:solidFill>
                  <a:srgbClr val="0F07A9"/>
                </a:solidFill>
                <a:latin typeface="Comic Sans MS" panose="030F0702030302020204" pitchFamily="66" charset="0"/>
              </a:rPr>
              <a:t>We will choose tasks that challenge us because this is how we develop our skills and understanding.</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chemeClr val="accent6">
                    <a:lumMod val="75000"/>
                  </a:schemeClr>
                </a:solidFill>
                <a:latin typeface="Comic Sans MS" panose="030F0702030302020204" pitchFamily="66" charset="0"/>
              </a:rPr>
              <a:t>We will keep trying even when we are finding a task difficult because this is how we make progress.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a:latin typeface="Comic Sans MS" panose="030F0702030302020204" pitchFamily="66" charset="0"/>
              </a:rPr>
              <a:t/>
            </a:r>
            <a:br>
              <a:rPr lang="en-GB" sz="2400" dirty="0">
                <a:latin typeface="Comic Sans MS" panose="030F0702030302020204" pitchFamily="66" charset="0"/>
              </a:rPr>
            </a:br>
            <a:endParaRPr lang="en-GB" sz="2400" dirty="0">
              <a:latin typeface="Comic Sans MS" panose="030F0702030302020204" pitchFamily="66"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482377"/>
            <a:ext cx="2289043" cy="1716782"/>
          </a:xfrm>
          <a:prstGeom prst="rect">
            <a:avLst/>
          </a:prstGeom>
        </p:spPr>
      </p:pic>
    </p:spTree>
    <p:extLst>
      <p:ext uri="{BB962C8B-B14F-4D97-AF65-F5344CB8AC3E}">
        <p14:creationId xmlns:p14="http://schemas.microsoft.com/office/powerpoint/2010/main" val="1677869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716" y="529388"/>
            <a:ext cx="1575962" cy="540758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Arrow Connector 2"/>
          <p:cNvCxnSpPr/>
          <p:nvPr/>
        </p:nvCxnSpPr>
        <p:spPr>
          <a:xfrm>
            <a:off x="395536" y="260648"/>
            <a:ext cx="8280920" cy="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781194058"/>
              </p:ext>
            </p:extLst>
          </p:nvPr>
        </p:nvGraphicFramePr>
        <p:xfrm>
          <a:off x="246348" y="124256"/>
          <a:ext cx="8579295" cy="6217848"/>
        </p:xfrm>
        <a:graphic>
          <a:graphicData uri="http://schemas.openxmlformats.org/drawingml/2006/table">
            <a:tbl>
              <a:tblPr firstRow="1" bandRow="1">
                <a:tableStyleId>{5940675A-B579-460E-94D1-54222C63F5DA}</a:tableStyleId>
              </a:tblPr>
              <a:tblGrid>
                <a:gridCol w="755410">
                  <a:extLst>
                    <a:ext uri="{9D8B030D-6E8A-4147-A177-3AD203B41FA5}">
                      <a16:colId xmlns:a16="http://schemas.microsoft.com/office/drawing/2014/main" val="20000"/>
                    </a:ext>
                  </a:extLst>
                </a:gridCol>
                <a:gridCol w="1564777">
                  <a:extLst>
                    <a:ext uri="{9D8B030D-6E8A-4147-A177-3AD203B41FA5}">
                      <a16:colId xmlns:a16="http://schemas.microsoft.com/office/drawing/2014/main" val="20001"/>
                    </a:ext>
                  </a:extLst>
                </a:gridCol>
                <a:gridCol w="1564777">
                  <a:extLst>
                    <a:ext uri="{9D8B030D-6E8A-4147-A177-3AD203B41FA5}">
                      <a16:colId xmlns:a16="http://schemas.microsoft.com/office/drawing/2014/main" val="20002"/>
                    </a:ext>
                  </a:extLst>
                </a:gridCol>
                <a:gridCol w="1564777">
                  <a:extLst>
                    <a:ext uri="{9D8B030D-6E8A-4147-A177-3AD203B41FA5}">
                      <a16:colId xmlns:a16="http://schemas.microsoft.com/office/drawing/2014/main" val="20003"/>
                    </a:ext>
                  </a:extLst>
                </a:gridCol>
                <a:gridCol w="1564777">
                  <a:extLst>
                    <a:ext uri="{9D8B030D-6E8A-4147-A177-3AD203B41FA5}">
                      <a16:colId xmlns:a16="http://schemas.microsoft.com/office/drawing/2014/main" val="20004"/>
                    </a:ext>
                  </a:extLst>
                </a:gridCol>
                <a:gridCol w="1564777">
                  <a:extLst>
                    <a:ext uri="{9D8B030D-6E8A-4147-A177-3AD203B41FA5}">
                      <a16:colId xmlns:a16="http://schemas.microsoft.com/office/drawing/2014/main" val="20005"/>
                    </a:ext>
                  </a:extLst>
                </a:gridCol>
              </a:tblGrid>
              <a:tr h="321455">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0"/>
                  </a:ext>
                </a:extLst>
              </a:tr>
              <a:tr h="2575760">
                <a:tc>
                  <a:txBody>
                    <a:bodyPr/>
                    <a:lstStyle/>
                    <a:p>
                      <a:pPr algn="ctr"/>
                      <a:r>
                        <a:rPr lang="en-GB" sz="2400" dirty="0"/>
                        <a:t>Year 7 –  Number line</a:t>
                      </a:r>
                      <a:r>
                        <a:rPr lang="en-GB" sz="2400" baseline="0" dirty="0"/>
                        <a:t> and  Place Value.</a:t>
                      </a:r>
                      <a:endParaRPr lang="en-GB" sz="2400" dirty="0"/>
                    </a:p>
                  </a:txBody>
                  <a:tcPr marT="45702" marB="45702" vert="vert270"/>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 I can order numbers from 0 to 100 using terms such as greater, less than and in 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b)I understand place value in integers greater than 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 I understand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simple decimal notation.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45</a:t>
                      </a:r>
                      <a:b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can order negative integers.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a:t>
                      </a:r>
                      <a:r>
                        <a:rPr lang="en-GB" sz="1800" b="1" u="sng" baseline="0" dirty="0" smtClean="0">
                          <a:solidFill>
                            <a:schemeClr val="tx1"/>
                          </a:solidFill>
                          <a:latin typeface="Calibri" panose="020F0502020204030204" pitchFamily="34" charset="0"/>
                        </a:rPr>
                        <a:t>37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u="sng"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solidFill>
                            <a:schemeClr val="tx1"/>
                          </a:solidFill>
                          <a:latin typeface="Calibri" panose="020F0502020204030204" pitchFamily="34" charset="0"/>
                        </a:rPr>
                        <a:t>d</a:t>
                      </a:r>
                      <a:r>
                        <a:rPr lang="en-GB" sz="1800" baseline="0" dirty="0" smtClean="0">
                          <a:solidFill>
                            <a:schemeClr val="tx1"/>
                          </a:solidFill>
                          <a:latin typeface="Calibri" panose="020F0502020204030204" pitchFamily="34" charset="0"/>
                        </a:rPr>
                        <a:t>) </a:t>
                      </a:r>
                      <a:r>
                        <a:rPr lang="en-GB" sz="1800" baseline="0" dirty="0">
                          <a:solidFill>
                            <a:schemeClr val="tx1"/>
                          </a:solidFill>
                          <a:latin typeface="Calibri" panose="020F0502020204030204" pitchFamily="34" charset="0"/>
                        </a:rPr>
                        <a:t>I can match simple fractions, decimals and percentages.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52 &amp; 55</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e</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decimals to two or three places.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46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any  terminating decimal to a fraction and a percentage.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any numbers including positive and negative integers, fractions, mixed numbers  and decimals.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73, 74, 75,  &amp; 76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g</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recognise which fractions are terminating decimals and which are recurring and give reasons why.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recurring decimals to fractions.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53 &amp; 54</a:t>
                      </a:r>
                    </a:p>
                  </a:txBody>
                  <a:tcPr marT="45702" marB="45702">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67922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391900087"/>
                  </p:ext>
                </p:extLst>
              </p:nvPr>
            </p:nvGraphicFramePr>
            <p:xfrm>
              <a:off x="179512" y="332656"/>
              <a:ext cx="8856984" cy="63098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0603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r>
                            <a:rPr lang="en-GB" b="1" baseline="0" dirty="0" smtClean="0">
                              <a:solidFill>
                                <a:srgbClr val="FF0000"/>
                              </a:solidFill>
                            </a:rPr>
                            <a:t>-7, -3, 0.1,   0.12,   0.5,   0.7</a:t>
                          </a:r>
                        </a:p>
                        <a:p>
                          <a:endParaRPr lang="en-GB" b="0" baseline="0" dirty="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chemeClr val="tx1"/>
                              </a:solidFill>
                            </a:rPr>
                            <a:t>d) Which </a:t>
                          </a:r>
                          <a:r>
                            <a:rPr lang="en-GB" b="0" baseline="0" dirty="0">
                              <a:solidFill>
                                <a:schemeClr val="tx1"/>
                              </a:solidFill>
                            </a:rPr>
                            <a:t>of the numbers means the same as </a:t>
                          </a:r>
                          <a:r>
                            <a:rPr lang="en-GB" b="0" baseline="0" dirty="0" smtClean="0">
                              <a:solidFill>
                                <a:schemeClr val="tx1"/>
                              </a:solidFill>
                            </a:rPr>
                            <a:t>½? </a:t>
                          </a:r>
                          <a:r>
                            <a:rPr lang="en-GB" b="1" baseline="0" dirty="0" smtClean="0">
                              <a:solidFill>
                                <a:srgbClr val="FF0000"/>
                              </a:solidFill>
                            </a:rPr>
                            <a:t>0.5</a:t>
                          </a:r>
                          <a:endParaRPr lang="en-GB" b="1" dirty="0" smtClean="0">
                            <a:solidFill>
                              <a:srgbClr val="FF0000"/>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endParaRPr lang="en-GB" b="0" baseline="0" dirty="0">
                            <a:solidFill>
                              <a:schemeClr val="tx1"/>
                            </a:solidFill>
                          </a:endParaRPr>
                        </a:p>
                        <a:p>
                          <a:r>
                            <a:rPr lang="en-GB" b="0" baseline="0" dirty="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60340">
                    <a:tc>
                      <a:txBody>
                        <a:bodyPr/>
                        <a:lstStyle/>
                        <a:p>
                          <a:r>
                            <a:rPr lang="en-GB" b="0" dirty="0">
                              <a:solidFill>
                                <a:schemeClr val="tx1"/>
                              </a:solidFill>
                            </a:rPr>
                            <a:t>f</a:t>
                          </a:r>
                          <a:r>
                            <a:rPr lang="en-GB" b="0" dirty="0" smtClean="0">
                              <a:solidFill>
                                <a:schemeClr val="tx1"/>
                              </a:solidFill>
                            </a:rPr>
                            <a:t>) </a:t>
                          </a:r>
                          <a:r>
                            <a:rPr lang="en-GB" b="0" dirty="0">
                              <a:solidFill>
                                <a:schemeClr val="tx1"/>
                              </a:solidFill>
                            </a:rPr>
                            <a:t>Write each fractions</a:t>
                          </a:r>
                          <a:r>
                            <a:rPr lang="en-GB" b="0" baseline="0" dirty="0">
                              <a:solidFill>
                                <a:schemeClr val="tx1"/>
                              </a:solidFill>
                            </a:rPr>
                            <a:t> </a:t>
                          </a:r>
                          <a:r>
                            <a:rPr lang="en-GB" b="0" dirty="0">
                              <a:solidFill>
                                <a:schemeClr val="tx1"/>
                              </a:solidFill>
                            </a:rPr>
                            <a:t>as a decimal and a percentage.</a:t>
                          </a:r>
                        </a:p>
                        <a:p>
                          <a:endParaRPr lang="en-GB" b="0" dirty="0">
                            <a:solidFill>
                              <a:schemeClr val="tx1"/>
                            </a:solidFill>
                          </a:endParaRPr>
                        </a:p>
                        <a:p>
                          <a14:m>
                            <m:oMath xmlns:m="http://schemas.openxmlformats.org/officeDocument/2006/math">
                              <m:f>
                                <m:fPr>
                                  <m:ctrlPr>
                                    <a:rPr lang="en-GB" sz="2800" b="0" i="1" smtClean="0">
                                      <a:solidFill>
                                        <a:schemeClr val="tx1"/>
                                      </a:solidFill>
                                      <a:latin typeface="Cambria Math" panose="02040503050406030204" pitchFamily="18" charset="0"/>
                                    </a:rPr>
                                  </m:ctrlPr>
                                </m:fPr>
                                <m:num>
                                  <m:r>
                                    <a:rPr lang="en-GB" sz="2800" b="0" i="1" smtClean="0">
                                      <a:solidFill>
                                        <a:schemeClr val="tx1"/>
                                      </a:solidFill>
                                      <a:latin typeface="Cambria Math" panose="02040503050406030204" pitchFamily="18" charset="0"/>
                                    </a:rPr>
                                    <m:t>7</m:t>
                                  </m:r>
                                </m:num>
                                <m:den>
                                  <m:r>
                                    <a:rPr lang="en-GB" sz="2800" b="0" i="1" smtClean="0">
                                      <a:solidFill>
                                        <a:schemeClr val="tx1"/>
                                      </a:solidFill>
                                      <a:latin typeface="Cambria Math" panose="02040503050406030204" pitchFamily="18" charset="0"/>
                                    </a:rPr>
                                    <m:t>10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3</m:t>
                                  </m:r>
                                </m:num>
                                <m:den>
                                  <m:r>
                                    <a:rPr lang="en-GB" sz="2800" b="0" i="1" dirty="0" smtClean="0">
                                      <a:solidFill>
                                        <a:schemeClr val="tx1"/>
                                      </a:solidFill>
                                      <a:latin typeface="Cambria Math" panose="02040503050406030204" pitchFamily="18" charset="0"/>
                                    </a:rPr>
                                    <m:t>20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4</m:t>
                                  </m:r>
                                </m:num>
                                <m:den>
                                  <m:r>
                                    <a:rPr lang="en-GB" sz="2800" b="0" i="1" dirty="0" smtClean="0">
                                      <a:solidFill>
                                        <a:schemeClr val="tx1"/>
                                      </a:solidFill>
                                      <a:latin typeface="Cambria Math" panose="02040503050406030204" pitchFamily="18" charset="0"/>
                                    </a:rPr>
                                    <m:t>5</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1</m:t>
                                  </m:r>
                                </m:num>
                                <m:den>
                                  <m:r>
                                    <a:rPr lang="en-GB" sz="2800" b="0" i="1" dirty="0" smtClean="0">
                                      <a:solidFill>
                                        <a:schemeClr val="tx1"/>
                                      </a:solidFill>
                                      <a:latin typeface="Cambria Math" panose="02040503050406030204" pitchFamily="18" charset="0"/>
                                    </a:rPr>
                                    <m:t>8</m:t>
                                  </m:r>
                                </m:den>
                              </m:f>
                            </m:oMath>
                          </a14:m>
                          <a:r>
                            <a:rPr lang="en-GB" sz="28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g</a:t>
                          </a:r>
                          <a:r>
                            <a:rPr lang="en-GB" b="0" dirty="0" smtClean="0">
                              <a:solidFill>
                                <a:schemeClr val="tx1"/>
                              </a:solidFill>
                            </a:rPr>
                            <a:t>) </a:t>
                          </a:r>
                          <a:r>
                            <a:rPr lang="en-GB" b="0" dirty="0">
                              <a:solidFill>
                                <a:schemeClr val="tx1"/>
                              </a:solidFill>
                            </a:rPr>
                            <a:t>Which of these fractions are</a:t>
                          </a:r>
                          <a:r>
                            <a:rPr lang="en-GB" b="0" baseline="0" dirty="0">
                              <a:solidFill>
                                <a:schemeClr val="tx1"/>
                              </a:solidFill>
                            </a:rPr>
                            <a:t> recurring decimals?</a:t>
                          </a:r>
                        </a:p>
                        <a:p>
                          <a:endParaRPr lang="en-GB" b="0" baseline="0" dirty="0">
                            <a:solidFill>
                              <a:schemeClr val="tx1"/>
                            </a:solidFill>
                          </a:endParaRPr>
                        </a:p>
                        <a:p>
                          <a14:m>
                            <m:oMath xmlns:m="http://schemas.openxmlformats.org/officeDocument/2006/math">
                              <m:f>
                                <m:fPr>
                                  <m:ctrlP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50</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8</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5</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7</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11</m:t>
                                  </m:r>
                                </m:den>
                              </m:f>
                            </m:oMath>
                          </a14:m>
                          <a:endParaRPr lang="en-GB" b="0" baseline="0" dirty="0">
                            <a:solidFill>
                              <a:schemeClr val="tx1"/>
                            </a:solidFill>
                          </a:endParaRP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Can you explain why?</a:t>
                          </a:r>
                        </a:p>
                        <a:p>
                          <a:endParaRPr lang="en-GB" b="0" baseline="0" dirty="0">
                            <a:solidFill>
                              <a:schemeClr val="tx1"/>
                            </a:solidFill>
                          </a:endParaRPr>
                        </a:p>
                        <a:p>
                          <a:endParaRPr lang="en-GB" b="0" baseline="0" dirty="0">
                            <a:solidFill>
                              <a:schemeClr val="tx1"/>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391900087"/>
                  </p:ext>
                </p:extLst>
              </p:nvPr>
            </p:nvGraphicFramePr>
            <p:xfrm>
              <a:off x="179512" y="332656"/>
              <a:ext cx="8856984" cy="63098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1394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r>
                            <a:rPr lang="en-GB" b="1" baseline="0" dirty="0" smtClean="0">
                              <a:solidFill>
                                <a:srgbClr val="FF0000"/>
                              </a:solidFill>
                            </a:rPr>
                            <a:t>-7, -3, 0.1,   0.12,   0.5,   0.7</a:t>
                          </a:r>
                        </a:p>
                        <a:p>
                          <a:endParaRPr lang="en-GB" b="0" baseline="0" dirty="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chemeClr val="tx1"/>
                              </a:solidFill>
                            </a:rPr>
                            <a:t>d) Which </a:t>
                          </a:r>
                          <a:r>
                            <a:rPr lang="en-GB" b="0" baseline="0" dirty="0">
                              <a:solidFill>
                                <a:schemeClr val="tx1"/>
                              </a:solidFill>
                            </a:rPr>
                            <a:t>of the numbers means the same as </a:t>
                          </a:r>
                          <a:r>
                            <a:rPr lang="en-GB" b="0" baseline="0" dirty="0" smtClean="0">
                              <a:solidFill>
                                <a:schemeClr val="tx1"/>
                              </a:solidFill>
                            </a:rPr>
                            <a:t>½? </a:t>
                          </a:r>
                          <a:r>
                            <a:rPr lang="en-GB" b="1" baseline="0" dirty="0" smtClean="0">
                              <a:solidFill>
                                <a:srgbClr val="FF0000"/>
                              </a:solidFill>
                            </a:rPr>
                            <a:t>0.5</a:t>
                          </a:r>
                          <a:endParaRPr lang="en-GB" b="1" dirty="0" smtClean="0">
                            <a:solidFill>
                              <a:srgbClr val="FF0000"/>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endParaRPr lang="en-GB" b="0" baseline="0" dirty="0">
                            <a:solidFill>
                              <a:schemeClr val="tx1"/>
                            </a:solidFill>
                          </a:endParaRPr>
                        </a:p>
                        <a:p>
                          <a:r>
                            <a:rPr lang="en-GB" b="0" baseline="0" dirty="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704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6" t="-99808" r="-200206" b="-384"/>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413" t="-99808" r="-100620" b="-384"/>
                          </a:stretch>
                        </a:blip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174298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98821" y="529389"/>
            <a:ext cx="1479884" cy="166035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598821" y="4608096"/>
            <a:ext cx="1479884" cy="97107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598821" y="2189747"/>
            <a:ext cx="1479884" cy="241834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034716" y="529389"/>
            <a:ext cx="1467852" cy="2286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Arrow Connector 2"/>
          <p:cNvCxnSpPr/>
          <p:nvPr/>
        </p:nvCxnSpPr>
        <p:spPr>
          <a:xfrm>
            <a:off x="395536" y="260648"/>
            <a:ext cx="8280920" cy="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433484409"/>
              </p:ext>
            </p:extLst>
          </p:nvPr>
        </p:nvGraphicFramePr>
        <p:xfrm>
          <a:off x="246348" y="116632"/>
          <a:ext cx="8579295" cy="6217848"/>
        </p:xfrm>
        <a:graphic>
          <a:graphicData uri="http://schemas.openxmlformats.org/drawingml/2006/table">
            <a:tbl>
              <a:tblPr firstRow="1" bandRow="1">
                <a:tableStyleId>{5940675A-B579-460E-94D1-54222C63F5DA}</a:tableStyleId>
              </a:tblPr>
              <a:tblGrid>
                <a:gridCol w="755410">
                  <a:extLst>
                    <a:ext uri="{9D8B030D-6E8A-4147-A177-3AD203B41FA5}">
                      <a16:colId xmlns:a16="http://schemas.microsoft.com/office/drawing/2014/main" val="20000"/>
                    </a:ext>
                  </a:extLst>
                </a:gridCol>
                <a:gridCol w="1564777">
                  <a:extLst>
                    <a:ext uri="{9D8B030D-6E8A-4147-A177-3AD203B41FA5}">
                      <a16:colId xmlns:a16="http://schemas.microsoft.com/office/drawing/2014/main" val="20001"/>
                    </a:ext>
                  </a:extLst>
                </a:gridCol>
                <a:gridCol w="1564777">
                  <a:extLst>
                    <a:ext uri="{9D8B030D-6E8A-4147-A177-3AD203B41FA5}">
                      <a16:colId xmlns:a16="http://schemas.microsoft.com/office/drawing/2014/main" val="20002"/>
                    </a:ext>
                  </a:extLst>
                </a:gridCol>
                <a:gridCol w="1564777">
                  <a:extLst>
                    <a:ext uri="{9D8B030D-6E8A-4147-A177-3AD203B41FA5}">
                      <a16:colId xmlns:a16="http://schemas.microsoft.com/office/drawing/2014/main" val="20003"/>
                    </a:ext>
                  </a:extLst>
                </a:gridCol>
                <a:gridCol w="1564777">
                  <a:extLst>
                    <a:ext uri="{9D8B030D-6E8A-4147-A177-3AD203B41FA5}">
                      <a16:colId xmlns:a16="http://schemas.microsoft.com/office/drawing/2014/main" val="20004"/>
                    </a:ext>
                  </a:extLst>
                </a:gridCol>
                <a:gridCol w="1564777">
                  <a:extLst>
                    <a:ext uri="{9D8B030D-6E8A-4147-A177-3AD203B41FA5}">
                      <a16:colId xmlns:a16="http://schemas.microsoft.com/office/drawing/2014/main" val="20005"/>
                    </a:ext>
                  </a:extLst>
                </a:gridCol>
              </a:tblGrid>
              <a:tr h="321455">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0"/>
                  </a:ext>
                </a:extLst>
              </a:tr>
              <a:tr h="2575760">
                <a:tc>
                  <a:txBody>
                    <a:bodyPr/>
                    <a:lstStyle/>
                    <a:p>
                      <a:pPr algn="ctr"/>
                      <a:r>
                        <a:rPr lang="en-GB" sz="2400" dirty="0"/>
                        <a:t>Year 7 –  Number line</a:t>
                      </a:r>
                      <a:r>
                        <a:rPr lang="en-GB" sz="2400" baseline="0" dirty="0"/>
                        <a:t> and  Place Value.</a:t>
                      </a:r>
                      <a:endParaRPr lang="en-GB" sz="2400" dirty="0"/>
                    </a:p>
                  </a:txBody>
                  <a:tcPr marT="45702" marB="45702" vert="vert270"/>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 I can order numbers from 0 to 100 using terms such as greater, less than and in 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b)I understand place value in integers greater than 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 I understand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simple decimal notation.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45</a:t>
                      </a:r>
                      <a:b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can order negative integers.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a:t>
                      </a:r>
                      <a:r>
                        <a:rPr lang="en-GB" sz="1800" b="1" u="sng" baseline="0" dirty="0" smtClean="0">
                          <a:solidFill>
                            <a:schemeClr val="tx1"/>
                          </a:solidFill>
                          <a:latin typeface="Calibri" panose="020F0502020204030204" pitchFamily="34" charset="0"/>
                        </a:rPr>
                        <a:t>37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u="sng"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solidFill>
                            <a:schemeClr val="tx1"/>
                          </a:solidFill>
                          <a:latin typeface="Calibri" panose="020F0502020204030204" pitchFamily="34" charset="0"/>
                        </a:rPr>
                        <a:t>d</a:t>
                      </a:r>
                      <a:r>
                        <a:rPr lang="en-GB" sz="1800" baseline="0" dirty="0" smtClean="0">
                          <a:solidFill>
                            <a:schemeClr val="tx1"/>
                          </a:solidFill>
                          <a:latin typeface="Calibri" panose="020F0502020204030204" pitchFamily="34" charset="0"/>
                        </a:rPr>
                        <a:t>) </a:t>
                      </a:r>
                      <a:r>
                        <a:rPr lang="en-GB" sz="1800" baseline="0" dirty="0">
                          <a:solidFill>
                            <a:schemeClr val="tx1"/>
                          </a:solidFill>
                          <a:latin typeface="Calibri" panose="020F0502020204030204" pitchFamily="34" charset="0"/>
                        </a:rPr>
                        <a:t>I can match simple fractions, decimals and percentages.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52 &amp; 55</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e</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decimals to two or three places.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46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any  terminating decimal to a fraction and a percentage.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any numbers including positive and negative integers, fractions, mixed numbers  and decimals.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73, 74, 75,  &amp; 76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g</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recognise which fractions are terminating decimals and which are recurring and give reasons why.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recurring decimals to fractions.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53 &amp; 54</a:t>
                      </a:r>
                    </a:p>
                  </a:txBody>
                  <a:tcPr marT="45702" marB="45702">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78712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722092862"/>
                  </p:ext>
                </p:extLst>
              </p:nvPr>
            </p:nvGraphicFramePr>
            <p:xfrm>
              <a:off x="179512" y="332656"/>
              <a:ext cx="8856984" cy="63098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0603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r>
                            <a:rPr lang="en-GB" b="1" baseline="0" dirty="0" smtClean="0">
                              <a:solidFill>
                                <a:srgbClr val="FF0000"/>
                              </a:solidFill>
                            </a:rPr>
                            <a:t>-7, -3, 0.1,   0.12,   0.5,   0.7</a:t>
                          </a:r>
                        </a:p>
                        <a:p>
                          <a:endParaRPr lang="en-GB" b="0" baseline="0" dirty="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chemeClr val="tx1"/>
                              </a:solidFill>
                            </a:rPr>
                            <a:t>d) Which </a:t>
                          </a:r>
                          <a:r>
                            <a:rPr lang="en-GB" b="0" baseline="0" dirty="0">
                              <a:solidFill>
                                <a:schemeClr val="tx1"/>
                              </a:solidFill>
                            </a:rPr>
                            <a:t>of the numbers means the same as </a:t>
                          </a:r>
                          <a:r>
                            <a:rPr lang="en-GB" b="0" baseline="0" dirty="0" smtClean="0">
                              <a:solidFill>
                                <a:schemeClr val="tx1"/>
                              </a:solidFill>
                            </a:rPr>
                            <a:t>½? </a:t>
                          </a:r>
                          <a:r>
                            <a:rPr lang="en-GB" b="1" baseline="0" dirty="0" smtClean="0">
                              <a:solidFill>
                                <a:srgbClr val="FF0000"/>
                              </a:solidFill>
                            </a:rPr>
                            <a:t>0.5</a:t>
                          </a:r>
                          <a:endParaRPr lang="en-GB" b="1" dirty="0" smtClean="0">
                            <a:solidFill>
                              <a:srgbClr val="FF0000"/>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smtClean="0">
                              <a:solidFill>
                                <a:srgbClr val="FF0000"/>
                              </a:solidFill>
                            </a:rPr>
                            <a:t>0.12, 0.29, 0.3, 0.412, 0.45, 0.8</a:t>
                          </a:r>
                          <a:endParaRPr lang="en-GB" b="0" baseline="0" dirty="0" smtClean="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solidFill>
                                <a:schemeClr val="tx1"/>
                              </a:solidFill>
                            </a:rPr>
                            <a:t>Which of these numbers are more than ½ </a:t>
                          </a:r>
                          <a:r>
                            <a:rPr lang="en-GB" b="0" baseline="0" dirty="0" smtClean="0">
                              <a:solidFill>
                                <a:schemeClr val="tx1"/>
                              </a:solidFill>
                            </a:rPr>
                            <a:t>?</a:t>
                          </a:r>
                          <a:r>
                            <a:rPr lang="en-GB" b="1" baseline="0" dirty="0" smtClean="0">
                              <a:solidFill>
                                <a:srgbClr val="FF0000"/>
                              </a:solidFill>
                            </a:rPr>
                            <a:t> 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60340">
                    <a:tc>
                      <a:txBody>
                        <a:bodyPr/>
                        <a:lstStyle/>
                        <a:p>
                          <a:r>
                            <a:rPr lang="en-GB" b="0" dirty="0">
                              <a:solidFill>
                                <a:schemeClr val="tx1"/>
                              </a:solidFill>
                            </a:rPr>
                            <a:t>f</a:t>
                          </a:r>
                          <a:r>
                            <a:rPr lang="en-GB" b="0" dirty="0" smtClean="0">
                              <a:solidFill>
                                <a:schemeClr val="tx1"/>
                              </a:solidFill>
                            </a:rPr>
                            <a:t>) </a:t>
                          </a:r>
                          <a:r>
                            <a:rPr lang="en-GB" b="0" dirty="0">
                              <a:solidFill>
                                <a:schemeClr val="tx1"/>
                              </a:solidFill>
                            </a:rPr>
                            <a:t>Write each fractions</a:t>
                          </a:r>
                          <a:r>
                            <a:rPr lang="en-GB" b="0" baseline="0" dirty="0">
                              <a:solidFill>
                                <a:schemeClr val="tx1"/>
                              </a:solidFill>
                            </a:rPr>
                            <a:t> </a:t>
                          </a:r>
                          <a:r>
                            <a:rPr lang="en-GB" b="0" dirty="0">
                              <a:solidFill>
                                <a:schemeClr val="tx1"/>
                              </a:solidFill>
                            </a:rPr>
                            <a:t>as a decimal and a percentage.</a:t>
                          </a:r>
                        </a:p>
                        <a:p>
                          <a:endParaRPr lang="en-GB" b="0" dirty="0">
                            <a:solidFill>
                              <a:schemeClr val="tx1"/>
                            </a:solidFill>
                          </a:endParaRPr>
                        </a:p>
                        <a:p>
                          <a14:m>
                            <m:oMath xmlns:m="http://schemas.openxmlformats.org/officeDocument/2006/math">
                              <m:f>
                                <m:fPr>
                                  <m:ctrlPr>
                                    <a:rPr lang="en-GB" sz="2800" b="0" i="1" smtClean="0">
                                      <a:solidFill>
                                        <a:schemeClr val="tx1"/>
                                      </a:solidFill>
                                      <a:latin typeface="Cambria Math" panose="02040503050406030204" pitchFamily="18" charset="0"/>
                                    </a:rPr>
                                  </m:ctrlPr>
                                </m:fPr>
                                <m:num>
                                  <m:r>
                                    <a:rPr lang="en-GB" sz="2800" b="0" i="1" smtClean="0">
                                      <a:solidFill>
                                        <a:schemeClr val="tx1"/>
                                      </a:solidFill>
                                      <a:latin typeface="Cambria Math" panose="02040503050406030204" pitchFamily="18" charset="0"/>
                                    </a:rPr>
                                    <m:t>7</m:t>
                                  </m:r>
                                </m:num>
                                <m:den>
                                  <m:r>
                                    <a:rPr lang="en-GB" sz="2800" b="0" i="1" smtClean="0">
                                      <a:solidFill>
                                        <a:schemeClr val="tx1"/>
                                      </a:solidFill>
                                      <a:latin typeface="Cambria Math" panose="02040503050406030204" pitchFamily="18" charset="0"/>
                                    </a:rPr>
                                    <m:t>10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3</m:t>
                                  </m:r>
                                </m:num>
                                <m:den>
                                  <m:r>
                                    <a:rPr lang="en-GB" sz="2800" b="0" i="1" dirty="0" smtClean="0">
                                      <a:solidFill>
                                        <a:schemeClr val="tx1"/>
                                      </a:solidFill>
                                      <a:latin typeface="Cambria Math" panose="02040503050406030204" pitchFamily="18" charset="0"/>
                                    </a:rPr>
                                    <m:t>20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4</m:t>
                                  </m:r>
                                </m:num>
                                <m:den>
                                  <m:r>
                                    <a:rPr lang="en-GB" sz="2800" b="0" i="1" dirty="0" smtClean="0">
                                      <a:solidFill>
                                        <a:schemeClr val="tx1"/>
                                      </a:solidFill>
                                      <a:latin typeface="Cambria Math" panose="02040503050406030204" pitchFamily="18" charset="0"/>
                                    </a:rPr>
                                    <m:t>5</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1</m:t>
                                  </m:r>
                                </m:num>
                                <m:den>
                                  <m:r>
                                    <a:rPr lang="en-GB" sz="2800" b="0" i="1" dirty="0" smtClean="0">
                                      <a:solidFill>
                                        <a:schemeClr val="tx1"/>
                                      </a:solidFill>
                                      <a:latin typeface="Cambria Math" panose="02040503050406030204" pitchFamily="18" charset="0"/>
                                    </a:rPr>
                                    <m:t>8</m:t>
                                  </m:r>
                                </m:den>
                              </m:f>
                            </m:oMath>
                          </a14:m>
                          <a:r>
                            <a:rPr lang="en-GB" sz="28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g</a:t>
                          </a:r>
                          <a:r>
                            <a:rPr lang="en-GB" b="0" dirty="0" smtClean="0">
                              <a:solidFill>
                                <a:schemeClr val="tx1"/>
                              </a:solidFill>
                            </a:rPr>
                            <a:t>) </a:t>
                          </a:r>
                          <a:r>
                            <a:rPr lang="en-GB" b="0" dirty="0">
                              <a:solidFill>
                                <a:schemeClr val="tx1"/>
                              </a:solidFill>
                            </a:rPr>
                            <a:t>Which of these fractions are</a:t>
                          </a:r>
                          <a:r>
                            <a:rPr lang="en-GB" b="0" baseline="0" dirty="0">
                              <a:solidFill>
                                <a:schemeClr val="tx1"/>
                              </a:solidFill>
                            </a:rPr>
                            <a:t> recurring decimals?</a:t>
                          </a:r>
                        </a:p>
                        <a:p>
                          <a:endParaRPr lang="en-GB" b="0" baseline="0" dirty="0">
                            <a:solidFill>
                              <a:schemeClr val="tx1"/>
                            </a:solidFill>
                          </a:endParaRPr>
                        </a:p>
                        <a:p>
                          <a14:m>
                            <m:oMath xmlns:m="http://schemas.openxmlformats.org/officeDocument/2006/math">
                              <m:f>
                                <m:fPr>
                                  <m:ctrlP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50</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8</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5</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7</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11</m:t>
                                  </m:r>
                                </m:den>
                              </m:f>
                            </m:oMath>
                          </a14:m>
                          <a:endParaRPr lang="en-GB" b="0" baseline="0" dirty="0">
                            <a:solidFill>
                              <a:schemeClr val="tx1"/>
                            </a:solidFill>
                          </a:endParaRP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Can you explain why?</a:t>
                          </a:r>
                        </a:p>
                        <a:p>
                          <a:endParaRPr lang="en-GB" b="0" baseline="0" dirty="0">
                            <a:solidFill>
                              <a:schemeClr val="tx1"/>
                            </a:solidFill>
                          </a:endParaRPr>
                        </a:p>
                        <a:p>
                          <a:endParaRPr lang="en-GB" b="0" baseline="0" dirty="0">
                            <a:solidFill>
                              <a:schemeClr val="tx1"/>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722092862"/>
                  </p:ext>
                </p:extLst>
              </p:nvPr>
            </p:nvGraphicFramePr>
            <p:xfrm>
              <a:off x="179512" y="332656"/>
              <a:ext cx="8856984" cy="63098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1394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r>
                            <a:rPr lang="en-GB" b="1" baseline="0" dirty="0" smtClean="0">
                              <a:solidFill>
                                <a:srgbClr val="FF0000"/>
                              </a:solidFill>
                            </a:rPr>
                            <a:t>-7, -3, 0.1,   0.12,   0.5,   0.7</a:t>
                          </a:r>
                        </a:p>
                        <a:p>
                          <a:endParaRPr lang="en-GB" b="0" baseline="0" dirty="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chemeClr val="tx1"/>
                              </a:solidFill>
                            </a:rPr>
                            <a:t>d) Which </a:t>
                          </a:r>
                          <a:r>
                            <a:rPr lang="en-GB" b="0" baseline="0" dirty="0">
                              <a:solidFill>
                                <a:schemeClr val="tx1"/>
                              </a:solidFill>
                            </a:rPr>
                            <a:t>of the numbers means the same as </a:t>
                          </a:r>
                          <a:r>
                            <a:rPr lang="en-GB" b="0" baseline="0" dirty="0" smtClean="0">
                              <a:solidFill>
                                <a:schemeClr val="tx1"/>
                              </a:solidFill>
                            </a:rPr>
                            <a:t>½? </a:t>
                          </a:r>
                          <a:r>
                            <a:rPr lang="en-GB" b="1" baseline="0" dirty="0" smtClean="0">
                              <a:solidFill>
                                <a:srgbClr val="FF0000"/>
                              </a:solidFill>
                            </a:rPr>
                            <a:t>0.5</a:t>
                          </a:r>
                          <a:endParaRPr lang="en-GB" b="1" dirty="0" smtClean="0">
                            <a:solidFill>
                              <a:srgbClr val="FF0000"/>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smtClean="0">
                              <a:solidFill>
                                <a:srgbClr val="FF0000"/>
                              </a:solidFill>
                            </a:rPr>
                            <a:t>0.12, 0.29, 0.3, 0.412, 0.45, 0.8</a:t>
                          </a:r>
                          <a:endParaRPr lang="en-GB" b="0" baseline="0" dirty="0" smtClean="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solidFill>
                                <a:schemeClr val="tx1"/>
                              </a:solidFill>
                            </a:rPr>
                            <a:t>Which of these numbers are more than ½ </a:t>
                          </a:r>
                          <a:r>
                            <a:rPr lang="en-GB" b="0" baseline="0" dirty="0" smtClean="0">
                              <a:solidFill>
                                <a:schemeClr val="tx1"/>
                              </a:solidFill>
                            </a:rPr>
                            <a:t>?</a:t>
                          </a:r>
                          <a:r>
                            <a:rPr lang="en-GB" b="1" baseline="0" dirty="0" smtClean="0">
                              <a:solidFill>
                                <a:srgbClr val="FF0000"/>
                              </a:solidFill>
                            </a:rPr>
                            <a:t> 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704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6" t="-99808" r="-200206" b="-384"/>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413" t="-99808" r="-100620" b="-384"/>
                          </a:stretch>
                        </a:blip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167629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98821" y="529389"/>
            <a:ext cx="1479884" cy="19130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598821" y="4608095"/>
            <a:ext cx="1479884" cy="19130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174958" y="521350"/>
            <a:ext cx="1479884" cy="19130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598821" y="2189747"/>
            <a:ext cx="1479884" cy="241834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034716" y="529389"/>
            <a:ext cx="1467852" cy="2286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Arrow Connector 2"/>
          <p:cNvCxnSpPr/>
          <p:nvPr/>
        </p:nvCxnSpPr>
        <p:spPr>
          <a:xfrm>
            <a:off x="395536" y="260648"/>
            <a:ext cx="8280920" cy="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2122720883"/>
              </p:ext>
            </p:extLst>
          </p:nvPr>
        </p:nvGraphicFramePr>
        <p:xfrm>
          <a:off x="246348" y="116631"/>
          <a:ext cx="8579295" cy="6404485"/>
        </p:xfrm>
        <a:graphic>
          <a:graphicData uri="http://schemas.openxmlformats.org/drawingml/2006/table">
            <a:tbl>
              <a:tblPr firstRow="1" bandRow="1">
                <a:tableStyleId>{5940675A-B579-460E-94D1-54222C63F5DA}</a:tableStyleId>
              </a:tblPr>
              <a:tblGrid>
                <a:gridCol w="755410">
                  <a:extLst>
                    <a:ext uri="{9D8B030D-6E8A-4147-A177-3AD203B41FA5}">
                      <a16:colId xmlns:a16="http://schemas.microsoft.com/office/drawing/2014/main" val="20000"/>
                    </a:ext>
                  </a:extLst>
                </a:gridCol>
                <a:gridCol w="1564777">
                  <a:extLst>
                    <a:ext uri="{9D8B030D-6E8A-4147-A177-3AD203B41FA5}">
                      <a16:colId xmlns:a16="http://schemas.microsoft.com/office/drawing/2014/main" val="20001"/>
                    </a:ext>
                  </a:extLst>
                </a:gridCol>
                <a:gridCol w="1564777">
                  <a:extLst>
                    <a:ext uri="{9D8B030D-6E8A-4147-A177-3AD203B41FA5}">
                      <a16:colId xmlns:a16="http://schemas.microsoft.com/office/drawing/2014/main" val="20002"/>
                    </a:ext>
                  </a:extLst>
                </a:gridCol>
                <a:gridCol w="1564777">
                  <a:extLst>
                    <a:ext uri="{9D8B030D-6E8A-4147-A177-3AD203B41FA5}">
                      <a16:colId xmlns:a16="http://schemas.microsoft.com/office/drawing/2014/main" val="20003"/>
                    </a:ext>
                  </a:extLst>
                </a:gridCol>
                <a:gridCol w="1564777">
                  <a:extLst>
                    <a:ext uri="{9D8B030D-6E8A-4147-A177-3AD203B41FA5}">
                      <a16:colId xmlns:a16="http://schemas.microsoft.com/office/drawing/2014/main" val="20004"/>
                    </a:ext>
                  </a:extLst>
                </a:gridCol>
                <a:gridCol w="1564777">
                  <a:extLst>
                    <a:ext uri="{9D8B030D-6E8A-4147-A177-3AD203B41FA5}">
                      <a16:colId xmlns:a16="http://schemas.microsoft.com/office/drawing/2014/main" val="20005"/>
                    </a:ext>
                  </a:extLst>
                </a:gridCol>
              </a:tblGrid>
              <a:tr h="376702">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0"/>
                  </a:ext>
                </a:extLst>
              </a:tr>
              <a:tr h="6027783">
                <a:tc>
                  <a:txBody>
                    <a:bodyPr/>
                    <a:lstStyle/>
                    <a:p>
                      <a:pPr algn="ctr"/>
                      <a:r>
                        <a:rPr lang="en-GB" sz="2400" dirty="0"/>
                        <a:t>Year 7 –  Number line</a:t>
                      </a:r>
                      <a:r>
                        <a:rPr lang="en-GB" sz="2400" baseline="0" dirty="0"/>
                        <a:t> and  Place Value.</a:t>
                      </a:r>
                      <a:endParaRPr lang="en-GB" sz="2400" dirty="0"/>
                    </a:p>
                  </a:txBody>
                  <a:tcPr marT="45702" marB="45702" vert="vert270"/>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 I can order numbers from 0 to 100 using terms such as greater, less than and in 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b)I understand place value in integers greater than 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 I understand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simple decimal notation.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45</a:t>
                      </a:r>
                      <a:b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can order negative integers.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a:t>
                      </a:r>
                      <a:r>
                        <a:rPr lang="en-GB" sz="1800" b="1" u="sng" baseline="0" dirty="0" smtClean="0">
                          <a:solidFill>
                            <a:schemeClr val="tx1"/>
                          </a:solidFill>
                          <a:latin typeface="Calibri" panose="020F0502020204030204" pitchFamily="34" charset="0"/>
                        </a:rPr>
                        <a:t>37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u="sng"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solidFill>
                            <a:schemeClr val="tx1"/>
                          </a:solidFill>
                          <a:latin typeface="Calibri" panose="020F0502020204030204" pitchFamily="34" charset="0"/>
                        </a:rPr>
                        <a:t>d</a:t>
                      </a:r>
                      <a:r>
                        <a:rPr lang="en-GB" sz="1800" baseline="0" dirty="0" smtClean="0">
                          <a:solidFill>
                            <a:schemeClr val="tx1"/>
                          </a:solidFill>
                          <a:latin typeface="Calibri" panose="020F0502020204030204" pitchFamily="34" charset="0"/>
                        </a:rPr>
                        <a:t>) </a:t>
                      </a:r>
                      <a:r>
                        <a:rPr lang="en-GB" sz="1800" baseline="0" dirty="0">
                          <a:solidFill>
                            <a:schemeClr val="tx1"/>
                          </a:solidFill>
                          <a:latin typeface="Calibri" panose="020F0502020204030204" pitchFamily="34" charset="0"/>
                        </a:rPr>
                        <a:t>I can match simple fractions, decimals and percentages.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52 &amp; 55</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e</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decimals to two or three places.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46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any  terminating decimal to a fraction and a percentage.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any numbers including positive and negative integers, fractions, mixed numbers  and decimals.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73, 74, 75,  &amp; 76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g</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recognise which fractions are terminating decimals and which are recurring and give reasons why.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recurring decimals to fractions.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53 &amp; 54</a:t>
                      </a:r>
                    </a:p>
                  </a:txBody>
                  <a:tcPr marT="45702" marB="45702">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19007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510249060"/>
                  </p:ext>
                </p:extLst>
              </p:nvPr>
            </p:nvGraphicFramePr>
            <p:xfrm>
              <a:off x="179512" y="332656"/>
              <a:ext cx="8856984" cy="6320727"/>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0603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r>
                            <a:rPr lang="en-GB" b="1" baseline="0" dirty="0" smtClean="0">
                              <a:solidFill>
                                <a:srgbClr val="FF0000"/>
                              </a:solidFill>
                            </a:rPr>
                            <a:t>-7, -3, 0.1,   0.12,   0.5,   0.7</a:t>
                          </a:r>
                        </a:p>
                        <a:p>
                          <a:endParaRPr lang="en-GB" b="0" baseline="0" dirty="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chemeClr val="tx1"/>
                              </a:solidFill>
                            </a:rPr>
                            <a:t>d) Which </a:t>
                          </a:r>
                          <a:r>
                            <a:rPr lang="en-GB" b="0" baseline="0" dirty="0">
                              <a:solidFill>
                                <a:schemeClr val="tx1"/>
                              </a:solidFill>
                            </a:rPr>
                            <a:t>of the numbers means the same as </a:t>
                          </a:r>
                          <a:r>
                            <a:rPr lang="en-GB" b="0" baseline="0" dirty="0" smtClean="0">
                              <a:solidFill>
                                <a:schemeClr val="tx1"/>
                              </a:solidFill>
                            </a:rPr>
                            <a:t>½? </a:t>
                          </a:r>
                          <a:r>
                            <a:rPr lang="en-GB" b="1" baseline="0" dirty="0" smtClean="0">
                              <a:solidFill>
                                <a:srgbClr val="FF0000"/>
                              </a:solidFill>
                            </a:rPr>
                            <a:t>0.5</a:t>
                          </a:r>
                          <a:endParaRPr lang="en-GB" b="1" dirty="0" smtClean="0">
                            <a:solidFill>
                              <a:srgbClr val="FF0000"/>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smtClean="0">
                              <a:solidFill>
                                <a:srgbClr val="FF0000"/>
                              </a:solidFill>
                            </a:rPr>
                            <a:t>0.12, 0.29, 0.3, 0.412, 0.45, 0.8</a:t>
                          </a:r>
                          <a:endParaRPr lang="en-GB" b="0" baseline="0" dirty="0" smtClean="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solidFill>
                                <a:schemeClr val="tx1"/>
                              </a:solidFill>
                            </a:rPr>
                            <a:t>Which of these numbers are more than ½ </a:t>
                          </a:r>
                          <a:r>
                            <a:rPr lang="en-GB" b="0" baseline="0" dirty="0" smtClean="0">
                              <a:solidFill>
                                <a:schemeClr val="tx1"/>
                              </a:solidFill>
                            </a:rPr>
                            <a:t>?</a:t>
                          </a:r>
                          <a:r>
                            <a:rPr lang="en-GB" b="1" baseline="0" dirty="0" smtClean="0">
                              <a:solidFill>
                                <a:srgbClr val="FF0000"/>
                              </a:solidFill>
                            </a:rPr>
                            <a:t> 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60340">
                    <a:tc>
                      <a:txBody>
                        <a:bodyPr/>
                        <a:lstStyle/>
                        <a:p>
                          <a:r>
                            <a:rPr lang="en-GB" b="0" dirty="0">
                              <a:solidFill>
                                <a:schemeClr val="tx1"/>
                              </a:solidFill>
                            </a:rPr>
                            <a:t>f</a:t>
                          </a:r>
                          <a:r>
                            <a:rPr lang="en-GB" b="0" dirty="0" smtClean="0">
                              <a:solidFill>
                                <a:schemeClr val="tx1"/>
                              </a:solidFill>
                            </a:rPr>
                            <a:t>) </a:t>
                          </a:r>
                          <a:r>
                            <a:rPr lang="en-GB" b="0" dirty="0">
                              <a:solidFill>
                                <a:schemeClr val="tx1"/>
                              </a:solidFill>
                            </a:rPr>
                            <a:t>Write each fractions</a:t>
                          </a:r>
                          <a:r>
                            <a:rPr lang="en-GB" b="0" baseline="0" dirty="0">
                              <a:solidFill>
                                <a:schemeClr val="tx1"/>
                              </a:solidFill>
                            </a:rPr>
                            <a:t> </a:t>
                          </a:r>
                          <a:r>
                            <a:rPr lang="en-GB" b="0" dirty="0">
                              <a:solidFill>
                                <a:schemeClr val="tx1"/>
                              </a:solidFill>
                            </a:rPr>
                            <a:t>as a decimal and a percentage.</a:t>
                          </a:r>
                        </a:p>
                        <a:p>
                          <a:endParaRPr lang="en-GB" b="0" dirty="0">
                            <a:solidFill>
                              <a:schemeClr val="tx1"/>
                            </a:solidFill>
                          </a:endParaRPr>
                        </a:p>
                        <a:p>
                          <a14:m>
                            <m:oMath xmlns:m="http://schemas.openxmlformats.org/officeDocument/2006/math">
                              <m:f>
                                <m:fPr>
                                  <m:ctrlPr>
                                    <a:rPr lang="en-GB" sz="2800" b="0" i="1" smtClean="0">
                                      <a:solidFill>
                                        <a:schemeClr val="tx1"/>
                                      </a:solidFill>
                                      <a:latin typeface="Cambria Math" panose="02040503050406030204" pitchFamily="18" charset="0"/>
                                    </a:rPr>
                                  </m:ctrlPr>
                                </m:fPr>
                                <m:num>
                                  <m:r>
                                    <a:rPr lang="en-GB" sz="2800" b="0" i="1" smtClean="0">
                                      <a:solidFill>
                                        <a:schemeClr val="tx1"/>
                                      </a:solidFill>
                                      <a:latin typeface="Cambria Math" panose="02040503050406030204" pitchFamily="18" charset="0"/>
                                    </a:rPr>
                                    <m:t>7</m:t>
                                  </m:r>
                                </m:num>
                                <m:den>
                                  <m:r>
                                    <a:rPr lang="en-GB" sz="2800" b="0" i="1" smtClean="0">
                                      <a:solidFill>
                                        <a:schemeClr val="tx1"/>
                                      </a:solidFill>
                                      <a:latin typeface="Cambria Math" panose="02040503050406030204" pitchFamily="18" charset="0"/>
                                    </a:rPr>
                                    <m:t>10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3</m:t>
                                  </m:r>
                                </m:num>
                                <m:den>
                                  <m:r>
                                    <a:rPr lang="en-GB" sz="2800" b="0" i="1" dirty="0" smtClean="0">
                                      <a:solidFill>
                                        <a:schemeClr val="tx1"/>
                                      </a:solidFill>
                                      <a:latin typeface="Cambria Math" panose="02040503050406030204" pitchFamily="18" charset="0"/>
                                    </a:rPr>
                                    <m:t>20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4</m:t>
                                  </m:r>
                                </m:num>
                                <m:den>
                                  <m:r>
                                    <a:rPr lang="en-GB" sz="2800" b="0" i="1" dirty="0" smtClean="0">
                                      <a:solidFill>
                                        <a:schemeClr val="tx1"/>
                                      </a:solidFill>
                                      <a:latin typeface="Cambria Math" panose="02040503050406030204" pitchFamily="18" charset="0"/>
                                    </a:rPr>
                                    <m:t>5</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1</m:t>
                                  </m:r>
                                </m:num>
                                <m:den>
                                  <m:r>
                                    <a:rPr lang="en-GB" sz="2800" b="0" i="1" dirty="0" smtClean="0">
                                      <a:solidFill>
                                        <a:schemeClr val="tx1"/>
                                      </a:solidFill>
                                      <a:latin typeface="Cambria Math" panose="02040503050406030204" pitchFamily="18" charset="0"/>
                                    </a:rPr>
                                    <m:t>8</m:t>
                                  </m:r>
                                </m:den>
                              </m:f>
                            </m:oMath>
                          </a14:m>
                          <a:r>
                            <a:rPr lang="en-GB" sz="2800" b="0" dirty="0">
                              <a:solidFill>
                                <a:schemeClr val="tx1"/>
                              </a:solidFill>
                            </a:rPr>
                            <a:t>   </a:t>
                          </a:r>
                          <a:endParaRPr lang="en-GB" sz="28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srgbClr val="FF0000"/>
                              </a:solidFill>
                            </a:rPr>
                            <a:t>0.7,  0.15, 0.8, 0.125</a:t>
                          </a:r>
                        </a:p>
                        <a:p>
                          <a:endParaRPr lang="en-GB"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g</a:t>
                          </a:r>
                          <a:r>
                            <a:rPr lang="en-GB" b="0" dirty="0" smtClean="0">
                              <a:solidFill>
                                <a:schemeClr val="tx1"/>
                              </a:solidFill>
                            </a:rPr>
                            <a:t>) </a:t>
                          </a:r>
                          <a:r>
                            <a:rPr lang="en-GB" b="0" dirty="0">
                              <a:solidFill>
                                <a:schemeClr val="tx1"/>
                              </a:solidFill>
                            </a:rPr>
                            <a:t>Which of these fractions are</a:t>
                          </a:r>
                          <a:r>
                            <a:rPr lang="en-GB" b="0" baseline="0" dirty="0">
                              <a:solidFill>
                                <a:schemeClr val="tx1"/>
                              </a:solidFill>
                            </a:rPr>
                            <a:t> recurring decimals?</a:t>
                          </a:r>
                        </a:p>
                        <a:p>
                          <a:endParaRPr lang="en-GB" b="0" baseline="0" dirty="0">
                            <a:solidFill>
                              <a:schemeClr val="tx1"/>
                            </a:solidFill>
                          </a:endParaRPr>
                        </a:p>
                        <a:p>
                          <a14:m>
                            <m:oMath xmlns:m="http://schemas.openxmlformats.org/officeDocument/2006/math">
                              <m:f>
                                <m:fPr>
                                  <m:ctrlP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50</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8</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1" i="1" u="none" strike="noStrike" kern="1200" cap="none" spc="0" normalizeH="0" baseline="0" noProof="0" dirty="0" smtClean="0">
                                      <a:ln>
                                        <a:noFill/>
                                      </a:ln>
                                      <a:solidFill>
                                        <a:srgbClr val="FF0000"/>
                                      </a:solidFill>
                                      <a:effectLst/>
                                      <a:uLnTx/>
                                      <a:uFillTx/>
                                      <a:latin typeface="Cambria Math" panose="02040503050406030204" pitchFamily="18" charset="0"/>
                                      <a:ea typeface="+mn-ea"/>
                                      <a:cs typeface="+mn-cs"/>
                                    </a:rPr>
                                  </m:ctrlPr>
                                </m:fPr>
                                <m:num>
                                  <m:r>
                                    <a:rPr kumimoji="0" lang="en-GB" sz="2800" b="1" i="1" u="none" strike="noStrike" kern="1200" cap="none" spc="0" normalizeH="0" baseline="0" noProof="0" dirty="0" smtClean="0">
                                      <a:ln>
                                        <a:noFill/>
                                      </a:ln>
                                      <a:solidFill>
                                        <a:srgbClr val="FF0000"/>
                                      </a:solidFill>
                                      <a:effectLst/>
                                      <a:uLnTx/>
                                      <a:uFillTx/>
                                      <a:latin typeface="Cambria Math" panose="02040503050406030204" pitchFamily="18" charset="0"/>
                                      <a:ea typeface="+mn-ea"/>
                                      <a:cs typeface="+mn-cs"/>
                                    </a:rPr>
                                    <m:t>𝟓</m:t>
                                  </m:r>
                                </m:num>
                                <m:den>
                                  <m:r>
                                    <a:rPr kumimoji="0" lang="en-GB" sz="2800" b="1" i="1" u="none" strike="noStrike" kern="1200" cap="none" spc="0" normalizeH="0" baseline="0" noProof="0" dirty="0" smtClean="0">
                                      <a:ln>
                                        <a:noFill/>
                                      </a:ln>
                                      <a:solidFill>
                                        <a:srgbClr val="FF0000"/>
                                      </a:solidFill>
                                      <a:effectLst/>
                                      <a:uLnTx/>
                                      <a:uFillTx/>
                                      <a:latin typeface="Cambria Math" panose="02040503050406030204" pitchFamily="18" charset="0"/>
                                      <a:ea typeface="+mn-ea"/>
                                      <a:cs typeface="+mn-cs"/>
                                    </a:rPr>
                                    <m:t>𝟕</m:t>
                                  </m:r>
                                </m:den>
                              </m:f>
                            </m:oMath>
                          </a14:m>
                          <a:r>
                            <a:rPr kumimoji="0" lang="en-GB" sz="2800" b="1" i="0" u="none" strike="noStrike" kern="1200" cap="none" spc="0" normalizeH="0" baseline="0" noProof="0" dirty="0" smtClean="0">
                              <a:ln>
                                <a:noFill/>
                              </a:ln>
                              <a:solidFill>
                                <a:srgbClr val="FF0000"/>
                              </a:solidFill>
                              <a:effectLst/>
                              <a:uLnTx/>
                              <a:uFillTx/>
                              <a:latin typeface="+mn-lt"/>
                              <a:ea typeface="+mn-ea"/>
                              <a:cs typeface="+mn-cs"/>
                            </a:rPr>
                            <a:t>     </a:t>
                          </a:r>
                          <a14:m>
                            <m:oMath xmlns:m="http://schemas.openxmlformats.org/officeDocument/2006/math">
                              <m:f>
                                <m:fPr>
                                  <m:ctrlPr>
                                    <a:rPr kumimoji="0" lang="en-GB" sz="2800" b="1" i="1" u="none" strike="noStrike" kern="1200" cap="none" spc="0" normalizeH="0" baseline="0" noProof="0" dirty="0" smtClean="0">
                                      <a:ln>
                                        <a:noFill/>
                                      </a:ln>
                                      <a:solidFill>
                                        <a:srgbClr val="FF0000"/>
                                      </a:solidFill>
                                      <a:effectLst/>
                                      <a:uLnTx/>
                                      <a:uFillTx/>
                                      <a:latin typeface="Cambria Math" panose="02040503050406030204" pitchFamily="18" charset="0"/>
                                      <a:ea typeface="+mn-ea"/>
                                      <a:cs typeface="+mn-cs"/>
                                    </a:rPr>
                                  </m:ctrlPr>
                                </m:fPr>
                                <m:num>
                                  <m:r>
                                    <a:rPr kumimoji="0" lang="en-GB" sz="2800" b="1" i="1" u="none" strike="noStrike" kern="1200" cap="none" spc="0" normalizeH="0" baseline="0" noProof="0" dirty="0" smtClean="0">
                                      <a:ln>
                                        <a:noFill/>
                                      </a:ln>
                                      <a:solidFill>
                                        <a:srgbClr val="FF0000"/>
                                      </a:solidFill>
                                      <a:effectLst/>
                                      <a:uLnTx/>
                                      <a:uFillTx/>
                                      <a:latin typeface="Cambria Math" panose="02040503050406030204" pitchFamily="18" charset="0"/>
                                      <a:ea typeface="+mn-ea"/>
                                      <a:cs typeface="+mn-cs"/>
                                    </a:rPr>
                                    <m:t>𝟏</m:t>
                                  </m:r>
                                </m:num>
                                <m:den>
                                  <m:r>
                                    <a:rPr kumimoji="0" lang="en-GB" sz="2800" b="1" i="1" u="none" strike="noStrike" kern="1200" cap="none" spc="0" normalizeH="0" baseline="0" noProof="0" dirty="0" smtClean="0">
                                      <a:ln>
                                        <a:noFill/>
                                      </a:ln>
                                      <a:solidFill>
                                        <a:srgbClr val="FF0000"/>
                                      </a:solidFill>
                                      <a:effectLst/>
                                      <a:uLnTx/>
                                      <a:uFillTx/>
                                      <a:latin typeface="Cambria Math" panose="02040503050406030204" pitchFamily="18" charset="0"/>
                                      <a:ea typeface="+mn-ea"/>
                                      <a:cs typeface="+mn-cs"/>
                                    </a:rPr>
                                    <m:t>𝟏𝟏</m:t>
                                  </m:r>
                                </m:den>
                              </m:f>
                            </m:oMath>
                          </a14:m>
                          <a:endParaRPr lang="en-GB" b="0" baseline="0" dirty="0">
                            <a:solidFill>
                              <a:schemeClr val="tx1"/>
                            </a:solidFill>
                          </a:endParaRP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Can you explain why?</a:t>
                          </a:r>
                        </a:p>
                        <a:p>
                          <a:endParaRPr lang="en-GB" b="0" baseline="0" dirty="0">
                            <a:solidFill>
                              <a:schemeClr val="tx1"/>
                            </a:solidFill>
                          </a:endParaRPr>
                        </a:p>
                        <a:p>
                          <a:endParaRPr lang="en-GB" b="0" baseline="0" dirty="0">
                            <a:solidFill>
                              <a:schemeClr val="tx1"/>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510249060"/>
                  </p:ext>
                </p:extLst>
              </p:nvPr>
            </p:nvGraphicFramePr>
            <p:xfrm>
              <a:off x="179512" y="332656"/>
              <a:ext cx="8856984" cy="6320727"/>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1394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r>
                            <a:rPr lang="en-GB" b="1" baseline="0" dirty="0" smtClean="0">
                              <a:solidFill>
                                <a:srgbClr val="FF0000"/>
                              </a:solidFill>
                            </a:rPr>
                            <a:t>-7, -3, 0.1,   0.12,   0.5,   0.7</a:t>
                          </a:r>
                        </a:p>
                        <a:p>
                          <a:endParaRPr lang="en-GB" b="0" baseline="0" dirty="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chemeClr val="tx1"/>
                              </a:solidFill>
                            </a:rPr>
                            <a:t>d) Which </a:t>
                          </a:r>
                          <a:r>
                            <a:rPr lang="en-GB" b="0" baseline="0" dirty="0">
                              <a:solidFill>
                                <a:schemeClr val="tx1"/>
                              </a:solidFill>
                            </a:rPr>
                            <a:t>of the numbers means the same as </a:t>
                          </a:r>
                          <a:r>
                            <a:rPr lang="en-GB" b="0" baseline="0" dirty="0" smtClean="0">
                              <a:solidFill>
                                <a:schemeClr val="tx1"/>
                              </a:solidFill>
                            </a:rPr>
                            <a:t>½? </a:t>
                          </a:r>
                          <a:r>
                            <a:rPr lang="en-GB" b="1" baseline="0" dirty="0" smtClean="0">
                              <a:solidFill>
                                <a:srgbClr val="FF0000"/>
                              </a:solidFill>
                            </a:rPr>
                            <a:t>0.5</a:t>
                          </a:r>
                          <a:endParaRPr lang="en-GB" b="1" dirty="0" smtClean="0">
                            <a:solidFill>
                              <a:srgbClr val="FF0000"/>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smtClean="0">
                              <a:solidFill>
                                <a:srgbClr val="FF0000"/>
                              </a:solidFill>
                            </a:rPr>
                            <a:t>0.12, 0.29, 0.3, 0.412, 0.45, 0.8</a:t>
                          </a:r>
                          <a:endParaRPr lang="en-GB" b="0" baseline="0" dirty="0" smtClean="0">
                            <a:solidFill>
                              <a:schemeClr val="tx1"/>
                            </a:solidFill>
                          </a:endParaRPr>
                        </a:p>
                        <a:p>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solidFill>
                                <a:schemeClr val="tx1"/>
                              </a:solidFill>
                            </a:rPr>
                            <a:t>Which of these numbers are more than ½ </a:t>
                          </a:r>
                          <a:r>
                            <a:rPr lang="en-GB" b="0" baseline="0" dirty="0" smtClean="0">
                              <a:solidFill>
                                <a:schemeClr val="tx1"/>
                              </a:solidFill>
                            </a:rPr>
                            <a:t>?</a:t>
                          </a:r>
                          <a:r>
                            <a:rPr lang="en-GB" b="1" baseline="0" dirty="0" smtClean="0">
                              <a:solidFill>
                                <a:srgbClr val="FF0000"/>
                              </a:solidFill>
                            </a:rPr>
                            <a:t> 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8128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6" t="-99808" r="-200206" b="-383"/>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413" t="-99808" r="-100620" b="-383"/>
                          </a:stretch>
                        </a:blip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4291324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360200" y="589311"/>
            <a:ext cx="1446557" cy="308032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5751095" y="529389"/>
            <a:ext cx="1443789" cy="57992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598821" y="529389"/>
            <a:ext cx="1479884" cy="19130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598821" y="4608095"/>
            <a:ext cx="1479884" cy="19130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174958" y="521350"/>
            <a:ext cx="1479884" cy="19130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598821" y="2189747"/>
            <a:ext cx="1479884" cy="241834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034716" y="529389"/>
            <a:ext cx="1467852" cy="2286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Arrow Connector 2"/>
          <p:cNvCxnSpPr/>
          <p:nvPr/>
        </p:nvCxnSpPr>
        <p:spPr>
          <a:xfrm>
            <a:off x="395536" y="260648"/>
            <a:ext cx="8280920" cy="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282590" y="5720977"/>
            <a:ext cx="1584684" cy="954107"/>
          </a:xfrm>
          <a:prstGeom prst="rect">
            <a:avLst/>
          </a:prstGeom>
          <a:noFill/>
        </p:spPr>
        <p:txBody>
          <a:bodyPr wrap="square" rtlCol="0">
            <a:spAutoFit/>
          </a:bodyPr>
          <a:lstStyle/>
          <a:p>
            <a:r>
              <a:rPr lang="en-GB" sz="1400" b="1" dirty="0" smtClean="0">
                <a:solidFill>
                  <a:srgbClr val="FF0000"/>
                </a:solidFill>
              </a:rPr>
              <a:t>(You must tell the teacher if this is your starting point.)</a:t>
            </a:r>
            <a:endParaRPr lang="en-GB" sz="1400" b="1" dirty="0">
              <a:solidFill>
                <a:srgbClr val="FF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911022880"/>
              </p:ext>
            </p:extLst>
          </p:nvPr>
        </p:nvGraphicFramePr>
        <p:xfrm>
          <a:off x="246348" y="116632"/>
          <a:ext cx="8620926" cy="6558452"/>
        </p:xfrm>
        <a:graphic>
          <a:graphicData uri="http://schemas.openxmlformats.org/drawingml/2006/table">
            <a:tbl>
              <a:tblPr firstRow="1" bandRow="1">
                <a:tableStyleId>{5940675A-B579-460E-94D1-54222C63F5DA}</a:tableStyleId>
              </a:tblPr>
              <a:tblGrid>
                <a:gridCol w="759076">
                  <a:extLst>
                    <a:ext uri="{9D8B030D-6E8A-4147-A177-3AD203B41FA5}">
                      <a16:colId xmlns:a16="http://schemas.microsoft.com/office/drawing/2014/main" val="20000"/>
                    </a:ext>
                  </a:extLst>
                </a:gridCol>
                <a:gridCol w="1572370">
                  <a:extLst>
                    <a:ext uri="{9D8B030D-6E8A-4147-A177-3AD203B41FA5}">
                      <a16:colId xmlns:a16="http://schemas.microsoft.com/office/drawing/2014/main" val="20001"/>
                    </a:ext>
                  </a:extLst>
                </a:gridCol>
                <a:gridCol w="1572370">
                  <a:extLst>
                    <a:ext uri="{9D8B030D-6E8A-4147-A177-3AD203B41FA5}">
                      <a16:colId xmlns:a16="http://schemas.microsoft.com/office/drawing/2014/main" val="20002"/>
                    </a:ext>
                  </a:extLst>
                </a:gridCol>
                <a:gridCol w="1572370">
                  <a:extLst>
                    <a:ext uri="{9D8B030D-6E8A-4147-A177-3AD203B41FA5}">
                      <a16:colId xmlns:a16="http://schemas.microsoft.com/office/drawing/2014/main" val="20003"/>
                    </a:ext>
                  </a:extLst>
                </a:gridCol>
                <a:gridCol w="1572370">
                  <a:extLst>
                    <a:ext uri="{9D8B030D-6E8A-4147-A177-3AD203B41FA5}">
                      <a16:colId xmlns:a16="http://schemas.microsoft.com/office/drawing/2014/main" val="20004"/>
                    </a:ext>
                  </a:extLst>
                </a:gridCol>
                <a:gridCol w="1572370">
                  <a:extLst>
                    <a:ext uri="{9D8B030D-6E8A-4147-A177-3AD203B41FA5}">
                      <a16:colId xmlns:a16="http://schemas.microsoft.com/office/drawing/2014/main" val="20005"/>
                    </a:ext>
                  </a:extLst>
                </a:gridCol>
              </a:tblGrid>
              <a:tr h="385758">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0"/>
                  </a:ext>
                </a:extLst>
              </a:tr>
              <a:tr h="6172694">
                <a:tc>
                  <a:txBody>
                    <a:bodyPr/>
                    <a:lstStyle/>
                    <a:p>
                      <a:pPr algn="ctr"/>
                      <a:r>
                        <a:rPr lang="en-GB" sz="2400" dirty="0"/>
                        <a:t>Year 7 –  Number line</a:t>
                      </a:r>
                      <a:r>
                        <a:rPr lang="en-GB" sz="2400" baseline="0" dirty="0"/>
                        <a:t> and  Place Value.</a:t>
                      </a:r>
                      <a:endParaRPr lang="en-GB" sz="2400" dirty="0"/>
                    </a:p>
                  </a:txBody>
                  <a:tcPr marT="45702" marB="45702" vert="vert270"/>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 I can order numbers from 0 to 100 using terms such as greater, less than and in 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b)I understand place value in integers greater than 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 I understand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simple decimal notation.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45</a:t>
                      </a:r>
                      <a:b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can order negative integers.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a:t>
                      </a:r>
                      <a:r>
                        <a:rPr lang="en-GB" sz="1800" b="1" u="sng" baseline="0" dirty="0" smtClean="0">
                          <a:solidFill>
                            <a:schemeClr val="tx1"/>
                          </a:solidFill>
                          <a:latin typeface="Calibri" panose="020F0502020204030204" pitchFamily="34" charset="0"/>
                        </a:rPr>
                        <a:t>37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u="sng"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solidFill>
                            <a:schemeClr val="tx1"/>
                          </a:solidFill>
                          <a:latin typeface="Calibri" panose="020F0502020204030204" pitchFamily="34" charset="0"/>
                        </a:rPr>
                        <a:t>d</a:t>
                      </a:r>
                      <a:r>
                        <a:rPr lang="en-GB" sz="1800" baseline="0" dirty="0" smtClean="0">
                          <a:solidFill>
                            <a:schemeClr val="tx1"/>
                          </a:solidFill>
                          <a:latin typeface="Calibri" panose="020F0502020204030204" pitchFamily="34" charset="0"/>
                        </a:rPr>
                        <a:t>) </a:t>
                      </a:r>
                      <a:r>
                        <a:rPr lang="en-GB" sz="1800" baseline="0" dirty="0">
                          <a:solidFill>
                            <a:schemeClr val="tx1"/>
                          </a:solidFill>
                          <a:latin typeface="Calibri" panose="020F0502020204030204" pitchFamily="34" charset="0"/>
                        </a:rPr>
                        <a:t>I can match simple fractions, decimals and percentages.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52 &amp; 55</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e</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decimals to two or three places.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46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any  terminating decimal to a fraction and a percentage.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any numbers including positive and negative integers, fractions, mixed numbers  and decimals.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73, 74, 75,  &amp; 76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g</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recognise which fractions are terminating decimals and which are recurring and give reasons why.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recurring decimals to fractions.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53 &amp; 54</a:t>
                      </a:r>
                    </a:p>
                  </a:txBody>
                  <a:tcPr marT="45702" marB="45702">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47329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happens next…</a:t>
            </a:r>
            <a:endParaRPr lang="en-GB" dirty="0"/>
          </a:p>
        </p:txBody>
      </p:sp>
      <p:sp>
        <p:nvSpPr>
          <p:cNvPr id="3" name="Content Placeholder 2"/>
          <p:cNvSpPr>
            <a:spLocks noGrp="1"/>
          </p:cNvSpPr>
          <p:nvPr>
            <p:ph idx="1"/>
          </p:nvPr>
        </p:nvSpPr>
        <p:spPr>
          <a:xfrm>
            <a:off x="628650" y="1825625"/>
            <a:ext cx="7886700" cy="3094718"/>
          </a:xfrm>
        </p:spPr>
        <p:txBody>
          <a:bodyPr/>
          <a:lstStyle/>
          <a:p>
            <a:pPr marL="0" indent="0">
              <a:buNone/>
            </a:pPr>
            <a:r>
              <a:rPr lang="en-GB" dirty="0" smtClean="0"/>
              <a:t>The highlighted statements show what you could already do before we had any lessons on this topic.</a:t>
            </a:r>
          </a:p>
          <a:p>
            <a:pPr marL="0" indent="0">
              <a:buNone/>
            </a:pPr>
            <a:endParaRPr lang="en-GB" dirty="0"/>
          </a:p>
          <a:p>
            <a:pPr marL="0" indent="0">
              <a:buNone/>
            </a:pPr>
            <a:r>
              <a:rPr lang="en-GB" dirty="0" smtClean="0"/>
              <a:t>For all future lessons you will tick and date the new things that you learn so that you can see the progress that you are making.</a:t>
            </a:r>
          </a:p>
        </p:txBody>
      </p:sp>
    </p:spTree>
    <p:extLst>
      <p:ext uri="{BB962C8B-B14F-4D97-AF65-F5344CB8AC3E}">
        <p14:creationId xmlns:p14="http://schemas.microsoft.com/office/powerpoint/2010/main" val="4110462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60" y="404664"/>
            <a:ext cx="3048000" cy="6096000"/>
          </a:xfrm>
          <a:prstGeom prst="rect">
            <a:avLst/>
          </a:prstGeom>
        </p:spPr>
      </p:pic>
      <p:sp>
        <p:nvSpPr>
          <p:cNvPr id="5" name="TextBox 4"/>
          <p:cNvSpPr txBox="1"/>
          <p:nvPr/>
        </p:nvSpPr>
        <p:spPr>
          <a:xfrm>
            <a:off x="2910463" y="626204"/>
            <a:ext cx="5832648" cy="1200329"/>
          </a:xfrm>
          <a:prstGeom prst="rect">
            <a:avLst/>
          </a:prstGeom>
          <a:noFill/>
        </p:spPr>
        <p:txBody>
          <a:bodyPr wrap="square" rtlCol="0">
            <a:spAutoFit/>
          </a:bodyPr>
          <a:lstStyle/>
          <a:p>
            <a:r>
              <a:rPr lang="en-GB" sz="2400" dirty="0" smtClean="0"/>
              <a:t>This means you are stuck.</a:t>
            </a:r>
          </a:p>
          <a:p>
            <a:r>
              <a:rPr lang="en-GB" sz="2400" dirty="0" smtClean="0"/>
              <a:t>You need to choose a strategy to un-stick yourself.</a:t>
            </a:r>
            <a:endParaRPr lang="en-GB" sz="2400" dirty="0"/>
          </a:p>
        </p:txBody>
      </p:sp>
      <p:sp>
        <p:nvSpPr>
          <p:cNvPr id="6" name="TextBox 5"/>
          <p:cNvSpPr txBox="1"/>
          <p:nvPr/>
        </p:nvSpPr>
        <p:spPr>
          <a:xfrm>
            <a:off x="2910463" y="2852936"/>
            <a:ext cx="5832648" cy="1200329"/>
          </a:xfrm>
          <a:prstGeom prst="rect">
            <a:avLst/>
          </a:prstGeom>
          <a:noFill/>
        </p:spPr>
        <p:txBody>
          <a:bodyPr wrap="square" rtlCol="0">
            <a:spAutoFit/>
          </a:bodyPr>
          <a:lstStyle/>
          <a:p>
            <a:r>
              <a:rPr lang="en-GB" sz="2400" dirty="0" smtClean="0"/>
              <a:t>This means you are learning.</a:t>
            </a:r>
          </a:p>
          <a:p>
            <a:r>
              <a:rPr lang="en-GB" sz="2400" dirty="0" smtClean="0"/>
              <a:t>This is where you should find yourself most of the time</a:t>
            </a:r>
            <a:endParaRPr lang="en-GB" sz="2400" dirty="0"/>
          </a:p>
        </p:txBody>
      </p:sp>
      <p:sp>
        <p:nvSpPr>
          <p:cNvPr id="7" name="TextBox 6"/>
          <p:cNvSpPr txBox="1"/>
          <p:nvPr/>
        </p:nvSpPr>
        <p:spPr>
          <a:xfrm>
            <a:off x="2930574" y="4941168"/>
            <a:ext cx="5832648" cy="1200329"/>
          </a:xfrm>
          <a:prstGeom prst="rect">
            <a:avLst/>
          </a:prstGeom>
          <a:noFill/>
        </p:spPr>
        <p:txBody>
          <a:bodyPr wrap="square" rtlCol="0">
            <a:spAutoFit/>
          </a:bodyPr>
          <a:lstStyle/>
          <a:p>
            <a:r>
              <a:rPr lang="en-GB" sz="2400" dirty="0" smtClean="0"/>
              <a:t>This means you understand so well that you could explain to someone else. You are ready for a new challenge.</a:t>
            </a:r>
            <a:endParaRPr lang="en-GB" sz="2400" dirty="0"/>
          </a:p>
        </p:txBody>
      </p:sp>
    </p:spTree>
    <p:extLst>
      <p:ext uri="{BB962C8B-B14F-4D97-AF65-F5344CB8AC3E}">
        <p14:creationId xmlns:p14="http://schemas.microsoft.com/office/powerpoint/2010/main" val="570460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0" y="764704"/>
            <a:ext cx="5194920" cy="1143000"/>
          </a:xfrm>
        </p:spPr>
        <p:txBody>
          <a:bodyPr>
            <a:normAutofit fontScale="90000"/>
          </a:bodyPr>
          <a:lstStyle/>
          <a:p>
            <a:r>
              <a:rPr lang="en-GB" dirty="0" smtClean="0"/>
              <a:t>What strategies could I use?</a:t>
            </a:r>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65744"/>
          <a:stretch/>
        </p:blipFill>
        <p:spPr>
          <a:xfrm>
            <a:off x="-11621" y="476672"/>
            <a:ext cx="3048000" cy="2088232"/>
          </a:xfrm>
          <a:prstGeom prst="rect">
            <a:avLst/>
          </a:prstGeom>
        </p:spPr>
      </p:pic>
    </p:spTree>
    <p:extLst>
      <p:ext uri="{BB962C8B-B14F-4D97-AF65-F5344CB8AC3E}">
        <p14:creationId xmlns:p14="http://schemas.microsoft.com/office/powerpoint/2010/main" val="2272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9801" y="1844824"/>
            <a:ext cx="2424882" cy="4869278"/>
          </a:xfrm>
          <a:prstGeom prst="rect">
            <a:avLst/>
          </a:prstGeom>
        </p:spPr>
      </p:pic>
      <p:sp>
        <p:nvSpPr>
          <p:cNvPr id="2" name="Title 1"/>
          <p:cNvSpPr>
            <a:spLocks noGrp="1"/>
          </p:cNvSpPr>
          <p:nvPr>
            <p:ph type="title"/>
          </p:nvPr>
        </p:nvSpPr>
        <p:spPr>
          <a:xfrm>
            <a:off x="95291" y="319314"/>
            <a:ext cx="8947109" cy="964200"/>
          </a:xfrm>
          <a:noFill/>
        </p:spPr>
        <p:txBody>
          <a:bodyPr>
            <a:normAutofit fontScale="90000"/>
          </a:bodyPr>
          <a:lstStyle/>
          <a:p>
            <a:pPr algn="ctr"/>
            <a:r>
              <a:rPr lang="en-GB" sz="3200" u="sng" dirty="0" smtClean="0"/>
              <a:t>You all have the same Learning Journey but you may have </a:t>
            </a:r>
            <a:r>
              <a:rPr lang="en-GB" sz="3200" b="1" u="sng" dirty="0" smtClean="0"/>
              <a:t>different start points</a:t>
            </a:r>
            <a:endParaRPr lang="en-GB" sz="3200" u="sng" dirty="0"/>
          </a:p>
        </p:txBody>
      </p:sp>
      <p:sp>
        <p:nvSpPr>
          <p:cNvPr id="3" name="Content Placeholder 2"/>
          <p:cNvSpPr>
            <a:spLocks noGrp="1"/>
          </p:cNvSpPr>
          <p:nvPr>
            <p:ph idx="1"/>
          </p:nvPr>
        </p:nvSpPr>
        <p:spPr>
          <a:xfrm>
            <a:off x="464457" y="1283514"/>
            <a:ext cx="5515429" cy="5430588"/>
          </a:xfrm>
        </p:spPr>
        <p:txBody>
          <a:bodyPr>
            <a:noAutofit/>
          </a:bodyPr>
          <a:lstStyle/>
          <a:p>
            <a:pPr marL="0" indent="0">
              <a:buNone/>
            </a:pPr>
            <a:r>
              <a:rPr lang="en-GB" sz="2400" dirty="0" smtClean="0"/>
              <a:t>A Learning Journey cannot tell you how good you are at Maths.</a:t>
            </a:r>
          </a:p>
          <a:p>
            <a:pPr marL="0" indent="0">
              <a:buNone/>
            </a:pPr>
            <a:endParaRPr lang="en-GB" sz="2400" dirty="0"/>
          </a:p>
          <a:p>
            <a:pPr marL="0" indent="0">
              <a:buNone/>
            </a:pPr>
            <a:r>
              <a:rPr lang="en-GB" sz="2400" dirty="0" smtClean="0"/>
              <a:t>A Learning Journey shows you the different </a:t>
            </a:r>
            <a:r>
              <a:rPr lang="en-GB" sz="2400" dirty="0" smtClean="0"/>
              <a:t>skills / Knowledge </a:t>
            </a:r>
            <a:r>
              <a:rPr lang="en-GB" sz="2400" dirty="0" smtClean="0"/>
              <a:t>within a topic.</a:t>
            </a:r>
          </a:p>
          <a:p>
            <a:pPr marL="0" indent="0">
              <a:buNone/>
            </a:pPr>
            <a:endParaRPr lang="en-GB" sz="2400" dirty="0"/>
          </a:p>
          <a:p>
            <a:pPr marL="0" indent="0">
              <a:buNone/>
            </a:pPr>
            <a:r>
              <a:rPr lang="en-GB" sz="2400" dirty="0" smtClean="0"/>
              <a:t>It helps you to identify </a:t>
            </a:r>
            <a:r>
              <a:rPr lang="en-GB" sz="2400" b="1" i="1" dirty="0" smtClean="0"/>
              <a:t>what you can already do</a:t>
            </a:r>
            <a:r>
              <a:rPr lang="en-GB" sz="2400" dirty="0" smtClean="0"/>
              <a:t> and </a:t>
            </a:r>
            <a:r>
              <a:rPr lang="en-GB" sz="2400" b="1" i="1" dirty="0" smtClean="0"/>
              <a:t>what you need to do next</a:t>
            </a:r>
            <a:r>
              <a:rPr lang="en-GB" sz="2400" dirty="0" smtClean="0"/>
              <a:t> to move your learning on. </a:t>
            </a:r>
          </a:p>
          <a:p>
            <a:pPr marL="0" indent="0">
              <a:buNone/>
            </a:pPr>
            <a:endParaRPr lang="en-GB" sz="2400" dirty="0" smtClean="0"/>
          </a:p>
          <a:p>
            <a:pPr marL="0" indent="0">
              <a:buNone/>
            </a:pPr>
            <a:r>
              <a:rPr lang="en-GB" sz="2400" dirty="0" smtClean="0"/>
              <a:t>It helps you to </a:t>
            </a:r>
            <a:r>
              <a:rPr lang="en-GB" sz="2400" b="1" i="1" dirty="0" smtClean="0"/>
              <a:t>choose your Learning Objective </a:t>
            </a:r>
            <a:r>
              <a:rPr lang="en-GB" sz="2400" dirty="0" smtClean="0"/>
              <a:t>for each lesson.</a:t>
            </a:r>
          </a:p>
        </p:txBody>
      </p:sp>
      <p:sp>
        <p:nvSpPr>
          <p:cNvPr id="5" name="Rounded Rectangle 4"/>
          <p:cNvSpPr/>
          <p:nvPr/>
        </p:nvSpPr>
        <p:spPr>
          <a:xfrm>
            <a:off x="0" y="0"/>
            <a:ext cx="9144000" cy="685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02301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952" y="274638"/>
            <a:ext cx="4546848" cy="2002234"/>
          </a:xfrm>
        </p:spPr>
        <p:txBody>
          <a:bodyPr>
            <a:normAutofit/>
          </a:bodyPr>
          <a:lstStyle/>
          <a:p>
            <a:r>
              <a:rPr lang="en-GB" dirty="0" smtClean="0"/>
              <a:t>How do I know when I’ve moved to green?</a:t>
            </a:r>
            <a:endParaRPr lang="en-GB"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33075" b="32670"/>
          <a:stretch/>
        </p:blipFill>
        <p:spPr>
          <a:xfrm>
            <a:off x="323528" y="404664"/>
            <a:ext cx="3048000" cy="2088232"/>
          </a:xfrm>
          <a:prstGeom prst="rect">
            <a:avLst/>
          </a:prstGeom>
        </p:spPr>
      </p:pic>
    </p:spTree>
    <p:extLst>
      <p:ext uri="{BB962C8B-B14F-4D97-AF65-F5344CB8AC3E}">
        <p14:creationId xmlns:p14="http://schemas.microsoft.com/office/powerpoint/2010/main" val="239826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952" y="274638"/>
            <a:ext cx="4546848" cy="2002234"/>
          </a:xfrm>
        </p:spPr>
        <p:txBody>
          <a:bodyPr>
            <a:normAutofit/>
          </a:bodyPr>
          <a:lstStyle/>
          <a:p>
            <a:r>
              <a:rPr lang="en-GB" dirty="0" smtClean="0"/>
              <a:t>What should I do next?</a:t>
            </a:r>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65704" b="-1"/>
          <a:stretch/>
        </p:blipFill>
        <p:spPr>
          <a:xfrm>
            <a:off x="323528" y="319488"/>
            <a:ext cx="3048000" cy="2090709"/>
          </a:xfrm>
          <a:prstGeom prst="rect">
            <a:avLst/>
          </a:prstGeom>
        </p:spPr>
      </p:pic>
    </p:spTree>
    <p:extLst>
      <p:ext uri="{BB962C8B-B14F-4D97-AF65-F5344CB8AC3E}">
        <p14:creationId xmlns:p14="http://schemas.microsoft.com/office/powerpoint/2010/main" val="183675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797" y="132348"/>
            <a:ext cx="8527381" cy="1450058"/>
          </a:xfrm>
        </p:spPr>
        <p:txBody>
          <a:bodyPr>
            <a:noAutofit/>
          </a:bodyPr>
          <a:lstStyle/>
          <a:p>
            <a:pPr algn="ctr"/>
            <a:r>
              <a:rPr lang="en-GB" sz="3200" b="1" dirty="0" smtClean="0">
                <a:solidFill>
                  <a:srgbClr val="FF0000"/>
                </a:solidFill>
              </a:rPr>
              <a:t>The </a:t>
            </a:r>
            <a:r>
              <a:rPr lang="en-GB" sz="3200" b="1" dirty="0" smtClean="0">
                <a:solidFill>
                  <a:srgbClr val="FF0000"/>
                </a:solidFill>
              </a:rPr>
              <a:t>Learning Journey</a:t>
            </a:r>
            <a:r>
              <a:rPr lang="en-GB" sz="3200" b="1" dirty="0" smtClean="0">
                <a:solidFill>
                  <a:srgbClr val="FF0000"/>
                </a:solidFill>
              </a:rPr>
              <a:t>  </a:t>
            </a:r>
            <a:r>
              <a:rPr lang="en-GB" sz="3200" dirty="0" smtClean="0"/>
              <a:t>shows you the </a:t>
            </a:r>
            <a:r>
              <a:rPr lang="en-GB" sz="3200" dirty="0" smtClean="0"/>
              <a:t>skills </a:t>
            </a:r>
            <a:r>
              <a:rPr lang="en-GB" sz="3200" dirty="0" smtClean="0"/>
              <a:t>/ knowledge that you will be developing over each unit of work.</a:t>
            </a:r>
            <a:endParaRPr lang="en-GB" sz="3200" dirty="0"/>
          </a:p>
        </p:txBody>
      </p:sp>
      <p:pic>
        <p:nvPicPr>
          <p:cNvPr id="4" name="Picture 3"/>
          <p:cNvPicPr>
            <a:picLocks noChangeAspect="1"/>
          </p:cNvPicPr>
          <p:nvPr/>
        </p:nvPicPr>
        <p:blipFill>
          <a:blip r:embed="rId2"/>
          <a:stretch>
            <a:fillRect/>
          </a:stretch>
        </p:blipFill>
        <p:spPr>
          <a:xfrm>
            <a:off x="1167373" y="1582406"/>
            <a:ext cx="6800228" cy="4924847"/>
          </a:xfrm>
          <a:prstGeom prst="rect">
            <a:avLst/>
          </a:prstGeom>
        </p:spPr>
      </p:pic>
    </p:spTree>
    <p:extLst>
      <p:ext uri="{BB962C8B-B14F-4D97-AF65-F5344CB8AC3E}">
        <p14:creationId xmlns:p14="http://schemas.microsoft.com/office/powerpoint/2010/main" val="3038082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3" y="0"/>
            <a:ext cx="9180094" cy="1784902"/>
          </a:xfrm>
        </p:spPr>
        <p:txBody>
          <a:bodyPr>
            <a:noAutofit/>
          </a:bodyPr>
          <a:lstStyle/>
          <a:p>
            <a:pPr algn="ctr"/>
            <a:r>
              <a:rPr lang="en-GB" sz="2400" dirty="0" smtClean="0"/>
              <a:t>Each lesson you will refer to your </a:t>
            </a:r>
            <a:r>
              <a:rPr lang="en-GB" sz="2400" dirty="0" smtClean="0"/>
              <a:t>Learning Journey</a:t>
            </a:r>
            <a:r>
              <a:rPr lang="en-GB" sz="2400" dirty="0" smtClean="0"/>
              <a:t>  </a:t>
            </a:r>
            <a:r>
              <a:rPr lang="en-GB" sz="2400" dirty="0" smtClean="0"/>
              <a:t/>
            </a:r>
            <a:br>
              <a:rPr lang="en-GB" sz="2400" dirty="0" smtClean="0"/>
            </a:br>
            <a:r>
              <a:rPr lang="en-GB" sz="2400" dirty="0" smtClean="0"/>
              <a:t>and decide </a:t>
            </a:r>
            <a:r>
              <a:rPr lang="en-GB" sz="2400" b="1" i="1" dirty="0" smtClean="0"/>
              <a:t>what you can already do.</a:t>
            </a:r>
            <a:br>
              <a:rPr lang="en-GB" sz="2400" b="1" i="1" dirty="0" smtClean="0"/>
            </a:br>
            <a:r>
              <a:rPr lang="en-GB" sz="2400" dirty="0" smtClean="0"/>
              <a:t/>
            </a:r>
            <a:br>
              <a:rPr lang="en-GB" sz="2400" dirty="0" smtClean="0"/>
            </a:br>
            <a:r>
              <a:rPr lang="en-GB" sz="2400" dirty="0" smtClean="0"/>
              <a:t>It is </a:t>
            </a:r>
            <a:r>
              <a:rPr lang="en-GB" sz="2400" b="1" dirty="0" smtClean="0"/>
              <a:t>your responsibility </a:t>
            </a:r>
            <a:r>
              <a:rPr lang="en-GB" sz="2400" dirty="0" smtClean="0"/>
              <a:t>to make sure that each lesson you </a:t>
            </a:r>
            <a:br>
              <a:rPr lang="en-GB" sz="2400" dirty="0" smtClean="0"/>
            </a:br>
            <a:r>
              <a:rPr lang="en-GB" sz="2400" b="1" dirty="0" smtClean="0">
                <a:solidFill>
                  <a:srgbClr val="FF0000"/>
                </a:solidFill>
              </a:rPr>
              <a:t>choose a task which will challenge you.</a:t>
            </a:r>
            <a:endParaRPr lang="en-GB" sz="2400" b="1" dirty="0">
              <a:solidFill>
                <a:srgbClr val="FF0000"/>
              </a:solidFill>
            </a:endParaRPr>
          </a:p>
        </p:txBody>
      </p:sp>
      <p:pic>
        <p:nvPicPr>
          <p:cNvPr id="4" name="Picture 3"/>
          <p:cNvPicPr>
            <a:picLocks noChangeAspect="1"/>
          </p:cNvPicPr>
          <p:nvPr/>
        </p:nvPicPr>
        <p:blipFill>
          <a:blip r:embed="rId2"/>
          <a:stretch>
            <a:fillRect/>
          </a:stretch>
        </p:blipFill>
        <p:spPr>
          <a:xfrm>
            <a:off x="1298127" y="1784902"/>
            <a:ext cx="6575773" cy="4762292"/>
          </a:xfrm>
          <a:prstGeom prst="rect">
            <a:avLst/>
          </a:prstGeom>
        </p:spPr>
      </p:pic>
    </p:spTree>
    <p:extLst>
      <p:ext uri="{BB962C8B-B14F-4D97-AF65-F5344CB8AC3E}">
        <p14:creationId xmlns:p14="http://schemas.microsoft.com/office/powerpoint/2010/main" val="374543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441324"/>
            <a:ext cx="7886700" cy="5972175"/>
          </a:xfrm>
        </p:spPr>
        <p:txBody>
          <a:bodyPr>
            <a:normAutofit lnSpcReduction="10000"/>
          </a:bodyPr>
          <a:lstStyle/>
          <a:p>
            <a:pPr marL="0" indent="0">
              <a:buNone/>
            </a:pPr>
            <a:r>
              <a:rPr lang="en-GB" dirty="0" smtClean="0"/>
              <a:t>You are going to have a few minutes to have a go at answering some questions.</a:t>
            </a:r>
          </a:p>
          <a:p>
            <a:pPr marL="0" indent="0">
              <a:buNone/>
            </a:pPr>
            <a:endParaRPr lang="en-GB" dirty="0"/>
          </a:p>
          <a:p>
            <a:pPr marL="0" indent="0">
              <a:buNone/>
            </a:pPr>
            <a:r>
              <a:rPr lang="en-GB" dirty="0" smtClean="0"/>
              <a:t>Do not worry if you can’t answer any questions yet.</a:t>
            </a:r>
          </a:p>
          <a:p>
            <a:pPr marL="0" indent="0">
              <a:buNone/>
            </a:pPr>
            <a:endParaRPr lang="en-GB" dirty="0"/>
          </a:p>
          <a:p>
            <a:pPr marL="0" indent="0">
              <a:buNone/>
            </a:pPr>
            <a:r>
              <a:rPr lang="en-GB" dirty="0" smtClean="0"/>
              <a:t>This is not a test, it is a quick to check to find out what you already know and what you still need to </a:t>
            </a:r>
            <a:r>
              <a:rPr lang="en-GB" dirty="0" smtClean="0"/>
              <a:t>learn. This will help </a:t>
            </a:r>
            <a:r>
              <a:rPr lang="en-GB" dirty="0" smtClean="0"/>
              <a:t>guide you when you are selecting tasks.</a:t>
            </a:r>
          </a:p>
          <a:p>
            <a:pPr marL="0" indent="0">
              <a:buNone/>
            </a:pPr>
            <a:endParaRPr lang="en-GB" dirty="0"/>
          </a:p>
          <a:p>
            <a:pPr marL="0" indent="0">
              <a:buNone/>
            </a:pPr>
            <a:r>
              <a:rPr lang="en-GB" dirty="0" smtClean="0"/>
              <a:t>Each unit of work we will compare your </a:t>
            </a:r>
            <a:r>
              <a:rPr lang="en-GB" dirty="0" smtClean="0"/>
              <a:t>Learning Journey</a:t>
            </a:r>
            <a:r>
              <a:rPr lang="en-GB" dirty="0" smtClean="0"/>
              <a:t> </a:t>
            </a:r>
            <a:r>
              <a:rPr lang="en-GB" dirty="0" smtClean="0"/>
              <a:t>at the end of the unit with your </a:t>
            </a:r>
            <a:r>
              <a:rPr lang="en-GB" dirty="0" smtClean="0"/>
              <a:t>Learning Journey</a:t>
            </a:r>
            <a:r>
              <a:rPr lang="en-GB" dirty="0"/>
              <a:t> </a:t>
            </a:r>
            <a:r>
              <a:rPr lang="en-GB" dirty="0" smtClean="0"/>
              <a:t>at </a:t>
            </a:r>
            <a:r>
              <a:rPr lang="en-GB" dirty="0" smtClean="0"/>
              <a:t>the start of the unit to see which new things you have learnt.</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62551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46348" y="116632"/>
          <a:ext cx="8579295" cy="6217848"/>
        </p:xfrm>
        <a:graphic>
          <a:graphicData uri="http://schemas.openxmlformats.org/drawingml/2006/table">
            <a:tbl>
              <a:tblPr firstRow="1" bandRow="1">
                <a:tableStyleId>{5940675A-B579-460E-94D1-54222C63F5DA}</a:tableStyleId>
              </a:tblPr>
              <a:tblGrid>
                <a:gridCol w="755410">
                  <a:extLst>
                    <a:ext uri="{9D8B030D-6E8A-4147-A177-3AD203B41FA5}">
                      <a16:colId xmlns:a16="http://schemas.microsoft.com/office/drawing/2014/main" val="20000"/>
                    </a:ext>
                  </a:extLst>
                </a:gridCol>
                <a:gridCol w="1564777">
                  <a:extLst>
                    <a:ext uri="{9D8B030D-6E8A-4147-A177-3AD203B41FA5}">
                      <a16:colId xmlns:a16="http://schemas.microsoft.com/office/drawing/2014/main" val="20001"/>
                    </a:ext>
                  </a:extLst>
                </a:gridCol>
                <a:gridCol w="1564777">
                  <a:extLst>
                    <a:ext uri="{9D8B030D-6E8A-4147-A177-3AD203B41FA5}">
                      <a16:colId xmlns:a16="http://schemas.microsoft.com/office/drawing/2014/main" val="20002"/>
                    </a:ext>
                  </a:extLst>
                </a:gridCol>
                <a:gridCol w="1564777">
                  <a:extLst>
                    <a:ext uri="{9D8B030D-6E8A-4147-A177-3AD203B41FA5}">
                      <a16:colId xmlns:a16="http://schemas.microsoft.com/office/drawing/2014/main" val="20003"/>
                    </a:ext>
                  </a:extLst>
                </a:gridCol>
                <a:gridCol w="1564777">
                  <a:extLst>
                    <a:ext uri="{9D8B030D-6E8A-4147-A177-3AD203B41FA5}">
                      <a16:colId xmlns:a16="http://schemas.microsoft.com/office/drawing/2014/main" val="20004"/>
                    </a:ext>
                  </a:extLst>
                </a:gridCol>
                <a:gridCol w="1564777">
                  <a:extLst>
                    <a:ext uri="{9D8B030D-6E8A-4147-A177-3AD203B41FA5}">
                      <a16:colId xmlns:a16="http://schemas.microsoft.com/office/drawing/2014/main" val="20005"/>
                    </a:ext>
                  </a:extLst>
                </a:gridCol>
              </a:tblGrid>
              <a:tr h="321455">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0"/>
                  </a:ext>
                </a:extLst>
              </a:tr>
              <a:tr h="2575760">
                <a:tc>
                  <a:txBody>
                    <a:bodyPr/>
                    <a:lstStyle/>
                    <a:p>
                      <a:pPr algn="ctr"/>
                      <a:r>
                        <a:rPr lang="en-GB" sz="2400" dirty="0"/>
                        <a:t>Year 7 –  Number line</a:t>
                      </a:r>
                      <a:r>
                        <a:rPr lang="en-GB" sz="2400" baseline="0" dirty="0"/>
                        <a:t> and  Place Value.</a:t>
                      </a:r>
                      <a:endParaRPr lang="en-GB" sz="2400" dirty="0"/>
                    </a:p>
                  </a:txBody>
                  <a:tcPr marT="45702" marB="45702" vert="vert270"/>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 I can order numbers from 0 to 100 using terms such as greater, less than and in 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b)I understand place value in integers greater than 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 I understand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simple decimal notation.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a:t>
                      </a:r>
                      <a: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45</a:t>
                      </a:r>
                      <a:br>
                        <a:rPr kumimoji="0" lang="en-GB" sz="18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endPar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can order negative integers.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a:t>
                      </a:r>
                      <a:r>
                        <a:rPr lang="en-GB" sz="1800" b="1" u="sng" baseline="0" dirty="0" smtClean="0">
                          <a:solidFill>
                            <a:schemeClr val="tx1"/>
                          </a:solidFill>
                          <a:latin typeface="Calibri" panose="020F0502020204030204" pitchFamily="34" charset="0"/>
                        </a:rPr>
                        <a:t>37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u="sng"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solidFill>
                            <a:schemeClr val="tx1"/>
                          </a:solidFill>
                          <a:latin typeface="Calibri" panose="020F0502020204030204" pitchFamily="34" charset="0"/>
                        </a:rPr>
                        <a:t>d</a:t>
                      </a:r>
                      <a:r>
                        <a:rPr lang="en-GB" sz="1800" baseline="0" dirty="0" smtClean="0">
                          <a:solidFill>
                            <a:schemeClr val="tx1"/>
                          </a:solidFill>
                          <a:latin typeface="Calibri" panose="020F0502020204030204" pitchFamily="34" charset="0"/>
                        </a:rPr>
                        <a:t>) </a:t>
                      </a:r>
                      <a:r>
                        <a:rPr lang="en-GB" sz="1800" baseline="0" dirty="0">
                          <a:solidFill>
                            <a:schemeClr val="tx1"/>
                          </a:solidFill>
                          <a:latin typeface="Calibri" panose="020F0502020204030204" pitchFamily="34" charset="0"/>
                        </a:rPr>
                        <a:t>I can match simple fractions, decimals and percentages.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52 &amp; 55</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e</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decimals to two or three places.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46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any  terminating decimal to a fraction and a percentage.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any numbers including positive and negative integers, fractions, mixed numbers  and decimals.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HM 73, 74, 75,  &amp; 76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solidFill>
                          <a:schemeClr val="tx1"/>
                        </a:solidFill>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g</a:t>
                      </a:r>
                      <a:r>
                        <a:rPr kumimoji="0" lang="en-GB"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recognise which fractions are terminating decimals and which are recurring and give reasons why.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recurring decimals to fractions.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baseline="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baseline="0" dirty="0">
                          <a:solidFill>
                            <a:schemeClr val="tx1"/>
                          </a:solidFill>
                          <a:latin typeface="Calibri" panose="020F0502020204030204" pitchFamily="34" charset="0"/>
                        </a:rPr>
                        <a:t>HM 53 &amp; 54</a:t>
                      </a:r>
                    </a:p>
                  </a:txBody>
                  <a:tcPr marT="45702" marB="45702">
                    <a:noFill/>
                  </a:tcPr>
                </a:tc>
                <a:extLst>
                  <a:ext uri="{0D108BD9-81ED-4DB2-BD59-A6C34878D82A}">
                    <a16:rowId xmlns:a16="http://schemas.microsoft.com/office/drawing/2014/main" val="10001"/>
                  </a:ext>
                </a:extLst>
              </a:tr>
            </a:tbl>
          </a:graphicData>
        </a:graphic>
      </p:graphicFrame>
      <p:cxnSp>
        <p:nvCxnSpPr>
          <p:cNvPr id="3" name="Straight Arrow Connector 2"/>
          <p:cNvCxnSpPr/>
          <p:nvPr/>
        </p:nvCxnSpPr>
        <p:spPr>
          <a:xfrm>
            <a:off x="395536" y="260648"/>
            <a:ext cx="8280920" cy="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6363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nvPr>
            </p:nvGraphicFramePr>
            <p:xfrm>
              <a:off x="179512" y="332656"/>
              <a:ext cx="8856984" cy="62307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0603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endParaRPr lang="en-GB" sz="2000" b="0" baseline="0" dirty="0">
                            <a:solidFill>
                              <a:schemeClr val="tx1"/>
                            </a:solidFill>
                          </a:endParaRPr>
                        </a:p>
                        <a:p>
                          <a:r>
                            <a:rPr lang="en-GB" sz="2000" b="0" baseline="0" dirty="0" smtClean="0">
                              <a:solidFill>
                                <a:schemeClr val="tx1"/>
                              </a:solidFill>
                            </a:rPr>
                            <a:t>b) Which </a:t>
                          </a:r>
                          <a:r>
                            <a:rPr lang="en-GB" sz="2000" b="0" baseline="0" dirty="0">
                              <a:solidFill>
                                <a:schemeClr val="tx1"/>
                              </a:solidFill>
                            </a:rPr>
                            <a:t>of these numbers are more than 50?</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endParaRPr lang="en-GB" b="0" baseline="0" dirty="0">
                            <a:solidFill>
                              <a:schemeClr val="tx1"/>
                            </a:solidFill>
                          </a:endParaRPr>
                        </a:p>
                        <a:p>
                          <a:endParaRPr lang="en-GB" b="0" baseline="0" dirty="0">
                            <a:solidFill>
                              <a:schemeClr val="tx1"/>
                            </a:solidFill>
                          </a:endParaRPr>
                        </a:p>
                        <a:p>
                          <a:r>
                            <a:rPr lang="en-GB" b="0" baseline="0" dirty="0" smtClean="0">
                              <a:solidFill>
                                <a:schemeClr val="tx1"/>
                              </a:solidFill>
                            </a:rPr>
                            <a:t>d) Which </a:t>
                          </a:r>
                          <a:r>
                            <a:rPr lang="en-GB" b="0" baseline="0" dirty="0">
                              <a:solidFill>
                                <a:schemeClr val="tx1"/>
                              </a:solidFill>
                            </a:rPr>
                            <a:t>of the numbers means the same as ½?</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endParaRPr lang="en-GB" b="0" baseline="0" dirty="0">
                            <a:solidFill>
                              <a:schemeClr val="tx1"/>
                            </a:solidFill>
                          </a:endParaRPr>
                        </a:p>
                        <a:p>
                          <a:r>
                            <a:rPr lang="en-GB" b="0" baseline="0" dirty="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60340">
                    <a:tc>
                      <a:txBody>
                        <a:bodyPr/>
                        <a:lstStyle/>
                        <a:p>
                          <a:r>
                            <a:rPr lang="en-GB" b="0" dirty="0">
                              <a:solidFill>
                                <a:schemeClr val="tx1"/>
                              </a:solidFill>
                            </a:rPr>
                            <a:t>f</a:t>
                          </a:r>
                          <a:r>
                            <a:rPr lang="en-GB" b="0" dirty="0" smtClean="0">
                              <a:solidFill>
                                <a:schemeClr val="tx1"/>
                              </a:solidFill>
                            </a:rPr>
                            <a:t>) </a:t>
                          </a:r>
                          <a:r>
                            <a:rPr lang="en-GB" b="0" dirty="0">
                              <a:solidFill>
                                <a:schemeClr val="tx1"/>
                              </a:solidFill>
                            </a:rPr>
                            <a:t>Write each fractions</a:t>
                          </a:r>
                          <a:r>
                            <a:rPr lang="en-GB" b="0" baseline="0" dirty="0">
                              <a:solidFill>
                                <a:schemeClr val="tx1"/>
                              </a:solidFill>
                            </a:rPr>
                            <a:t> </a:t>
                          </a:r>
                          <a:r>
                            <a:rPr lang="en-GB" b="0" dirty="0">
                              <a:solidFill>
                                <a:schemeClr val="tx1"/>
                              </a:solidFill>
                            </a:rPr>
                            <a:t>as a decimal and a percentage.</a:t>
                          </a:r>
                        </a:p>
                        <a:p>
                          <a:endParaRPr lang="en-GB" b="0" dirty="0">
                            <a:solidFill>
                              <a:schemeClr val="tx1"/>
                            </a:solidFill>
                          </a:endParaRPr>
                        </a:p>
                        <a:p>
                          <a14:m>
                            <m:oMath xmlns:m="http://schemas.openxmlformats.org/officeDocument/2006/math">
                              <m:f>
                                <m:fPr>
                                  <m:ctrlPr>
                                    <a:rPr lang="en-GB" sz="2800" b="0" i="1" smtClean="0">
                                      <a:solidFill>
                                        <a:schemeClr val="tx1"/>
                                      </a:solidFill>
                                      <a:latin typeface="Cambria Math" panose="02040503050406030204" pitchFamily="18" charset="0"/>
                                    </a:rPr>
                                  </m:ctrlPr>
                                </m:fPr>
                                <m:num>
                                  <m:r>
                                    <a:rPr lang="en-GB" sz="2800" b="0" i="1" smtClean="0">
                                      <a:solidFill>
                                        <a:schemeClr val="tx1"/>
                                      </a:solidFill>
                                      <a:latin typeface="Cambria Math" panose="02040503050406030204" pitchFamily="18" charset="0"/>
                                    </a:rPr>
                                    <m:t>7</m:t>
                                  </m:r>
                                </m:num>
                                <m:den>
                                  <m:r>
                                    <a:rPr lang="en-GB" sz="2800" b="0" i="1" smtClean="0">
                                      <a:solidFill>
                                        <a:schemeClr val="tx1"/>
                                      </a:solidFill>
                                      <a:latin typeface="Cambria Math" panose="02040503050406030204" pitchFamily="18" charset="0"/>
                                    </a:rPr>
                                    <m:t>10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3</m:t>
                                  </m:r>
                                </m:num>
                                <m:den>
                                  <m:r>
                                    <a:rPr lang="en-GB" sz="2800" b="0" i="1" dirty="0" smtClean="0">
                                      <a:solidFill>
                                        <a:schemeClr val="tx1"/>
                                      </a:solidFill>
                                      <a:latin typeface="Cambria Math" panose="02040503050406030204" pitchFamily="18" charset="0"/>
                                    </a:rPr>
                                    <m:t>20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4</m:t>
                                  </m:r>
                                </m:num>
                                <m:den>
                                  <m:r>
                                    <a:rPr lang="en-GB" sz="2800" b="0" i="1" dirty="0" smtClean="0">
                                      <a:solidFill>
                                        <a:schemeClr val="tx1"/>
                                      </a:solidFill>
                                      <a:latin typeface="Cambria Math" panose="02040503050406030204" pitchFamily="18" charset="0"/>
                                    </a:rPr>
                                    <m:t>5</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1</m:t>
                                  </m:r>
                                </m:num>
                                <m:den>
                                  <m:r>
                                    <a:rPr lang="en-GB" sz="2800" b="0" i="1" dirty="0" smtClean="0">
                                      <a:solidFill>
                                        <a:schemeClr val="tx1"/>
                                      </a:solidFill>
                                      <a:latin typeface="Cambria Math" panose="02040503050406030204" pitchFamily="18" charset="0"/>
                                    </a:rPr>
                                    <m:t>8</m:t>
                                  </m:r>
                                </m:den>
                              </m:f>
                            </m:oMath>
                          </a14:m>
                          <a:r>
                            <a:rPr lang="en-GB" sz="28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g</a:t>
                          </a:r>
                          <a:r>
                            <a:rPr lang="en-GB" b="0" dirty="0" smtClean="0">
                              <a:solidFill>
                                <a:schemeClr val="tx1"/>
                              </a:solidFill>
                            </a:rPr>
                            <a:t>) </a:t>
                          </a:r>
                          <a:r>
                            <a:rPr lang="en-GB" b="0" dirty="0">
                              <a:solidFill>
                                <a:schemeClr val="tx1"/>
                              </a:solidFill>
                            </a:rPr>
                            <a:t>Which of these fractions are</a:t>
                          </a:r>
                          <a:r>
                            <a:rPr lang="en-GB" b="0" baseline="0" dirty="0">
                              <a:solidFill>
                                <a:schemeClr val="tx1"/>
                              </a:solidFill>
                            </a:rPr>
                            <a:t> recurring decimals?</a:t>
                          </a:r>
                        </a:p>
                        <a:p>
                          <a:endParaRPr lang="en-GB" b="0" baseline="0" dirty="0">
                            <a:solidFill>
                              <a:schemeClr val="tx1"/>
                            </a:solidFill>
                          </a:endParaRPr>
                        </a:p>
                        <a:p>
                          <a14:m>
                            <m:oMath xmlns:m="http://schemas.openxmlformats.org/officeDocument/2006/math">
                              <m:f>
                                <m:fPr>
                                  <m:ctrlP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50</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8</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5</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7</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11</m:t>
                                  </m:r>
                                </m:den>
                              </m:f>
                            </m:oMath>
                          </a14:m>
                          <a:endParaRPr lang="en-GB" b="0" baseline="0" dirty="0">
                            <a:solidFill>
                              <a:schemeClr val="tx1"/>
                            </a:solidFill>
                          </a:endParaRP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Can you explain why?</a:t>
                          </a:r>
                        </a:p>
                        <a:p>
                          <a:endParaRPr lang="en-GB" b="0" baseline="0" dirty="0">
                            <a:solidFill>
                              <a:schemeClr val="tx1"/>
                            </a:solidFill>
                          </a:endParaRPr>
                        </a:p>
                        <a:p>
                          <a:endParaRPr lang="en-GB" b="0" baseline="0" dirty="0">
                            <a:solidFill>
                              <a:schemeClr val="tx1"/>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854824752"/>
                  </p:ext>
                </p:extLst>
              </p:nvPr>
            </p:nvGraphicFramePr>
            <p:xfrm>
              <a:off x="179512" y="332656"/>
              <a:ext cx="8856984" cy="62307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0603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endParaRPr lang="en-GB" sz="2000" b="0" baseline="0" dirty="0">
                            <a:solidFill>
                              <a:schemeClr val="tx1"/>
                            </a:solidFill>
                          </a:endParaRPr>
                        </a:p>
                        <a:p>
                          <a:r>
                            <a:rPr lang="en-GB" sz="2000" b="0" baseline="0" dirty="0" smtClean="0">
                              <a:solidFill>
                                <a:schemeClr val="tx1"/>
                              </a:solidFill>
                            </a:rPr>
                            <a:t>b) Which </a:t>
                          </a:r>
                          <a:r>
                            <a:rPr lang="en-GB" sz="2000" b="0" baseline="0" dirty="0">
                              <a:solidFill>
                                <a:schemeClr val="tx1"/>
                              </a:solidFill>
                            </a:rPr>
                            <a:t>of these numbers are more than 50?</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endParaRPr lang="en-GB" b="0" baseline="0" dirty="0">
                            <a:solidFill>
                              <a:schemeClr val="tx1"/>
                            </a:solidFill>
                          </a:endParaRPr>
                        </a:p>
                        <a:p>
                          <a:endParaRPr lang="en-GB" b="0" baseline="0" dirty="0">
                            <a:solidFill>
                              <a:schemeClr val="tx1"/>
                            </a:solidFill>
                          </a:endParaRPr>
                        </a:p>
                        <a:p>
                          <a:r>
                            <a:rPr lang="en-GB" b="0" baseline="0" dirty="0" smtClean="0">
                              <a:solidFill>
                                <a:schemeClr val="tx1"/>
                              </a:solidFill>
                            </a:rPr>
                            <a:t>d) Which </a:t>
                          </a:r>
                          <a:r>
                            <a:rPr lang="en-GB" b="0" baseline="0" dirty="0">
                              <a:solidFill>
                                <a:schemeClr val="tx1"/>
                              </a:solidFill>
                            </a:rPr>
                            <a:t>of the numbers means the same as ½?</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endParaRPr lang="en-GB" b="0" baseline="0" dirty="0">
                            <a:solidFill>
                              <a:schemeClr val="tx1"/>
                            </a:solidFill>
                          </a:endParaRPr>
                        </a:p>
                        <a:p>
                          <a:r>
                            <a:rPr lang="en-GB" b="0" baseline="0" dirty="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704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6" t="-97313" r="-200206" b="-384"/>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413" t="-97313" r="-100620" b="-384"/>
                          </a:stretch>
                        </a:blip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1343657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228" y="256842"/>
            <a:ext cx="7886700" cy="1325563"/>
          </a:xfrm>
        </p:spPr>
        <p:txBody>
          <a:bodyPr>
            <a:noAutofit/>
          </a:bodyPr>
          <a:lstStyle/>
          <a:p>
            <a:r>
              <a:rPr lang="en-GB" sz="4800" b="1" i="1" dirty="0" smtClean="0"/>
              <a:t>Get ready for the answers….</a:t>
            </a:r>
            <a:endParaRPr lang="en-GB" sz="4800" b="1" i="1" dirty="0"/>
          </a:p>
        </p:txBody>
      </p:sp>
      <p:sp>
        <p:nvSpPr>
          <p:cNvPr id="3" name="TextBox 2"/>
          <p:cNvSpPr txBox="1"/>
          <p:nvPr/>
        </p:nvSpPr>
        <p:spPr>
          <a:xfrm>
            <a:off x="342900" y="1701800"/>
            <a:ext cx="8267700" cy="3970318"/>
          </a:xfrm>
          <a:prstGeom prst="rect">
            <a:avLst/>
          </a:prstGeom>
          <a:noFill/>
        </p:spPr>
        <p:txBody>
          <a:bodyPr wrap="square" rtlCol="0">
            <a:spAutoFit/>
          </a:bodyPr>
          <a:lstStyle/>
          <a:p>
            <a:r>
              <a:rPr lang="en-GB" sz="2800" dirty="0" smtClean="0"/>
              <a:t>Highlight any parts of the </a:t>
            </a:r>
            <a:r>
              <a:rPr lang="en-GB" sz="2800" dirty="0" smtClean="0"/>
              <a:t>Learning Journey</a:t>
            </a:r>
            <a:r>
              <a:rPr lang="en-GB" sz="2800" dirty="0" smtClean="0"/>
              <a:t> </a:t>
            </a:r>
            <a:r>
              <a:rPr lang="en-GB" sz="2800" dirty="0" smtClean="0"/>
              <a:t>you answered completely correctly.</a:t>
            </a:r>
          </a:p>
          <a:p>
            <a:endParaRPr lang="en-GB" sz="2800" dirty="0"/>
          </a:p>
          <a:p>
            <a:r>
              <a:rPr lang="en-GB" sz="2800" dirty="0" smtClean="0"/>
              <a:t>If you didn’t get an answer correct, don’t highlight anything.</a:t>
            </a:r>
          </a:p>
          <a:p>
            <a:endParaRPr lang="en-GB" sz="2800" dirty="0" smtClean="0"/>
          </a:p>
          <a:p>
            <a:r>
              <a:rPr lang="en-GB" sz="2800" dirty="0" smtClean="0"/>
              <a:t>It’s ok not to get anything correct yet, you will learn how to answer questions like  these things over the next few lessons.</a:t>
            </a:r>
            <a:endParaRPr lang="en-GB" sz="2800" dirty="0"/>
          </a:p>
        </p:txBody>
      </p:sp>
    </p:spTree>
    <p:extLst>
      <p:ext uri="{BB962C8B-B14F-4D97-AF65-F5344CB8AC3E}">
        <p14:creationId xmlns:p14="http://schemas.microsoft.com/office/powerpoint/2010/main" val="3982596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755876507"/>
                  </p:ext>
                </p:extLst>
              </p:nvPr>
            </p:nvGraphicFramePr>
            <p:xfrm>
              <a:off x="179512" y="332656"/>
              <a:ext cx="8856984" cy="63098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0603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endParaRPr lang="en-GB" b="0" baseline="0" dirty="0">
                            <a:solidFill>
                              <a:schemeClr val="tx1"/>
                            </a:solidFill>
                          </a:endParaRPr>
                        </a:p>
                        <a:p>
                          <a:endParaRPr lang="en-GB" b="0" baseline="0" dirty="0">
                            <a:solidFill>
                              <a:schemeClr val="tx1"/>
                            </a:solidFill>
                          </a:endParaRPr>
                        </a:p>
                        <a:p>
                          <a:r>
                            <a:rPr lang="en-GB" b="0" baseline="0" dirty="0" smtClean="0">
                              <a:solidFill>
                                <a:schemeClr val="tx1"/>
                              </a:solidFill>
                            </a:rPr>
                            <a:t>d) Which </a:t>
                          </a:r>
                          <a:r>
                            <a:rPr lang="en-GB" b="0" baseline="0" dirty="0">
                              <a:solidFill>
                                <a:schemeClr val="tx1"/>
                              </a:solidFill>
                            </a:rPr>
                            <a:t>of the numbers means the same as ½?</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endParaRPr lang="en-GB" b="0" baseline="0" dirty="0">
                            <a:solidFill>
                              <a:schemeClr val="tx1"/>
                            </a:solidFill>
                          </a:endParaRPr>
                        </a:p>
                        <a:p>
                          <a:r>
                            <a:rPr lang="en-GB" b="0" baseline="0" dirty="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60340">
                    <a:tc>
                      <a:txBody>
                        <a:bodyPr/>
                        <a:lstStyle/>
                        <a:p>
                          <a:r>
                            <a:rPr lang="en-GB" b="0" dirty="0">
                              <a:solidFill>
                                <a:schemeClr val="tx1"/>
                              </a:solidFill>
                            </a:rPr>
                            <a:t>f</a:t>
                          </a:r>
                          <a:r>
                            <a:rPr lang="en-GB" b="0" dirty="0" smtClean="0">
                              <a:solidFill>
                                <a:schemeClr val="tx1"/>
                              </a:solidFill>
                            </a:rPr>
                            <a:t>) </a:t>
                          </a:r>
                          <a:r>
                            <a:rPr lang="en-GB" b="0" dirty="0">
                              <a:solidFill>
                                <a:schemeClr val="tx1"/>
                              </a:solidFill>
                            </a:rPr>
                            <a:t>Write each fractions</a:t>
                          </a:r>
                          <a:r>
                            <a:rPr lang="en-GB" b="0" baseline="0" dirty="0">
                              <a:solidFill>
                                <a:schemeClr val="tx1"/>
                              </a:solidFill>
                            </a:rPr>
                            <a:t> </a:t>
                          </a:r>
                          <a:r>
                            <a:rPr lang="en-GB" b="0" dirty="0">
                              <a:solidFill>
                                <a:schemeClr val="tx1"/>
                              </a:solidFill>
                            </a:rPr>
                            <a:t>as a decimal and a percentage.</a:t>
                          </a:r>
                        </a:p>
                        <a:p>
                          <a:endParaRPr lang="en-GB" b="0" dirty="0">
                            <a:solidFill>
                              <a:schemeClr val="tx1"/>
                            </a:solidFill>
                          </a:endParaRPr>
                        </a:p>
                        <a:p>
                          <a14:m>
                            <m:oMath xmlns:m="http://schemas.openxmlformats.org/officeDocument/2006/math">
                              <m:f>
                                <m:fPr>
                                  <m:ctrlPr>
                                    <a:rPr lang="en-GB" sz="2800" b="0" i="1" smtClean="0">
                                      <a:solidFill>
                                        <a:schemeClr val="tx1"/>
                                      </a:solidFill>
                                      <a:latin typeface="Cambria Math" panose="02040503050406030204" pitchFamily="18" charset="0"/>
                                    </a:rPr>
                                  </m:ctrlPr>
                                </m:fPr>
                                <m:num>
                                  <m:r>
                                    <a:rPr lang="en-GB" sz="2800" b="0" i="1" smtClean="0">
                                      <a:solidFill>
                                        <a:schemeClr val="tx1"/>
                                      </a:solidFill>
                                      <a:latin typeface="Cambria Math" panose="02040503050406030204" pitchFamily="18" charset="0"/>
                                    </a:rPr>
                                    <m:t>7</m:t>
                                  </m:r>
                                </m:num>
                                <m:den>
                                  <m:r>
                                    <a:rPr lang="en-GB" sz="2800" b="0" i="1" smtClean="0">
                                      <a:solidFill>
                                        <a:schemeClr val="tx1"/>
                                      </a:solidFill>
                                      <a:latin typeface="Cambria Math" panose="02040503050406030204" pitchFamily="18" charset="0"/>
                                    </a:rPr>
                                    <m:t>10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3</m:t>
                                  </m:r>
                                </m:num>
                                <m:den>
                                  <m:r>
                                    <a:rPr lang="en-GB" sz="2800" b="0" i="1" dirty="0" smtClean="0">
                                      <a:solidFill>
                                        <a:schemeClr val="tx1"/>
                                      </a:solidFill>
                                      <a:latin typeface="Cambria Math" panose="02040503050406030204" pitchFamily="18" charset="0"/>
                                    </a:rPr>
                                    <m:t>20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4</m:t>
                                  </m:r>
                                </m:num>
                                <m:den>
                                  <m:r>
                                    <a:rPr lang="en-GB" sz="2800" b="0" i="1" dirty="0" smtClean="0">
                                      <a:solidFill>
                                        <a:schemeClr val="tx1"/>
                                      </a:solidFill>
                                      <a:latin typeface="Cambria Math" panose="02040503050406030204" pitchFamily="18" charset="0"/>
                                    </a:rPr>
                                    <m:t>5</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1</m:t>
                                  </m:r>
                                </m:num>
                                <m:den>
                                  <m:r>
                                    <a:rPr lang="en-GB" sz="2800" b="0" i="1" dirty="0" smtClean="0">
                                      <a:solidFill>
                                        <a:schemeClr val="tx1"/>
                                      </a:solidFill>
                                      <a:latin typeface="Cambria Math" panose="02040503050406030204" pitchFamily="18" charset="0"/>
                                    </a:rPr>
                                    <m:t>8</m:t>
                                  </m:r>
                                </m:den>
                              </m:f>
                            </m:oMath>
                          </a14:m>
                          <a:r>
                            <a:rPr lang="en-GB" sz="28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g</a:t>
                          </a:r>
                          <a:r>
                            <a:rPr lang="en-GB" b="0" dirty="0" smtClean="0">
                              <a:solidFill>
                                <a:schemeClr val="tx1"/>
                              </a:solidFill>
                            </a:rPr>
                            <a:t>) </a:t>
                          </a:r>
                          <a:r>
                            <a:rPr lang="en-GB" b="0" dirty="0">
                              <a:solidFill>
                                <a:schemeClr val="tx1"/>
                              </a:solidFill>
                            </a:rPr>
                            <a:t>Which of these fractions are</a:t>
                          </a:r>
                          <a:r>
                            <a:rPr lang="en-GB" b="0" baseline="0" dirty="0">
                              <a:solidFill>
                                <a:schemeClr val="tx1"/>
                              </a:solidFill>
                            </a:rPr>
                            <a:t> recurring decimals?</a:t>
                          </a:r>
                        </a:p>
                        <a:p>
                          <a:endParaRPr lang="en-GB" b="0" baseline="0" dirty="0">
                            <a:solidFill>
                              <a:schemeClr val="tx1"/>
                            </a:solidFill>
                          </a:endParaRPr>
                        </a:p>
                        <a:p>
                          <a14:m>
                            <m:oMath xmlns:m="http://schemas.openxmlformats.org/officeDocument/2006/math">
                              <m:f>
                                <m:fPr>
                                  <m:ctrlP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50</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8</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5</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7</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11</m:t>
                                  </m:r>
                                </m:den>
                              </m:f>
                            </m:oMath>
                          </a14:m>
                          <a:endParaRPr lang="en-GB" b="0" baseline="0" dirty="0">
                            <a:solidFill>
                              <a:schemeClr val="tx1"/>
                            </a:solidFill>
                          </a:endParaRP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Can you explain why?</a:t>
                          </a:r>
                        </a:p>
                        <a:p>
                          <a:endParaRPr lang="en-GB" b="0" baseline="0" dirty="0">
                            <a:solidFill>
                              <a:schemeClr val="tx1"/>
                            </a:solidFill>
                          </a:endParaRPr>
                        </a:p>
                        <a:p>
                          <a:endParaRPr lang="en-GB" b="0" baseline="0" dirty="0">
                            <a:solidFill>
                              <a:schemeClr val="tx1"/>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755876507"/>
                  </p:ext>
                </p:extLst>
              </p:nvPr>
            </p:nvGraphicFramePr>
            <p:xfrm>
              <a:off x="179512" y="332656"/>
              <a:ext cx="8856984" cy="63098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1394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solidFill>
                                <a:srgbClr val="FF0000"/>
                              </a:solidFill>
                            </a:rPr>
                            <a:t>12,  23,  46,  57,  89</a:t>
                          </a:r>
                        </a:p>
                        <a:p>
                          <a:endParaRPr lang="en-GB" sz="2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baseline="0" dirty="0" smtClean="0">
                              <a:solidFill>
                                <a:schemeClr val="tx1"/>
                              </a:solidFill>
                            </a:rPr>
                            <a:t>b) Which </a:t>
                          </a:r>
                          <a:r>
                            <a:rPr lang="en-GB" sz="2000" b="0" baseline="0" dirty="0">
                              <a:solidFill>
                                <a:schemeClr val="tx1"/>
                              </a:solidFill>
                            </a:rPr>
                            <a:t>of these numbers are more than 50</a:t>
                          </a:r>
                          <a:r>
                            <a:rPr lang="en-GB" sz="2000" b="0" baseline="0" dirty="0" smtClean="0">
                              <a:solidFill>
                                <a:schemeClr val="tx1"/>
                              </a:solidFill>
                            </a:rPr>
                            <a:t>?</a:t>
                          </a:r>
                          <a:r>
                            <a:rPr lang="en-GB" sz="2000" b="1" baseline="0" dirty="0" smtClean="0">
                              <a:solidFill>
                                <a:srgbClr val="FF0000"/>
                              </a:solidFill>
                            </a:rPr>
                            <a:t> 89 and 57</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c</a:t>
                          </a:r>
                          <a:r>
                            <a:rPr lang="en-GB" b="0" dirty="0" smtClean="0">
                              <a:solidFill>
                                <a:schemeClr val="tx1"/>
                              </a:solidFill>
                            </a:rPr>
                            <a:t>) </a:t>
                          </a:r>
                          <a:r>
                            <a:rPr lang="en-GB" b="0" dirty="0">
                              <a:solidFill>
                                <a:schemeClr val="tx1"/>
                              </a:solidFill>
                            </a:rPr>
                            <a:t>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endParaRPr lang="en-GB" b="0" baseline="0" dirty="0">
                            <a:solidFill>
                              <a:schemeClr val="tx1"/>
                            </a:solidFill>
                          </a:endParaRPr>
                        </a:p>
                        <a:p>
                          <a:endParaRPr lang="en-GB" b="0" baseline="0" dirty="0">
                            <a:solidFill>
                              <a:schemeClr val="tx1"/>
                            </a:solidFill>
                          </a:endParaRPr>
                        </a:p>
                        <a:p>
                          <a:r>
                            <a:rPr lang="en-GB" b="0" baseline="0" dirty="0" smtClean="0">
                              <a:solidFill>
                                <a:schemeClr val="tx1"/>
                              </a:solidFill>
                            </a:rPr>
                            <a:t>d) Which </a:t>
                          </a:r>
                          <a:r>
                            <a:rPr lang="en-GB" b="0" baseline="0" dirty="0">
                              <a:solidFill>
                                <a:schemeClr val="tx1"/>
                              </a:solidFill>
                            </a:rPr>
                            <a:t>of the numbers means the same as ½?</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e</a:t>
                          </a:r>
                          <a:r>
                            <a:rPr lang="en-GB" b="0" dirty="0" smtClean="0">
                              <a:solidFill>
                                <a:schemeClr val="tx1"/>
                              </a:solidFill>
                            </a:rPr>
                            <a:t>) </a:t>
                          </a:r>
                          <a:r>
                            <a:rPr lang="en-GB" b="0" dirty="0">
                              <a:solidFill>
                                <a:schemeClr val="tx1"/>
                              </a:solidFill>
                            </a:rPr>
                            <a:t>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endParaRPr lang="en-GB" b="0" baseline="0" dirty="0">
                            <a:solidFill>
                              <a:schemeClr val="tx1"/>
                            </a:solidFill>
                          </a:endParaRPr>
                        </a:p>
                        <a:p>
                          <a:r>
                            <a:rPr lang="en-GB" b="0" baseline="0" dirty="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704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6" t="-99808" r="-200206" b="-384"/>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413" t="-99808" r="-100620" b="-384"/>
                          </a:stretch>
                        </a:blip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824191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2114</Words>
  <Application>Microsoft Office PowerPoint</Application>
  <PresentationFormat>On-screen Show (4:3)</PresentationFormat>
  <Paragraphs>336</Paragraphs>
  <Slides>21</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Cambria Math</vt:lpstr>
      <vt:lpstr>Comic Sans MS</vt:lpstr>
      <vt:lpstr>Times New Roman</vt:lpstr>
      <vt:lpstr>Office Theme</vt:lpstr>
      <vt:lpstr>In this class……  We all have different starting points. We can all learn from one another. We can all make progress. We will value our mistakes because we can learn from them. We will choose tasks that challenge us because this is how we develop our skills and understanding. We will keep trying even when we are finding a task difficult because this is how we make progress.  </vt:lpstr>
      <vt:lpstr>You all have the same Learning Journey but you may have different start points</vt:lpstr>
      <vt:lpstr>The Learning Journey  shows you the skills / knowledge that you will be developing over each unit of work.</vt:lpstr>
      <vt:lpstr>Each lesson you will refer to your Learning Journey   and decide what you can already do.  It is your responsibility to make sure that each lesson you  choose a task which will challenge you.</vt:lpstr>
      <vt:lpstr>PowerPoint Presentation</vt:lpstr>
      <vt:lpstr>PowerPoint Presentation</vt:lpstr>
      <vt:lpstr>PowerPoint Presentation</vt:lpstr>
      <vt:lpstr>Get ready for the 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happens next…</vt:lpstr>
      <vt:lpstr>PowerPoint Presentation</vt:lpstr>
      <vt:lpstr>What strategies could I use?</vt:lpstr>
      <vt:lpstr>How do I know when I’ve moved to green?</vt:lpstr>
      <vt:lpstr>What should I do next?</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L Katan</dc:creator>
  <cp:lastModifiedBy>Customer</cp:lastModifiedBy>
  <cp:revision>17</cp:revision>
  <dcterms:created xsi:type="dcterms:W3CDTF">2019-09-03T06:50:12Z</dcterms:created>
  <dcterms:modified xsi:type="dcterms:W3CDTF">2020-07-10T22:04:31Z</dcterms:modified>
</cp:coreProperties>
</file>