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4" r:id="rId5"/>
    <p:sldId id="257" r:id="rId6"/>
    <p:sldId id="267" r:id="rId7"/>
    <p:sldId id="268" r:id="rId8"/>
    <p:sldId id="260" r:id="rId9"/>
    <p:sldId id="269" r:id="rId10"/>
    <p:sldId id="259" r:id="rId11"/>
    <p:sldId id="270" r:id="rId12"/>
    <p:sldId id="261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3EEDE-A23E-4F4A-B798-E570F8F64CA3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6C821-7811-4CBE-9F49-F1AC62BF97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might use this LJ from a previous lesson already glued into their books. If this is the case try to get pupils to annotate their LJ with dates and using a different coloured pen.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Calculator Questions –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Calculator Questions - higher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-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Non Calculator -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Calculator Questions – Foundation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6C821-7811-4CBE-9F49-F1AC62BF970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6A62-4748-408C-9B34-CD92048B0C47}" type="datetimeFigureOut">
              <a:rPr lang="en-GB" smtClean="0"/>
              <a:pPr/>
              <a:t>30/07/2014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BCFF-00A9-412D-A686-87D6AE8B44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GCSE Questions</a:t>
            </a:r>
            <a:br>
              <a:rPr lang="en-GB" dirty="0" smtClean="0"/>
            </a:br>
            <a:r>
              <a:rPr lang="en-GB" dirty="0" smtClean="0"/>
              <a:t>WJEC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Angles</a:t>
            </a:r>
            <a:endParaRPr lang="en-GB" dirty="0" smtClean="0"/>
          </a:p>
          <a:p>
            <a:r>
              <a:rPr lang="en-GB" dirty="0" smtClean="0"/>
              <a:t>2011 to 2013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575548" y="-67444"/>
            <a:ext cx="3501008" cy="36358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7384"/>
            <a:ext cx="5508104" cy="35090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3807" y="3501008"/>
            <a:ext cx="3620193" cy="3356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0" y="3501008"/>
            <a:ext cx="5508104" cy="3356992"/>
            <a:chOff x="0" y="4149080"/>
            <a:chExt cx="5580112" cy="2708920"/>
          </a:xfrm>
        </p:grpSpPr>
        <p:grpSp>
          <p:nvGrpSpPr>
            <p:cNvPr id="14" name="Group 13"/>
            <p:cNvGrpSpPr/>
            <p:nvPr/>
          </p:nvGrpSpPr>
          <p:grpSpPr>
            <a:xfrm>
              <a:off x="179512" y="4290789"/>
              <a:ext cx="5248275" cy="2378571"/>
              <a:chOff x="1947863" y="2505075"/>
              <a:chExt cx="5248275" cy="237857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947863" y="2505075"/>
                <a:ext cx="5248275" cy="1847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123728" y="4293096"/>
                <a:ext cx="3095625" cy="590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1" name="Rectangle 20"/>
            <p:cNvSpPr/>
            <p:nvPr/>
          </p:nvSpPr>
          <p:spPr>
            <a:xfrm>
              <a:off x="0" y="4149080"/>
              <a:ext cx="5580112" cy="27089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118843" y="2893317"/>
            <a:ext cx="6858000" cy="10713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52936"/>
            <a:ext cx="6012160" cy="40050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012160" cy="28529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0"/>
            <a:ext cx="5148064" cy="6858000"/>
            <a:chOff x="0" y="0"/>
            <a:chExt cx="3131840" cy="4077072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3131840" cy="4077072"/>
              <a:chOff x="2411760" y="404664"/>
              <a:chExt cx="5086350" cy="6552728"/>
            </a:xfrm>
          </p:grpSpPr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11760" y="404664"/>
                <a:ext cx="5086350" cy="361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69232" y="813767"/>
                <a:ext cx="4191000" cy="6143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ctangle 13"/>
            <p:cNvSpPr/>
            <p:nvPr/>
          </p:nvSpPr>
          <p:spPr>
            <a:xfrm>
              <a:off x="0" y="0"/>
              <a:ext cx="3131840" cy="4077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148064" y="0"/>
            <a:ext cx="3995936" cy="5589240"/>
            <a:chOff x="5004048" y="980728"/>
            <a:chExt cx="3517404" cy="3816424"/>
          </a:xfrm>
        </p:grpSpPr>
        <p:grpSp>
          <p:nvGrpSpPr>
            <p:cNvPr id="8" name="Group 7"/>
            <p:cNvGrpSpPr/>
            <p:nvPr/>
          </p:nvGrpSpPr>
          <p:grpSpPr>
            <a:xfrm>
              <a:off x="5220072" y="1124744"/>
              <a:ext cx="3301380" cy="3384376"/>
              <a:chOff x="323528" y="260648"/>
              <a:chExt cx="4381500" cy="5133528"/>
            </a:xfrm>
          </p:grpSpPr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23528" y="260648"/>
                <a:ext cx="4381500" cy="4705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45951" y="5013176"/>
                <a:ext cx="4010025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ctangle 14"/>
            <p:cNvSpPr/>
            <p:nvPr/>
          </p:nvSpPr>
          <p:spPr>
            <a:xfrm>
              <a:off x="5004048" y="980728"/>
              <a:ext cx="3456384" cy="381642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4896544" cy="321297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l="9790" r="12843"/>
          <a:stretch>
            <a:fillRect/>
          </a:stretch>
        </p:blipFill>
        <p:spPr bwMode="auto">
          <a:xfrm>
            <a:off x="0" y="3140968"/>
            <a:ext cx="4860032" cy="36724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212976"/>
            <a:ext cx="4283968" cy="364502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notes for each slide will say which exam papers the questions come from</a:t>
            </a:r>
          </a:p>
          <a:p>
            <a:r>
              <a:rPr lang="en-GB" dirty="0" smtClean="0"/>
              <a:t>You </a:t>
            </a:r>
            <a:r>
              <a:rPr lang="en-GB" dirty="0" smtClean="0"/>
              <a:t>can get pupils to sort the cards in various ways:</a:t>
            </a:r>
          </a:p>
          <a:p>
            <a:pPr lvl="1"/>
            <a:r>
              <a:rPr lang="en-GB" dirty="0" smtClean="0"/>
              <a:t>RAG</a:t>
            </a:r>
          </a:p>
          <a:p>
            <a:pPr lvl="1"/>
            <a:r>
              <a:rPr lang="en-GB" dirty="0" smtClean="0"/>
              <a:t>Can do and can’t do</a:t>
            </a:r>
          </a:p>
          <a:p>
            <a:pPr lvl="1"/>
            <a:r>
              <a:rPr lang="en-GB" dirty="0" smtClean="0"/>
              <a:t>Question types</a:t>
            </a:r>
          </a:p>
          <a:p>
            <a:pPr lvl="1"/>
            <a:r>
              <a:rPr lang="en-GB" dirty="0" smtClean="0"/>
              <a:t>Line from easy to hard</a:t>
            </a:r>
          </a:p>
          <a:p>
            <a:r>
              <a:rPr lang="en-GB" dirty="0" smtClean="0"/>
              <a:t>Think about which questions you would like pupils to try after they have sorted them</a:t>
            </a:r>
          </a:p>
          <a:p>
            <a:r>
              <a:rPr lang="en-GB" dirty="0" smtClean="0"/>
              <a:t>Would you like them to help each other?</a:t>
            </a:r>
          </a:p>
          <a:p>
            <a:r>
              <a:rPr lang="en-GB" dirty="0" smtClean="0"/>
              <a:t>You might want to link this to the learning journey:</a:t>
            </a:r>
          </a:p>
          <a:p>
            <a:pPr lvl="1"/>
            <a:r>
              <a:rPr lang="en-GB" dirty="0" smtClean="0"/>
              <a:t>Get pupils to decide which grade each question is</a:t>
            </a:r>
          </a:p>
          <a:p>
            <a:pPr lvl="1"/>
            <a:r>
              <a:rPr lang="en-GB" dirty="0" smtClean="0"/>
              <a:t>Pupils to self assess themselves after doing some questions and looking at the Learning journey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96" y="5949280"/>
            <a:ext cx="9001125" cy="773112"/>
            <a:chOff x="80963" y="3525838"/>
            <a:chExt cx="9001125" cy="77311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80963" y="4197350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01600" y="3525838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0288"/>
          <a:ext cx="9088435" cy="6004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975"/>
                <a:gridCol w="1409410"/>
                <a:gridCol w="1409410"/>
                <a:gridCol w="1409410"/>
                <a:gridCol w="1409410"/>
                <a:gridCol w="1409410"/>
                <a:gridCol w="1409410"/>
              </a:tblGrid>
              <a:tr h="365967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G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F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E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D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C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 smtClean="0">
                          <a:latin typeface="+mn-lt"/>
                          <a:cs typeface="Arial" pitchFamily="34" charset="0"/>
                        </a:rPr>
                        <a:t>B</a:t>
                      </a:r>
                      <a:endParaRPr lang="en-GB" sz="18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</a:tr>
              <a:tr h="3291633">
                <a:tc>
                  <a:txBody>
                    <a:bodyPr/>
                    <a:lstStyle/>
                    <a:p>
                      <a:r>
                        <a:rPr lang="en-GB" sz="1400" b="1" i="0" dirty="0" smtClean="0">
                          <a:latin typeface="+mn-lt"/>
                          <a:cs typeface="Arial" pitchFamily="34" charset="0"/>
                        </a:rPr>
                        <a:t>Angles</a:t>
                      </a:r>
                      <a:endParaRPr lang="en-GB" sz="1400" b="1" i="0" dirty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 vert="vert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 can distinguish between acute, obtuse, reflex and right angles.</a:t>
                      </a: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latin typeface="+mn-lt"/>
                          <a:cs typeface="Arial" pitchFamily="34" charset="0"/>
                        </a:rPr>
                        <a:t> can w</a:t>
                      </a: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ork out the size of missing angles at a point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GB" sz="14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latin typeface="+mn-lt"/>
                          <a:cs typeface="Arial" pitchFamily="34" charset="0"/>
                        </a:rPr>
                        <a:t> can w</a:t>
                      </a: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ork out the size of missing angles on a straight line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GB" sz="14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GB" sz="1400" b="0" baseline="0" dirty="0" smtClean="0">
                          <a:latin typeface="+mn-lt"/>
                          <a:cs typeface="Arial" pitchFamily="34" charset="0"/>
                        </a:rPr>
                        <a:t> can draw and measure angles</a:t>
                      </a: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 know the sum of the interior angles of a triangle and a quadrilateral.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 can calculate</a:t>
                      </a: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missing angles in triangles and quadrilaterals</a:t>
                      </a: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 can use bearings</a:t>
                      </a: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 can find alternate/corresponding angles, given two parallel lines.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can c</a:t>
                      </a: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alculate the sum of the interior angles of polygons.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en-US" sz="1400" b="0" kern="14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</a:t>
                      </a: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can c</a:t>
                      </a: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alculate</a:t>
                      </a: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the size of an interior angle of a regular polygon.</a:t>
                      </a: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="0" kern="14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kern="14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Given the exterior angle of a regular polygon I can calculate</a:t>
                      </a: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the number of sides.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I can draw bearings</a:t>
                      </a: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 can solve multi-step problems involving interior / exterior angles of regular polygons.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="0" kern="14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kern="14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I can do calculations that use bearings</a:t>
                      </a:r>
                      <a:endParaRPr lang="en-US" sz="1400" b="0" kern="14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400" b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91446" marR="91446" marT="45758" marB="457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cs typeface="Arial" pitchFamily="34" charset="0"/>
                        </a:rPr>
                        <a:t>Find angles in circles using circle theorems</a:t>
                      </a:r>
                    </a:p>
                  </a:txBody>
                  <a:tcPr marL="91446" marR="91446" marT="45758" marB="45758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Cut the questions up and put into envelopes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Instructions for pupils</a:t>
            </a:r>
          </a:p>
          <a:p>
            <a:r>
              <a:rPr lang="en-GB" dirty="0" smtClean="0"/>
              <a:t>Sort your questions into similar types</a:t>
            </a:r>
          </a:p>
          <a:p>
            <a:r>
              <a:rPr lang="en-GB" dirty="0" smtClean="0"/>
              <a:t>Now into 'can do' and 'can't do' piles</a:t>
            </a:r>
          </a:p>
          <a:p>
            <a:r>
              <a:rPr lang="en-GB" dirty="0" smtClean="0"/>
              <a:t>Try as many as possible</a:t>
            </a:r>
          </a:p>
          <a:p>
            <a:r>
              <a:rPr lang="en-GB" dirty="0" smtClean="0"/>
              <a:t>Make a note of the questions you want explained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474131" y="1179004"/>
            <a:ext cx="6840760" cy="44279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 cstate="print"/>
          <a:srcRect l="3500" t="16258" r="18334"/>
          <a:stretch>
            <a:fillRect/>
          </a:stretch>
        </p:blipFill>
        <p:spPr bwMode="auto">
          <a:xfrm>
            <a:off x="0" y="3573016"/>
            <a:ext cx="4716016" cy="32849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22" y="-27384"/>
            <a:ext cx="4685094" cy="3600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1318964" y="1354460"/>
            <a:ext cx="6885384" cy="41764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0563" y="2492896"/>
            <a:ext cx="4979949" cy="43514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-27384"/>
            <a:ext cx="5007193" cy="27809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936479" y="1571625"/>
            <a:ext cx="6858000" cy="37147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" name="Group 15"/>
          <p:cNvGrpSpPr/>
          <p:nvPr/>
        </p:nvGrpSpPr>
        <p:grpSpPr>
          <a:xfrm>
            <a:off x="251520" y="332656"/>
            <a:ext cx="4968552" cy="6480720"/>
            <a:chOff x="0" y="0"/>
            <a:chExt cx="5580112" cy="6912768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4591050" cy="429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r="14100" b="17890"/>
            <a:stretch>
              <a:fillRect/>
            </a:stretch>
          </p:blipFill>
          <p:spPr bwMode="auto">
            <a:xfrm>
              <a:off x="0" y="4394398"/>
              <a:ext cx="5580112" cy="2518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ectangle 8"/>
          <p:cNvSpPr/>
          <p:nvPr/>
        </p:nvSpPr>
        <p:spPr>
          <a:xfrm>
            <a:off x="0" y="0"/>
            <a:ext cx="5508104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6537" y="2132856"/>
            <a:ext cx="51149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56376" y="5013176"/>
            <a:ext cx="4914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6324600"/>
            <a:ext cx="3381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08520" y="0"/>
            <a:ext cx="4680521" cy="34105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6511" y="3429000"/>
            <a:ext cx="4603166" cy="34563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6435540" cy="49411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113" y="5877272"/>
            <a:ext cx="9190113" cy="9807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941168"/>
            <a:ext cx="9144000" cy="9361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397</Words>
  <Application>Microsoft Office PowerPoint</Application>
  <PresentationFormat>On-screen Show (4:3)</PresentationFormat>
  <Paragraphs>72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GCSE Questions WJEC</vt:lpstr>
      <vt:lpstr>Teacher notes</vt:lpstr>
      <vt:lpstr>Slide 3</vt:lpstr>
      <vt:lpstr>Cut the questions up and put into envelopes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Rhondda Cynon Taff CBC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36</cp:revision>
  <dcterms:created xsi:type="dcterms:W3CDTF">2014-07-22T13:45:28Z</dcterms:created>
  <dcterms:modified xsi:type="dcterms:W3CDTF">2014-07-30T13:47:01Z</dcterms:modified>
</cp:coreProperties>
</file>